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8" r:id="rId3"/>
  </p:sldMasterIdLst>
  <p:notesMasterIdLst>
    <p:notesMasterId r:id="rId5"/>
  </p:notesMasterIdLst>
  <p:handoutMasterIdLst>
    <p:handoutMasterId r:id="rId36"/>
  </p:handoutMasterIdLst>
  <p:sldIdLst>
    <p:sldId id="1730" r:id="rId4"/>
    <p:sldId id="1731" r:id="rId6"/>
    <p:sldId id="1732" r:id="rId7"/>
    <p:sldId id="269" r:id="rId8"/>
    <p:sldId id="312" r:id="rId9"/>
    <p:sldId id="1733" r:id="rId10"/>
    <p:sldId id="1734" r:id="rId11"/>
    <p:sldId id="326" r:id="rId12"/>
    <p:sldId id="294" r:id="rId13"/>
    <p:sldId id="337" r:id="rId14"/>
    <p:sldId id="1757" r:id="rId15"/>
    <p:sldId id="1739" r:id="rId16"/>
    <p:sldId id="1740" r:id="rId17"/>
    <p:sldId id="1741" r:id="rId18"/>
    <p:sldId id="1742" r:id="rId19"/>
    <p:sldId id="1743" r:id="rId20"/>
    <p:sldId id="296" r:id="rId21"/>
    <p:sldId id="1744" r:id="rId22"/>
    <p:sldId id="1745" r:id="rId23"/>
    <p:sldId id="300" r:id="rId24"/>
    <p:sldId id="1747" r:id="rId25"/>
    <p:sldId id="1746" r:id="rId26"/>
    <p:sldId id="1758" r:id="rId27"/>
    <p:sldId id="1760" r:id="rId28"/>
    <p:sldId id="1759" r:id="rId29"/>
    <p:sldId id="1748" r:id="rId30"/>
    <p:sldId id="1749" r:id="rId31"/>
    <p:sldId id="1750" r:id="rId32"/>
    <p:sldId id="1752" r:id="rId33"/>
    <p:sldId id="1751" r:id="rId34"/>
    <p:sldId id="1756" r:id="rId35"/>
  </p:sldIdLst>
  <p:sldSz cx="12192000" cy="6858000"/>
  <p:notesSz cx="6858000" cy="9144000"/>
  <p:custDataLst>
    <p:tags r:id="rId4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页" id="{2F9F1A71-B6DA-498D-BF34-FDADE9DFC3F3}">
          <p14:sldIdLst>
            <p14:sldId id="1730"/>
            <p14:sldId id="1731"/>
            <p14:sldId id="1732"/>
            <p14:sldId id="269"/>
          </p14:sldIdLst>
        </p14:section>
        <p14:section name="作者介绍页" id="{C50DAF32-3408-48A8-BE82-7CEE8924828C}">
          <p14:sldIdLst/>
        </p14:section>
        <p14:section name="目录页" id="{10C16BEA-90EF-4729-AE80-0252616CC2A1}">
          <p14:sldIdLst/>
        </p14:section>
        <p14:section name="转场页" id="{9409BDB3-D82B-4CEB-A083-E5AFD7922E01}">
          <p14:sldIdLst>
            <p14:sldId id="312"/>
            <p14:sldId id="1733"/>
            <p14:sldId id="1734"/>
            <p14:sldId id="326"/>
            <p14:sldId id="294"/>
            <p14:sldId id="337"/>
            <p14:sldId id="1757"/>
            <p14:sldId id="1739"/>
            <p14:sldId id="1740"/>
            <p14:sldId id="1741"/>
            <p14:sldId id="1742"/>
            <p14:sldId id="1743"/>
            <p14:sldId id="296"/>
            <p14:sldId id="1744"/>
            <p14:sldId id="1745"/>
            <p14:sldId id="300"/>
            <p14:sldId id="1747"/>
            <p14:sldId id="1746"/>
            <p14:sldId id="1758"/>
            <p14:sldId id="1760"/>
            <p14:sldId id="1759"/>
            <p14:sldId id="1748"/>
            <p14:sldId id="1749"/>
            <p14:sldId id="1750"/>
            <p14:sldId id="1752"/>
            <p14:sldId id="1751"/>
            <p14:sldId id="1756"/>
          </p14:sldIdLst>
        </p14:section>
        <p14:section name="内容页：文字" id="{B3984335-0DB6-49D0-A758-292DC6B6BCBE}">
          <p14:sldIdLst/>
        </p14:section>
        <p14:section name="信息图" id="{309536CB-F13D-450A-8302-9664F199C7FE}">
          <p14:sldIdLst/>
        </p14:section>
        <p14:section name="致谢页" id="{B18E2F67-5E9E-476C-8FFF-25BA533B9A02}">
          <p14:sldIdLst/>
        </p14:section>
        <p14:section name="母版设计与使用说明" id="{F279E186-E161-4981-9554-57A68A3C728F}">
          <p14:sldIdLst/>
        </p14:section>
        <p14:section name="图标和素材库" id="{CAD1E0C2-1533-4526-A444-17FCE7C2FBC6}">
          <p14:sldIdLst/>
        </p14:section>
        <p14:section name="结束页" id="{8237B5AC-36D3-4CF7-A724-21E702BE4A23}">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F88"/>
    <a:srgbClr val="F6B72C"/>
    <a:srgbClr val="F9C099"/>
    <a:srgbClr val="F17116"/>
    <a:srgbClr val="FFDE75"/>
    <a:srgbClr val="000000"/>
    <a:srgbClr val="FFFFFF"/>
    <a:srgbClr val="B01F24"/>
    <a:srgbClr val="979797"/>
    <a:srgbClr val="61616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986" autoAdjust="0"/>
    <p:restoredTop sz="75533" autoAdjust="0"/>
  </p:normalViewPr>
  <p:slideViewPr>
    <p:cSldViewPr snapToGrid="0" showGuides="1">
      <p:cViewPr varScale="1">
        <p:scale>
          <a:sx n="65" d="100"/>
          <a:sy n="65" d="100"/>
        </p:scale>
        <p:origin x="1637" y="38"/>
      </p:cViewPr>
      <p:guideLst>
        <p:guide orient="horz" pos="686"/>
        <p:guide pos="3341"/>
        <p:guide orient="horz" pos="3613"/>
      </p:guideLst>
    </p:cSldViewPr>
  </p:slideViewPr>
  <p:notesTextViewPr>
    <p:cViewPr>
      <p:scale>
        <a:sx n="1" d="1"/>
        <a:sy n="1" d="1"/>
      </p:scale>
      <p:origin x="0" y="0"/>
    </p:cViewPr>
  </p:notesTextViewPr>
  <p:sorterViewPr>
    <p:cViewPr>
      <p:scale>
        <a:sx n="100" d="100"/>
        <a:sy n="100" d="100"/>
      </p:scale>
      <p:origin x="0" y="-8227"/>
    </p:cViewPr>
  </p:sorterViewPr>
  <p:notesViewPr>
    <p:cSldViewPr snapToGrid="0">
      <p:cViewPr varScale="1">
        <p:scale>
          <a:sx n="53" d="100"/>
          <a:sy n="53" d="100"/>
        </p:scale>
        <p:origin x="2094" y="90"/>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0" Type="http://schemas.openxmlformats.org/officeDocument/2006/relationships/tags" Target="tags/tag1.xml"/><Relationship Id="rId4" Type="http://schemas.openxmlformats.org/officeDocument/2006/relationships/slide" Target="slides/slide1.xml"/><Relationship Id="rId39" Type="http://schemas.openxmlformats.org/officeDocument/2006/relationships/tableStyles" Target="tableStyles.xml"/><Relationship Id="rId38" Type="http://schemas.openxmlformats.org/officeDocument/2006/relationships/viewProps" Target="viewProps.xml"/><Relationship Id="rId37" Type="http://schemas.openxmlformats.org/officeDocument/2006/relationships/presProps" Target="presProps.xml"/><Relationship Id="rId36" Type="http://schemas.openxmlformats.org/officeDocument/2006/relationships/handoutMaster" Target="handoutMasters/handoutMaster1.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5F75DDE-432B-40AD-BE9E-FA049E10C62E}"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5043C7-7D10-4A62-95D6-8659B3D82170}"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jpe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58BEAD-3BFB-4E74-94BA-8E573EEB3C07}"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538A16-44D0-4638-ACD6-43A88F095A2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使用说明：</a:t>
            </a:r>
            <a:endParaRPr lang="en-US" altLang="zh-CN" dirty="0"/>
          </a:p>
          <a:p>
            <a:r>
              <a:rPr lang="en-US" altLang="zh-CN" dirty="0"/>
              <a:t>1</a:t>
            </a:r>
            <a:r>
              <a:rPr lang="zh-CN" altLang="en-US" dirty="0"/>
              <a:t>、这里是个人介绍页；</a:t>
            </a:r>
            <a:endParaRPr lang="en-US" altLang="zh-CN" dirty="0"/>
          </a:p>
          <a:p>
            <a:r>
              <a:rPr lang="en-US" altLang="zh-CN" dirty="0"/>
              <a:t>2</a:t>
            </a:r>
            <a:r>
              <a:rPr lang="zh-CN" altLang="en-US" dirty="0"/>
              <a:t>、不写字的占位符，全屏展示或打印时不会出现</a:t>
            </a:r>
            <a:endParaRPr lang="en-US" altLang="zh-CN" dirty="0"/>
          </a:p>
          <a:p>
            <a:r>
              <a:rPr lang="en-US" altLang="zh-CN" dirty="0"/>
              <a:t>3</a:t>
            </a:r>
            <a:r>
              <a:rPr lang="zh-CN" altLang="en-US" dirty="0"/>
              <a:t>、开场可以进行</a:t>
            </a:r>
            <a:r>
              <a:rPr lang="en-US" altLang="zh-CN" dirty="0"/>
              <a:t>1</a:t>
            </a:r>
            <a:r>
              <a:rPr lang="zh-CN" altLang="en-US" dirty="0"/>
              <a:t>分钟个人介绍，重点在突出个人专业方向、个人素质；</a:t>
            </a:r>
            <a:endParaRPr lang="en-US" altLang="zh-CN" dirty="0"/>
          </a:p>
          <a:p>
            <a:r>
              <a:rPr lang="en-US" altLang="zh-CN" dirty="0"/>
              <a:t>4</a:t>
            </a:r>
            <a:r>
              <a:rPr lang="zh-CN" altLang="en-US" dirty="0"/>
              <a:t>、如果与论文选题之间的特别羁绊，可以说个</a:t>
            </a:r>
            <a:r>
              <a:rPr lang="en-US" altLang="zh-CN" dirty="0"/>
              <a:t>30</a:t>
            </a:r>
            <a:r>
              <a:rPr lang="zh-CN" altLang="en-US" dirty="0"/>
              <a:t>秒的故事；</a:t>
            </a:r>
            <a:endParaRPr lang="en-US" altLang="zh-CN" dirty="0"/>
          </a:p>
          <a:p>
            <a:r>
              <a:rPr lang="en-US" altLang="zh-CN" dirty="0"/>
              <a:t>5</a:t>
            </a:r>
            <a:r>
              <a:rPr lang="zh-CN" altLang="en-US" dirty="0"/>
              <a:t>、图标可替换，可在模板末页找到图标库</a:t>
            </a:r>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在了解如何破解之前，我们先了解一些以太坊的背景知识</a:t>
            </a:r>
            <a:endParaRPr lang="zh-CN" altLang="en-US" dirty="0"/>
          </a:p>
          <a:p>
            <a:r>
              <a:rPr lang="en-US" altLang="zh-CN" dirty="0"/>
              <a:t>01 .Ethereum Account and Transaction</a:t>
            </a:r>
            <a:endParaRPr lang="en-US" altLang="zh-CN" dirty="0"/>
          </a:p>
          <a:p>
            <a:r>
              <a:rPr lang="zh-CN" altLang="en-US" dirty="0"/>
              <a:t>在以太网中，帐户是识别网络中实体的基本单元。帐户由固定长度的哈希地址标识。</a:t>
            </a:r>
            <a:endParaRPr lang="zh-CN" altLang="en-US" dirty="0"/>
          </a:p>
          <a:p>
            <a:endParaRPr lang="en-US" altLang="zh-CN" dirty="0"/>
          </a:p>
          <a:p>
            <a:r>
              <a:rPr lang="zh-CN" altLang="en-US" dirty="0"/>
              <a:t>比如</a:t>
            </a:r>
            <a:r>
              <a:rPr lang="en-US" altLang="zh-CN" dirty="0"/>
              <a:t>0x8Fea7e4aE2949B766fFdC0efd0A2423d29548e30</a:t>
            </a:r>
            <a:r>
              <a:rPr lang="zh-CN" altLang="en-US" dirty="0"/>
              <a:t>）这是我钱包的地址</a:t>
            </a:r>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账户可以分为两种类型</a:t>
            </a:r>
            <a:r>
              <a:rPr lang="en-US" altLang="zh-CN" dirty="0"/>
              <a:t>: External Owned Account </a:t>
            </a:r>
            <a:r>
              <a:rPr lang="zh-CN" altLang="en-US" dirty="0"/>
              <a:t>和</a:t>
            </a:r>
            <a:r>
              <a:rPr lang="en-US" altLang="zh-CN" dirty="0"/>
              <a:t>Contract Account</a:t>
            </a:r>
            <a:endParaRPr lang="en-US" altLang="zh-CN" dirty="0"/>
          </a:p>
          <a:p>
            <a:r>
              <a:rPr lang="en-US" altLang="zh-CN" dirty="0"/>
              <a:t>EOA</a:t>
            </a:r>
            <a:r>
              <a:rPr lang="zh-CN" altLang="en-US" dirty="0"/>
              <a:t>是普通账号，可以传输代币，调用已部署的智能合约，也可以将智能合约部署到一个</a:t>
            </a:r>
            <a:r>
              <a:rPr lang="en-US" altLang="zh-CN" dirty="0"/>
              <a:t>Contract Account</a:t>
            </a:r>
            <a:r>
              <a:rPr lang="zh-CN" altLang="en-US" dirty="0"/>
              <a:t>上</a:t>
            </a:r>
            <a:endParaRPr lang="zh-CN" altLang="en-US" dirty="0"/>
          </a:p>
          <a:p>
            <a:r>
              <a:rPr lang="zh-CN" altLang="en-US" dirty="0"/>
              <a:t>（分类）</a:t>
            </a:r>
            <a:endParaRPr lang="zh-CN" altLang="en-US" dirty="0"/>
          </a:p>
          <a:p>
            <a:r>
              <a:rPr lang="zh-CN" altLang="en-US" dirty="0"/>
              <a:t>帐户或智能合约可以通过发送事务</a:t>
            </a:r>
            <a:r>
              <a:rPr lang="en-US" altLang="zh-CN" dirty="0"/>
              <a:t>(Transaction)</a:t>
            </a:r>
            <a:r>
              <a:rPr lang="zh-CN" altLang="en-US" dirty="0"/>
              <a:t>彼此交互，事务由一组数据组成，目标智能合约将解析和执行这些数据。</a:t>
            </a:r>
            <a:endParaRPr lang="zh-CN" altLang="en-US" dirty="0"/>
          </a:p>
          <a:p>
            <a:endParaRPr lang="en-US" altLang="zh-CN" dirty="0"/>
          </a:p>
          <a:p>
            <a:r>
              <a:rPr lang="zh-CN" altLang="en-US" dirty="0"/>
              <a:t>具体地说，数据包括指定函数的签名及其所需的参数。请注意，为了最小化传输的事务的大小，以太函数通过由 </a:t>
            </a:r>
            <a:r>
              <a:rPr lang="en-US" altLang="zh-CN" dirty="0"/>
              <a:t>keccak256</a:t>
            </a:r>
            <a:r>
              <a:rPr lang="zh-CN" altLang="en-US" dirty="0"/>
              <a:t>散列函数计算的签名的前四个字节来匹配函数。例如，传输函数</a:t>
            </a:r>
            <a:r>
              <a:rPr lang="en-US" altLang="zh-CN" dirty="0"/>
              <a:t>(</a:t>
            </a:r>
            <a:r>
              <a:rPr lang="zh-CN" altLang="en-US" dirty="0"/>
              <a:t>地址，</a:t>
            </a:r>
            <a:r>
              <a:rPr lang="en-US" altLang="zh-CN" dirty="0"/>
              <a:t>uint256)</a:t>
            </a:r>
            <a:r>
              <a:rPr lang="zh-CN" altLang="en-US" dirty="0"/>
              <a:t>将由</a:t>
            </a:r>
            <a:r>
              <a:rPr lang="en-US" altLang="zh-CN" dirty="0"/>
              <a:t>0xa9059cbb </a:t>
            </a:r>
            <a:r>
              <a:rPr lang="zh-CN" altLang="en-US" dirty="0"/>
              <a:t>标识。一旦目标地址成功处理收到的交易，交易将很快在线记录，不能被擦除或修改。但是，如果在执行事务时出现错误，则将恢复该事务所导致的所有修改。</a:t>
            </a:r>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EVM </a:t>
            </a:r>
            <a:r>
              <a:rPr lang="zh-CN" altLang="en-US" dirty="0"/>
              <a:t>是一个简单的基于堆栈的架构，</a:t>
            </a:r>
            <a:r>
              <a:rPr lang="en-US" altLang="zh-CN" dirty="0"/>
              <a:t>EVM </a:t>
            </a:r>
            <a:r>
              <a:rPr lang="zh-CN" altLang="en-US" dirty="0"/>
              <a:t>堆栈的功能是存储字节码指令（操作码）间歇执行的结果。 操作码的所有操作数和计算结果都被压入堆栈，这是 </a:t>
            </a:r>
            <a:r>
              <a:rPr lang="en-US" altLang="zh-CN" dirty="0"/>
              <a:t>EVM </a:t>
            </a:r>
            <a:r>
              <a:rPr lang="zh-CN" altLang="en-US" dirty="0"/>
              <a:t>中的基本数据结构。 简而言之，</a:t>
            </a:r>
            <a:r>
              <a:rPr lang="en-US" altLang="zh-CN" dirty="0"/>
              <a:t>EVM </a:t>
            </a:r>
            <a:r>
              <a:rPr lang="zh-CN" altLang="en-US" dirty="0"/>
              <a:t>可以为已编译为要执行的字节码的智能合约</a:t>
            </a:r>
            <a:r>
              <a:rPr lang="zh-CN" altLang="en-US" b="1" dirty="0"/>
              <a:t>提供运行时环境</a:t>
            </a:r>
            <a:r>
              <a:rPr lang="zh-CN" altLang="en-US" dirty="0"/>
              <a:t>，管理交易的执行并将区块链转换为新状态。</a:t>
            </a:r>
            <a:endParaRPr lang="zh-CN" altLang="en-US" dirty="0"/>
          </a:p>
          <a:p>
            <a:r>
              <a:rPr lang="en-US" altLang="zh-CN" dirty="0"/>
              <a:t>(</a:t>
            </a:r>
            <a:r>
              <a:rPr lang="zh-CN" altLang="en-US" dirty="0"/>
              <a:t>让智能合约跑起来的一个东西</a:t>
            </a:r>
            <a:r>
              <a:rPr lang="en-US" altLang="zh-CN" dirty="0"/>
              <a:t>)</a:t>
            </a:r>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智能合约是写在</a:t>
            </a:r>
            <a:r>
              <a:rPr lang="en-US" altLang="zh-CN" dirty="0"/>
              <a:t>Contract Account</a:t>
            </a:r>
            <a:r>
              <a:rPr lang="zh-CN" altLang="en-US" dirty="0"/>
              <a:t>里面代码和数据的合集，代码语言一般是高级语言，最著名的应该是</a:t>
            </a:r>
            <a:r>
              <a:rPr lang="en-US" altLang="zh-CN" dirty="0"/>
              <a:t>Solidity</a:t>
            </a:r>
            <a:r>
              <a:rPr lang="zh-CN" altLang="en-US" dirty="0"/>
              <a:t>。</a:t>
            </a:r>
            <a:endParaRPr lang="zh-CN" altLang="en-US" dirty="0"/>
          </a:p>
          <a:p>
            <a:r>
              <a:rPr lang="zh-CN" altLang="en-US" dirty="0"/>
              <a:t>智能合约以字节码（</a:t>
            </a:r>
            <a:r>
              <a:rPr lang="en-US" altLang="zh-CN" dirty="0"/>
              <a:t>Bytecode</a:t>
            </a:r>
            <a:r>
              <a:rPr lang="zh-CN" altLang="en-US" dirty="0"/>
              <a:t>）格式存在并执行，字节码格式由源代码编译而成。以太坊字节码由</a:t>
            </a:r>
            <a:r>
              <a:rPr lang="en-US" altLang="zh-CN" dirty="0"/>
              <a:t>144</a:t>
            </a:r>
            <a:r>
              <a:rPr lang="zh-CN" altLang="en-US" dirty="0"/>
              <a:t>个操作码组成</a:t>
            </a:r>
            <a:endParaRPr lang="zh-CN" altLang="en-US" dirty="0"/>
          </a:p>
          <a:p>
            <a:r>
              <a:rPr lang="zh-CN" altLang="en-US" dirty="0"/>
              <a:t>此外，每个操作码编码为一个字节，并以十六进制格式表示。例如，在</a:t>
            </a:r>
            <a:r>
              <a:rPr lang="en-US" altLang="zh-CN" dirty="0"/>
              <a:t>EVM</a:t>
            </a:r>
            <a:r>
              <a:rPr lang="zh-CN" altLang="en-US" dirty="0"/>
              <a:t>中，</a:t>
            </a:r>
            <a:r>
              <a:rPr lang="en-US" altLang="zh-CN" dirty="0"/>
              <a:t>SSTORE</a:t>
            </a:r>
            <a:r>
              <a:rPr lang="zh-CN" altLang="en-US" dirty="0"/>
              <a:t>编码为</a:t>
            </a:r>
            <a:r>
              <a:rPr lang="en-US" altLang="zh-CN" dirty="0"/>
              <a:t>0x55</a:t>
            </a:r>
            <a:r>
              <a:rPr lang="zh-CN" altLang="en-US" dirty="0"/>
              <a:t>。操作码采用零个或多个参数来实现其功能。</a:t>
            </a:r>
            <a:endParaRPr lang="en-US" altLang="zh-CN" dirty="0"/>
          </a:p>
          <a:p>
            <a:endParaRPr lang="en-US" altLang="zh-CN" dirty="0"/>
          </a:p>
          <a:p>
            <a:r>
              <a:rPr lang="zh-CN" altLang="en-US" dirty="0"/>
              <a:t>智能合约的字节码由三部分组成：</a:t>
            </a:r>
            <a:r>
              <a:rPr lang="en-US" altLang="zh-CN" dirty="0"/>
              <a:t>creation</a:t>
            </a:r>
            <a:r>
              <a:rPr lang="zh-CN" altLang="en-US" dirty="0"/>
              <a:t>代码、</a:t>
            </a:r>
            <a:r>
              <a:rPr lang="en-US" altLang="zh-CN" dirty="0"/>
              <a:t>runtime</a:t>
            </a:r>
            <a:r>
              <a:rPr lang="zh-CN" altLang="en-US" dirty="0"/>
              <a:t>代码和</a:t>
            </a:r>
            <a:r>
              <a:rPr lang="en-US" altLang="zh-CN" dirty="0"/>
              <a:t>swarm</a:t>
            </a:r>
            <a:r>
              <a:rPr lang="zh-CN" altLang="en-US" dirty="0"/>
              <a:t>代码</a:t>
            </a:r>
            <a:endParaRPr lang="zh-CN" altLang="en-US" dirty="0"/>
          </a:p>
          <a:p>
            <a:pPr>
              <a:buFont typeface="Arial" panose="020B0604020202020204" pitchFamily="34" charset="0"/>
              <a:buChar char="•"/>
            </a:pPr>
            <a:r>
              <a:rPr lang="zh-CN" altLang="en-US" dirty="0"/>
              <a:t>创建代码包括合约的构造函数逻辑和构造函数参数。它是在编译字节码时生成的，在部署时只执行一次。</a:t>
            </a:r>
            <a:endParaRPr lang="zh-CN" altLang="en-US" dirty="0"/>
          </a:p>
          <a:p>
            <a:pPr>
              <a:buFont typeface="Arial" panose="020B0604020202020204" pitchFamily="34" charset="0"/>
              <a:buChar char="•"/>
            </a:pPr>
            <a:r>
              <a:rPr lang="zh-CN" altLang="en-US" dirty="0"/>
              <a:t>运行时代码最终将存储在链上。它详细说明了契约中每个函数的逻辑和行为。不包含任何构造函数参数</a:t>
            </a:r>
            <a:endParaRPr lang="zh-CN" altLang="en-US" dirty="0"/>
          </a:p>
          <a:p>
            <a:pPr>
              <a:buFont typeface="Arial" panose="020B0604020202020204" pitchFamily="34" charset="0"/>
              <a:buChar char="•"/>
            </a:pPr>
            <a:r>
              <a:rPr lang="en-US" altLang="zh-CN" dirty="0"/>
              <a:t>swarm</a:t>
            </a:r>
            <a:r>
              <a:rPr lang="zh-CN" altLang="en-US" dirty="0"/>
              <a:t>代码有点不同。它没有任何实际意义，无法由</a:t>
            </a:r>
            <a:r>
              <a:rPr lang="en-US" altLang="zh-CN" dirty="0"/>
              <a:t>EVM</a:t>
            </a:r>
            <a:r>
              <a:rPr lang="zh-CN" altLang="en-US" dirty="0"/>
              <a:t>执行。</a:t>
            </a:r>
            <a:r>
              <a:rPr lang="en-US" altLang="zh-CN" dirty="0"/>
              <a:t>swarm</a:t>
            </a:r>
            <a:r>
              <a:rPr lang="zh-CN" altLang="en-US" dirty="0"/>
              <a:t>代码只是一个由当前智能合约元数据计算的哈希字符串，用于在数据库中对其进行索引。</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ERC-20</a:t>
            </a:r>
            <a:r>
              <a:rPr lang="zh-CN" altLang="en-US" dirty="0"/>
              <a:t>规定了</a:t>
            </a:r>
            <a:r>
              <a:rPr lang="en-US" altLang="zh-CN" dirty="0"/>
              <a:t>6</a:t>
            </a:r>
            <a:r>
              <a:rPr lang="zh-CN" altLang="en-US" dirty="0"/>
              <a:t>个强制性功能</a:t>
            </a:r>
            <a:endParaRPr lang="zh-CN" altLang="en-US" dirty="0"/>
          </a:p>
          <a:p>
            <a:pPr>
              <a:buFont typeface="Arial" panose="020B0604020202020204" pitchFamily="34" charset="0"/>
              <a:buChar char="•"/>
            </a:pPr>
            <a:r>
              <a:rPr lang="en-US" altLang="zh-CN" dirty="0" err="1"/>
              <a:t>totalSupply</a:t>
            </a:r>
            <a:endParaRPr lang="en-US" altLang="zh-CN" dirty="0"/>
          </a:p>
          <a:p>
            <a:pPr>
              <a:buFont typeface="Arial" panose="020B0604020202020204" pitchFamily="34" charset="0"/>
              <a:buChar char="•"/>
            </a:pPr>
            <a:r>
              <a:rPr lang="en-US" altLang="zh-CN" dirty="0" err="1"/>
              <a:t>balanceOf</a:t>
            </a:r>
            <a:endParaRPr lang="en-US" altLang="zh-CN" dirty="0"/>
          </a:p>
          <a:p>
            <a:pPr>
              <a:buFont typeface="Arial" panose="020B0604020202020204" pitchFamily="34" charset="0"/>
              <a:buChar char="•"/>
            </a:pPr>
            <a:r>
              <a:rPr lang="en-US" altLang="zh-CN" dirty="0"/>
              <a:t>Transfer</a:t>
            </a:r>
            <a:endParaRPr lang="en-US" altLang="zh-CN" dirty="0"/>
          </a:p>
          <a:p>
            <a:pPr>
              <a:buFont typeface="Arial" panose="020B0604020202020204" pitchFamily="34" charset="0"/>
              <a:buChar char="•"/>
            </a:pPr>
            <a:r>
              <a:rPr lang="en-US" altLang="zh-CN" dirty="0" err="1"/>
              <a:t>transferFrom</a:t>
            </a:r>
            <a:endParaRPr lang="en-US" altLang="zh-CN" dirty="0"/>
          </a:p>
          <a:p>
            <a:pPr>
              <a:buFont typeface="Arial" panose="020B0604020202020204" pitchFamily="34" charset="0"/>
              <a:buChar char="•"/>
            </a:pPr>
            <a:r>
              <a:rPr lang="en-US" altLang="zh-CN" dirty="0"/>
              <a:t>Approve</a:t>
            </a:r>
            <a:endParaRPr lang="en-US" altLang="zh-CN" dirty="0"/>
          </a:p>
          <a:p>
            <a:pPr>
              <a:buFont typeface="Arial" panose="020B0604020202020204" pitchFamily="34" charset="0"/>
              <a:buChar char="•"/>
            </a:pPr>
            <a:r>
              <a:rPr lang="en-US" altLang="zh-CN" dirty="0"/>
              <a:t>allowance</a:t>
            </a:r>
            <a:endParaRPr lang="en-US" altLang="zh-CN"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举个例子，如代码所示，使用函数</a:t>
            </a:r>
            <a:r>
              <a:rPr lang="en-US" altLang="zh-CN" dirty="0" err="1"/>
              <a:t>SafeAdd</a:t>
            </a:r>
            <a:r>
              <a:rPr lang="zh-CN" altLang="en-US" dirty="0"/>
              <a:t>和</a:t>
            </a:r>
            <a:r>
              <a:rPr lang="en-US" altLang="zh-CN" dirty="0" err="1"/>
              <a:t>SafeSub</a:t>
            </a:r>
            <a:r>
              <a:rPr lang="zh-CN" altLang="en-US" dirty="0"/>
              <a:t>更新</a:t>
            </a:r>
            <a:r>
              <a:rPr lang="en-US" altLang="zh-CN" dirty="0"/>
              <a:t>Balance</a:t>
            </a:r>
            <a:r>
              <a:rPr lang="zh-CN" altLang="en-US" dirty="0"/>
              <a:t>表</a:t>
            </a:r>
            <a:endParaRPr lang="zh-CN" altLang="en-US" dirty="0"/>
          </a:p>
          <a:p>
            <a:r>
              <a:rPr lang="zh-CN" altLang="en-US" dirty="0"/>
              <a:t>如果调用程序没有足够的代币，它们将抛出异常并终止当前事务。 </a:t>
            </a:r>
            <a:endParaRPr lang="zh-CN" altLang="en-US" dirty="0"/>
          </a:p>
          <a:p>
            <a:r>
              <a:rPr lang="zh-CN" altLang="en-US" dirty="0"/>
              <a:t>对于</a:t>
            </a:r>
            <a:r>
              <a:rPr lang="en-US" altLang="zh-CN" dirty="0" err="1"/>
              <a:t>TransferFrom</a:t>
            </a:r>
            <a:r>
              <a:rPr lang="zh-CN" altLang="en-US" dirty="0"/>
              <a:t>，除了</a:t>
            </a:r>
            <a:r>
              <a:rPr lang="en-US" altLang="zh-CN" dirty="0"/>
              <a:t>Balance</a:t>
            </a:r>
            <a:r>
              <a:rPr lang="zh-CN" altLang="en-US" dirty="0"/>
              <a:t>表的更新之外，它还检查调用方是否有足够的余量来传输这样数量的代币。 这三个验证中的任何一个失败，转让将立即终止。</a:t>
            </a:r>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CEX</a:t>
            </a:r>
            <a:endParaRPr lang="en-US" altLang="zh-CN" dirty="0"/>
          </a:p>
          <a:p>
            <a:pPr>
              <a:buFont typeface="Arial" panose="020B0604020202020204" pitchFamily="34" charset="0"/>
              <a:buChar char="•"/>
            </a:pPr>
            <a:r>
              <a:rPr lang="zh-CN" altLang="en-US" dirty="0"/>
              <a:t>中心化</a:t>
            </a:r>
            <a:endParaRPr lang="zh-CN" altLang="en-US" dirty="0"/>
          </a:p>
          <a:p>
            <a:pPr>
              <a:buFont typeface="Arial" panose="020B0604020202020204" pitchFamily="34" charset="0"/>
              <a:buChar char="•"/>
            </a:pPr>
            <a:r>
              <a:rPr lang="zh-CN" altLang="en-US" dirty="0"/>
              <a:t>中心化服务器受损或者被黑，会导致数据泄露</a:t>
            </a:r>
            <a:endParaRPr lang="zh-CN" altLang="en-US" dirty="0"/>
          </a:p>
          <a:p>
            <a:pPr>
              <a:buFont typeface="Arial" panose="020B0604020202020204" pitchFamily="34" charset="0"/>
              <a:buChar char="•"/>
            </a:pPr>
            <a:r>
              <a:rPr lang="zh-CN" altLang="en-US" dirty="0"/>
              <a:t>能够支持快速交易、支持多用户</a:t>
            </a:r>
            <a:endParaRPr lang="zh-CN" altLang="en-US" dirty="0"/>
          </a:p>
          <a:p>
            <a:pPr>
              <a:buFont typeface="Arial" panose="020B0604020202020204" pitchFamily="34" charset="0"/>
              <a:buChar char="•"/>
            </a:pPr>
            <a:r>
              <a:rPr lang="zh-CN" altLang="en-US" dirty="0"/>
              <a:t>支持法币和代币兑换，支持不同平台的代币兑换</a:t>
            </a:r>
            <a:endParaRPr lang="zh-CN" altLang="en-US" dirty="0"/>
          </a:p>
          <a:p>
            <a:pPr>
              <a:buFont typeface="Arial" panose="020B0604020202020204" pitchFamily="34" charset="0"/>
              <a:buChar char="•"/>
            </a:pPr>
            <a:r>
              <a:rPr lang="zh-CN" altLang="en-US" dirty="0"/>
              <a:t>交易模型决定了其可扩展性和对攻击的快速响应</a:t>
            </a:r>
            <a:endParaRPr lang="zh-CN" altLang="en-US" dirty="0"/>
          </a:p>
          <a:p>
            <a:r>
              <a:rPr lang="zh-CN" altLang="en-US" dirty="0"/>
              <a:t>将代币存入 </a:t>
            </a:r>
            <a:r>
              <a:rPr lang="en-US" altLang="zh-CN" dirty="0"/>
              <a:t>CEX </a:t>
            </a:r>
            <a:r>
              <a:rPr lang="zh-CN" altLang="en-US" dirty="0"/>
              <a:t>很简单。 用户使用一定数量的代币向指定地址调用交易。 之后，</a:t>
            </a:r>
            <a:r>
              <a:rPr lang="en-US" altLang="zh-CN" dirty="0"/>
              <a:t>CEX </a:t>
            </a:r>
            <a:r>
              <a:rPr lang="zh-CN" altLang="en-US" dirty="0"/>
              <a:t>服务器将验证交易是否成功，并更新其数据库中用户的余额。</a:t>
            </a:r>
            <a:endParaRPr lang="en-US" altLang="zh-CN" dirty="0"/>
          </a:p>
          <a:p>
            <a:r>
              <a:rPr lang="en-US" altLang="zh-CN" dirty="0"/>
              <a:t>DEX</a:t>
            </a:r>
            <a:endParaRPr lang="en-US" altLang="zh-CN" dirty="0"/>
          </a:p>
          <a:p>
            <a:pPr>
              <a:buFont typeface="Arial" panose="020B0604020202020204" pitchFamily="34" charset="0"/>
              <a:buChar char="•"/>
            </a:pPr>
            <a:r>
              <a:rPr lang="zh-CN" altLang="en-US" dirty="0"/>
              <a:t>去中心化，</a:t>
            </a:r>
            <a:r>
              <a:rPr lang="en-US" altLang="zh-CN" dirty="0"/>
              <a:t>DEX </a:t>
            </a:r>
            <a:r>
              <a:rPr lang="zh-CN" altLang="en-US" dirty="0"/>
              <a:t>没有由特定公司或专注于盈利的人管理的中央实体。 </a:t>
            </a:r>
            <a:r>
              <a:rPr lang="en-US" altLang="zh-CN" dirty="0"/>
              <a:t>DEX </a:t>
            </a:r>
            <a:r>
              <a:rPr lang="zh-CN" altLang="en-US" dirty="0"/>
              <a:t>将资金和交易的控制权交还给用户；换句话说，</a:t>
            </a:r>
            <a:r>
              <a:rPr lang="en-US" altLang="zh-CN" dirty="0"/>
              <a:t>DEX </a:t>
            </a:r>
            <a:r>
              <a:rPr lang="zh-CN" altLang="en-US" dirty="0"/>
              <a:t>不存储用户资产，因此无论是黑客攻击还是 </a:t>
            </a:r>
            <a:r>
              <a:rPr lang="en-US" altLang="zh-CN" dirty="0"/>
              <a:t>DEX </a:t>
            </a:r>
            <a:r>
              <a:rPr lang="zh-CN" altLang="en-US" dirty="0"/>
              <a:t>的彻底崩溃都不会导致资金损失。</a:t>
            </a:r>
            <a:endParaRPr lang="zh-CN" altLang="en-US" dirty="0"/>
          </a:p>
          <a:p>
            <a:pPr>
              <a:buFont typeface="Arial" panose="020B0604020202020204" pitchFamily="34" charset="0"/>
              <a:buChar char="•"/>
            </a:pPr>
            <a:r>
              <a:rPr lang="en-US" altLang="zh-CN" dirty="0"/>
              <a:t>DEX</a:t>
            </a:r>
            <a:r>
              <a:rPr lang="zh-CN" altLang="en-US" dirty="0"/>
              <a:t>的业务逻辑和</a:t>
            </a:r>
            <a:r>
              <a:rPr lang="en-US" altLang="zh-CN" dirty="0"/>
              <a:t>CEX</a:t>
            </a:r>
            <a:r>
              <a:rPr lang="zh-CN" altLang="en-US" dirty="0"/>
              <a:t>不太一样，但是他实际交易也是通过智能合约执行的，因此，一旦交易被矿工确认，由于不可逆转，无法撤回或取消。 此外，通过 </a:t>
            </a:r>
            <a:r>
              <a:rPr lang="en-US" altLang="zh-CN" dirty="0"/>
              <a:t>DEX </a:t>
            </a:r>
            <a:r>
              <a:rPr lang="zh-CN" altLang="en-US" dirty="0"/>
              <a:t>的所有行为都严格遵循其智能合约的代码。</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通过</a:t>
            </a:r>
            <a:r>
              <a:rPr lang="en-US" altLang="zh-CN" dirty="0"/>
              <a:t>DEX</a:t>
            </a:r>
            <a:r>
              <a:rPr lang="zh-CN" altLang="en-US" dirty="0"/>
              <a:t>进行代币交易，用户将调用</a:t>
            </a:r>
            <a:r>
              <a:rPr lang="en-US" altLang="zh-CN" dirty="0" err="1"/>
              <a:t>depositToken</a:t>
            </a:r>
            <a:r>
              <a:rPr lang="zh-CN" altLang="en-US" dirty="0"/>
              <a:t>函数，如图所示。 正如我们所看到的，</a:t>
            </a:r>
            <a:r>
              <a:rPr lang="en-US" altLang="zh-CN" dirty="0" err="1"/>
              <a:t>DepositToken</a:t>
            </a:r>
            <a:r>
              <a:rPr lang="zh-CN" altLang="en-US" dirty="0"/>
              <a:t>以代币地址和存款金额作为参数，然后调用</a:t>
            </a:r>
            <a:r>
              <a:rPr lang="en-US" altLang="zh-CN" dirty="0" err="1"/>
              <a:t>TransferFrom</a:t>
            </a:r>
            <a:r>
              <a:rPr lang="en-US" altLang="zh-CN" dirty="0"/>
              <a:t> in Address</a:t>
            </a:r>
            <a:r>
              <a:rPr lang="zh-CN" altLang="en-US" dirty="0"/>
              <a:t>令牌将钱转移到</a:t>
            </a:r>
            <a:r>
              <a:rPr lang="en-US" altLang="zh-CN" dirty="0"/>
              <a:t>DEX</a:t>
            </a:r>
            <a:r>
              <a:rPr lang="zh-CN" altLang="en-US" dirty="0"/>
              <a:t>的地址。</a:t>
            </a:r>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1" dirty="0"/>
              <a:t>Part3 Fake Deposit Vulnerability</a:t>
            </a:r>
            <a:endParaRPr lang="en-US" altLang="zh-CN" b="1" dirty="0"/>
          </a:p>
          <a:p>
            <a:r>
              <a:rPr lang="zh-CN" altLang="en-US" dirty="0"/>
              <a:t>代币交换漏洞的技术细节</a:t>
            </a:r>
            <a:endParaRPr lang="zh-CN" altLang="en-US" dirty="0"/>
          </a:p>
          <a:p>
            <a:r>
              <a:rPr lang="zh-CN" altLang="en-US" dirty="0"/>
              <a:t>接下来，我们将详细介绍</a:t>
            </a:r>
            <a:r>
              <a:rPr lang="en-US" altLang="zh-CN" dirty="0"/>
              <a:t>ERC-20 Token</a:t>
            </a:r>
            <a:r>
              <a:rPr lang="zh-CN" altLang="en-US" dirty="0"/>
              <a:t>智能合约中的错误实现，以及交易所存在漏洞的两种类型。 这两个条件的结合导致了假存款漏洞。</a:t>
            </a:r>
            <a:endParaRPr lang="zh-CN" altLang="en-US" dirty="0"/>
          </a:p>
          <a:p>
            <a:r>
              <a:rPr lang="zh-CN" altLang="en-US" dirty="0"/>
              <a:t>我们先来介绍</a:t>
            </a:r>
            <a:r>
              <a:rPr lang="en-US" altLang="zh-CN" dirty="0"/>
              <a:t>ERC-20</a:t>
            </a:r>
            <a:r>
              <a:rPr lang="zh-CN" altLang="en-US" dirty="0"/>
              <a:t>合约的错误实现，再介绍交易所的漏洞</a:t>
            </a:r>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尽管</a:t>
            </a:r>
            <a:r>
              <a:rPr lang="en-US" altLang="zh-CN" dirty="0"/>
              <a:t>ERC-20</a:t>
            </a:r>
            <a:r>
              <a:rPr lang="zh-CN" altLang="en-US" dirty="0"/>
              <a:t>强制执行了</a:t>
            </a:r>
            <a:r>
              <a:rPr lang="en-US" altLang="zh-CN" dirty="0"/>
              <a:t>6</a:t>
            </a:r>
            <a:r>
              <a:rPr lang="zh-CN" altLang="en-US" dirty="0"/>
              <a:t>个接口，但是没有指定实现细节，</a:t>
            </a:r>
            <a:endParaRPr lang="zh-CN" altLang="en-US" dirty="0"/>
          </a:p>
          <a:p>
            <a:r>
              <a:rPr lang="zh-CN" altLang="en-US" dirty="0"/>
              <a:t>具体地说，官方建议开发人员在调用方余额中没有足够的令牌可供使用时抛出异常，如图</a:t>
            </a:r>
            <a:r>
              <a:rPr lang="en-US" altLang="zh-CN" dirty="0"/>
              <a:t>1</a:t>
            </a:r>
            <a:r>
              <a:rPr lang="zh-CN" altLang="en-US" dirty="0"/>
              <a:t>中的第</a:t>
            </a:r>
            <a:r>
              <a:rPr lang="en-US" altLang="zh-CN" dirty="0"/>
              <a:t>2-3</a:t>
            </a:r>
            <a:r>
              <a:rPr lang="zh-CN" altLang="en-US" dirty="0"/>
              <a:t>行所示。 如果发生溢出，</a:t>
            </a:r>
            <a:r>
              <a:rPr lang="en-US" altLang="zh-CN" dirty="0" err="1"/>
              <a:t>safeAdd</a:t>
            </a:r>
            <a:r>
              <a:rPr lang="zh-CN" altLang="en-US" dirty="0"/>
              <a:t>和</a:t>
            </a:r>
            <a:r>
              <a:rPr lang="en-US" altLang="zh-CN" dirty="0" err="1"/>
              <a:t>safeSub</a:t>
            </a:r>
            <a:r>
              <a:rPr lang="zh-CN" altLang="en-US" dirty="0"/>
              <a:t>将引发异常。</a:t>
            </a:r>
            <a:endParaRPr lang="en-US" altLang="zh-CN" dirty="0"/>
          </a:p>
          <a:p>
            <a:r>
              <a:rPr lang="zh-CN" altLang="en-US" dirty="0"/>
              <a:t>（左图）</a:t>
            </a:r>
            <a:endParaRPr lang="en-US" altLang="zh-CN" dirty="0"/>
          </a:p>
          <a:p>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但是，一些开发人员使用</a:t>
            </a:r>
            <a:r>
              <a:rPr lang="en-US" altLang="zh-CN" dirty="0"/>
              <a:t>conditional</a:t>
            </a:r>
            <a:r>
              <a:rPr lang="zh-CN" altLang="en-US" dirty="0"/>
              <a:t>语句而不是</a:t>
            </a:r>
            <a:r>
              <a:rPr lang="en-US" altLang="zh-CN" dirty="0"/>
              <a:t>assertion</a:t>
            </a:r>
            <a:r>
              <a:rPr lang="zh-CN" altLang="en-US" dirty="0"/>
              <a:t>语句来检查调用者的余额</a:t>
            </a:r>
            <a:endParaRPr lang="zh-CN" altLang="en-US" dirty="0"/>
          </a:p>
          <a:p>
            <a:r>
              <a:rPr lang="en-US" altLang="zh-CN" dirty="0"/>
              <a:t>(</a:t>
            </a:r>
            <a:r>
              <a:rPr lang="zh-CN" altLang="en-US" dirty="0"/>
              <a:t>右图</a:t>
            </a:r>
            <a:r>
              <a:rPr lang="en-US" altLang="zh-CN" dirty="0"/>
              <a:t>)</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如果调用方的余额不足，则传输将在第</a:t>
            </a:r>
            <a:r>
              <a:rPr lang="en-US" altLang="zh-CN" dirty="0"/>
              <a:t>7</a:t>
            </a:r>
            <a:r>
              <a:rPr lang="zh-CN" altLang="en-US" dirty="0"/>
              <a:t>行返回</a:t>
            </a:r>
            <a:r>
              <a:rPr lang="en-US" altLang="zh-CN" dirty="0"/>
              <a:t>false</a:t>
            </a:r>
            <a:r>
              <a:rPr lang="zh-CN" altLang="en-US" dirty="0"/>
              <a:t>。无论返回哪个值，都不会终止当前事务。</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交易所安全威胁有两种</a:t>
            </a:r>
            <a:endParaRPr lang="zh-CN" altLang="en-US" dirty="0"/>
          </a:p>
          <a:p>
            <a:pPr>
              <a:buFont typeface="Arial" panose="020B0604020202020204" pitchFamily="34" charset="0"/>
              <a:buChar char="•"/>
            </a:pPr>
            <a:r>
              <a:rPr lang="en-US" altLang="zh-CN" dirty="0"/>
              <a:t>Flawed Token Verification of </a:t>
            </a:r>
            <a:r>
              <a:rPr lang="en-US" altLang="zh-CN" dirty="0" err="1"/>
              <a:t>DExes</a:t>
            </a:r>
            <a:endParaRPr lang="en-US" altLang="zh-CN" dirty="0"/>
          </a:p>
          <a:p>
            <a:r>
              <a:rPr lang="zh-CN" altLang="en-US" dirty="0"/>
              <a:t>大多数</a:t>
            </a:r>
            <a:r>
              <a:rPr lang="en-US" altLang="zh-CN" dirty="0"/>
              <a:t>DEX</a:t>
            </a:r>
            <a:r>
              <a:rPr lang="zh-CN" altLang="en-US" dirty="0"/>
              <a:t>通过调用函数</a:t>
            </a:r>
            <a:r>
              <a:rPr lang="en-US" altLang="zh-CN" dirty="0" err="1"/>
              <a:t>depositToken</a:t>
            </a:r>
            <a:r>
              <a:rPr lang="zh-CN" altLang="en-US" dirty="0"/>
              <a:t>来执行存款逻辑</a:t>
            </a:r>
            <a:endParaRPr lang="zh-CN" altLang="en-US" dirty="0"/>
          </a:p>
          <a:p>
            <a:r>
              <a:rPr lang="zh-CN" altLang="en-US" dirty="0"/>
              <a:t>如图</a:t>
            </a:r>
            <a:endParaRPr lang="zh-CN" altLang="en-US" dirty="0"/>
          </a:p>
          <a:p>
            <a:r>
              <a:rPr lang="zh-CN" altLang="en-US" dirty="0"/>
              <a:t>如第</a:t>
            </a:r>
            <a:r>
              <a:rPr lang="en-US" altLang="zh-CN" dirty="0"/>
              <a:t>3</a:t>
            </a:r>
            <a:r>
              <a:rPr lang="zh-CN" altLang="en-US" dirty="0"/>
              <a:t>行所示，</a:t>
            </a:r>
            <a:r>
              <a:rPr lang="en-US" altLang="zh-CN" dirty="0"/>
              <a:t>DEX</a:t>
            </a:r>
            <a:r>
              <a:rPr lang="zh-CN" altLang="en-US" dirty="0"/>
              <a:t>调用交易令牌的</a:t>
            </a:r>
            <a:r>
              <a:rPr lang="en-US" altLang="zh-CN" dirty="0" err="1"/>
              <a:t>TransferFrom</a:t>
            </a:r>
            <a:r>
              <a:rPr lang="zh-CN" altLang="en-US" dirty="0"/>
              <a:t>（有时是</a:t>
            </a:r>
            <a:r>
              <a:rPr lang="en-US" altLang="zh-CN" dirty="0"/>
              <a:t>Transfer</a:t>
            </a:r>
            <a:r>
              <a:rPr lang="zh-CN" altLang="en-US" dirty="0"/>
              <a:t>）来执行存款。 </a:t>
            </a:r>
            <a:endParaRPr lang="zh-CN" altLang="en-US" dirty="0"/>
          </a:p>
          <a:p>
            <a:r>
              <a:rPr lang="zh-CN" altLang="en-US" dirty="0"/>
              <a:t>请注意，</a:t>
            </a:r>
            <a:r>
              <a:rPr lang="en-US" altLang="zh-CN" dirty="0"/>
              <a:t>DEX</a:t>
            </a:r>
            <a:r>
              <a:rPr lang="zh-CN" altLang="en-US" dirty="0"/>
              <a:t>负责审计在其平台上交易的智能合约，以确保金融安全。 假设一个代币的</a:t>
            </a:r>
            <a:r>
              <a:rPr lang="en-US" altLang="zh-CN" dirty="0" err="1"/>
              <a:t>TransferFrom</a:t>
            </a:r>
            <a:r>
              <a:rPr lang="zh-CN" altLang="en-US" dirty="0"/>
              <a:t>被</a:t>
            </a:r>
            <a:r>
              <a:rPr lang="en-US" altLang="zh-CN" dirty="0" err="1"/>
              <a:t>SafeTransferFrom</a:t>
            </a:r>
            <a:r>
              <a:rPr lang="zh-CN" altLang="en-US" dirty="0"/>
              <a:t>封装，它在其中执行安全检查，然后调用真正的</a:t>
            </a:r>
            <a:r>
              <a:rPr lang="en-US" altLang="zh-CN" dirty="0" err="1"/>
              <a:t>TransferFrom</a:t>
            </a:r>
            <a:r>
              <a:rPr lang="zh-CN" altLang="en-US" dirty="0"/>
              <a:t>。但是如果不封装，就要看</a:t>
            </a:r>
            <a:r>
              <a:rPr lang="en-US" altLang="zh-CN" dirty="0"/>
              <a:t>DEX</a:t>
            </a:r>
            <a:r>
              <a:rPr lang="zh-CN" altLang="en-US" dirty="0"/>
              <a:t>是否会进行安全审计</a:t>
            </a:r>
            <a:endParaRPr lang="en-US" altLang="zh-CN" dirty="0"/>
          </a:p>
          <a:p>
            <a:endParaRPr lang="zh-CN" altLang="en-US" dirty="0"/>
          </a:p>
          <a:p>
            <a:pPr>
              <a:buFont typeface="Arial" panose="020B0604020202020204" pitchFamily="34" charset="0"/>
              <a:buChar char="•"/>
            </a:pPr>
            <a:r>
              <a:rPr lang="en-US" altLang="zh-CN" dirty="0"/>
              <a:t>Flawed Back-end Verification of </a:t>
            </a:r>
            <a:r>
              <a:rPr lang="en-US" altLang="zh-CN" dirty="0" err="1"/>
              <a:t>CEXes</a:t>
            </a:r>
            <a:endParaRPr lang="en-US" altLang="zh-CN" dirty="0"/>
          </a:p>
          <a:p>
            <a:r>
              <a:rPr lang="zh-CN" altLang="en-US" dirty="0"/>
              <a:t>当用户将代币存入</a:t>
            </a:r>
            <a:r>
              <a:rPr lang="en-US" altLang="zh-CN" dirty="0"/>
              <a:t>CEX</a:t>
            </a:r>
            <a:r>
              <a:rPr lang="zh-CN" altLang="en-US" dirty="0"/>
              <a:t>时，</a:t>
            </a:r>
            <a:r>
              <a:rPr lang="en-US" altLang="zh-CN" dirty="0"/>
              <a:t>CEX</a:t>
            </a:r>
            <a:r>
              <a:rPr lang="zh-CN" altLang="en-US" dirty="0"/>
              <a:t>的后端服务器解析并确定存入金额。 然而，一个不好的验证策略可能会导致意外行为。 具体地说，一些</a:t>
            </a:r>
            <a:r>
              <a:rPr lang="en-US" altLang="zh-CN" dirty="0"/>
              <a:t>CEX</a:t>
            </a:r>
            <a:r>
              <a:rPr lang="zh-CN" altLang="en-US" dirty="0"/>
              <a:t>确实只验证事务输入字段中的</a:t>
            </a:r>
            <a:r>
              <a:rPr lang="en-US" altLang="zh-CN" dirty="0"/>
              <a:t>status</a:t>
            </a:r>
            <a:r>
              <a:rPr lang="zh-CN" altLang="en-US" dirty="0"/>
              <a:t>字段和</a:t>
            </a:r>
            <a:r>
              <a:rPr lang="en-US" altLang="zh-CN" dirty="0"/>
              <a:t>_value</a:t>
            </a:r>
            <a:r>
              <a:rPr lang="zh-CN" altLang="en-US" dirty="0"/>
              <a:t>，这是由安全分析师报告的。 </a:t>
            </a:r>
            <a:r>
              <a:rPr lang="en-US" altLang="zh-CN" dirty="0"/>
              <a:t>Status</a:t>
            </a:r>
            <a:r>
              <a:rPr lang="zh-CN" altLang="en-US" dirty="0"/>
              <a:t>指示当前事务是否在没有异常的情况下终止； </a:t>
            </a:r>
            <a:r>
              <a:rPr lang="en-US" altLang="zh-CN" dirty="0"/>
              <a:t>_value</a:t>
            </a:r>
            <a:r>
              <a:rPr lang="zh-CN" altLang="en-US" dirty="0"/>
              <a:t>是传递函数中参数的值。 因此，如果事务被“</a:t>
            </a:r>
            <a:r>
              <a:rPr lang="en-US" altLang="zh-CN" dirty="0"/>
              <a:t>Return false”</a:t>
            </a:r>
            <a:r>
              <a:rPr lang="zh-CN" altLang="en-US" dirty="0"/>
              <a:t>而不是抛出异常，则状态代码仍然为</a:t>
            </a:r>
            <a:r>
              <a:rPr lang="en-US" altLang="zh-CN" dirty="0"/>
              <a:t>1</a:t>
            </a:r>
            <a:r>
              <a:rPr lang="zh-CN" altLang="en-US" dirty="0"/>
              <a:t>，这意味着当前事务正常终止。 </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大家知道这是什么嘛？</a:t>
            </a:r>
            <a:r>
              <a:rPr lang="en-US" altLang="zh-CN" dirty="0"/>
              <a:t>Bitcoin</a:t>
            </a:r>
            <a:endParaRPr lang="en-US" altLang="zh-CN"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在本篇论文里提出了一个模型叫</a:t>
            </a:r>
            <a:r>
              <a:rPr lang="en-US" altLang="zh-CN" dirty="0" err="1"/>
              <a:t>DEPOSafe</a:t>
            </a:r>
            <a:r>
              <a:rPr lang="zh-CN" altLang="en-US" dirty="0"/>
              <a:t>，这是一个自动识别和验证（利用）虚假存款漏洞的工具。有点类似于我们软安里面学到的静态分析和动态分析</a:t>
            </a:r>
            <a:endParaRPr lang="en-US" altLang="zh-CN" dirty="0"/>
          </a:p>
          <a:p>
            <a:r>
              <a:rPr lang="zh-CN" altLang="en-US" dirty="0"/>
              <a:t>它将智能合约的运行时字节码及其对应的地址作为输入，并通过由静态检测器和动态验证器两部分组成的管道生成安全报告。</a:t>
            </a:r>
            <a:endParaRPr lang="zh-CN" altLang="en-US" dirty="0"/>
          </a:p>
          <a:p>
            <a:r>
              <a:rPr lang="zh-CN" altLang="en-US" dirty="0"/>
              <a:t>具体来说，静态检测器是基于</a:t>
            </a:r>
            <a:r>
              <a:rPr lang="en-US" altLang="zh-CN" dirty="0" err="1"/>
              <a:t>Mythril</a:t>
            </a:r>
            <a:r>
              <a:rPr lang="zh-CN" altLang="en-US" dirty="0"/>
              <a:t>实现的，在该检测器中，我们筛选出可能容易受到伪存款漏洞攻击的地址。由于静态分析固有的</a:t>
            </a:r>
            <a:r>
              <a:rPr lang="zh-CN" altLang="en-US" b="1" dirty="0"/>
              <a:t>误报</a:t>
            </a:r>
            <a:r>
              <a:rPr lang="zh-CN" altLang="en-US" dirty="0"/>
              <a:t>，我们在</a:t>
            </a:r>
            <a:r>
              <a:rPr lang="en-US" altLang="zh-CN" dirty="0" err="1"/>
              <a:t>DEPOSafe</a:t>
            </a:r>
            <a:r>
              <a:rPr lang="zh-CN" altLang="en-US" dirty="0"/>
              <a:t>中进一步实现了一个动态验证器，以验证标记的智能合约确实容易受到假存款的影响。动态验证器利用</a:t>
            </a:r>
            <a:r>
              <a:rPr lang="en-US" altLang="zh-CN" dirty="0"/>
              <a:t>web3</a:t>
            </a:r>
            <a:r>
              <a:rPr lang="zh-CN" altLang="en-US" dirty="0"/>
              <a:t>，</a:t>
            </a:r>
            <a:r>
              <a:rPr lang="en-US" altLang="zh-CN" dirty="0"/>
              <a:t>web3</a:t>
            </a:r>
            <a:r>
              <a:rPr lang="zh-CN" altLang="en-US" dirty="0"/>
              <a:t>是一组库，用于与本地或远程以太坊节点交互。我们使用它与</a:t>
            </a:r>
            <a:r>
              <a:rPr lang="en-US" altLang="zh-CN" dirty="0"/>
              <a:t>ganache-cli</a:t>
            </a:r>
            <a:r>
              <a:rPr lang="zh-CN" altLang="en-US" dirty="0"/>
              <a:t>提供的本地私有链进行交互，这是一个可定制的区块链模拟器。我们将在下面详细介绍这两个组件。</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我们提出了一种基于符号执行的静态检测器</a:t>
            </a:r>
            <a:r>
              <a:rPr lang="en-US" altLang="zh-CN" dirty="0"/>
              <a:t>(a static detector relying on symbolic execution)</a:t>
            </a:r>
            <a:r>
              <a:rPr lang="zh-CN" altLang="en-US" dirty="0"/>
              <a:t>来进行检测。 我们所依赖的</a:t>
            </a:r>
            <a:r>
              <a:rPr lang="en-US" altLang="zh-CN" dirty="0" err="1"/>
              <a:t>Mythril</a:t>
            </a:r>
            <a:r>
              <a:rPr lang="zh-CN" altLang="en-US" dirty="0"/>
              <a:t>实现了一个类似</a:t>
            </a:r>
            <a:r>
              <a:rPr lang="en-US" altLang="zh-CN" dirty="0"/>
              <a:t>EVM</a:t>
            </a:r>
            <a:r>
              <a:rPr lang="zh-CN" altLang="en-US" dirty="0"/>
              <a:t>的虚拟机，因此它能够模仿给定智能合约的行为。</a:t>
            </a:r>
            <a:endParaRPr lang="zh-CN" altLang="en-US" dirty="0"/>
          </a:p>
          <a:p>
            <a:r>
              <a:rPr lang="zh-CN" altLang="en-US" dirty="0"/>
              <a:t>我们的检测器首先符号执行字节码遍历所有可行路径。 同时记录每条指令后的虚拟机状态（包括堆栈、内存、存储等）。 之后，基于记录的信息，检测器能够识别假转账漏洞。</a:t>
            </a:r>
            <a:endParaRPr lang="zh-CN" altLang="en-US" dirty="0"/>
          </a:p>
          <a:p>
            <a:r>
              <a:rPr lang="zh-CN" altLang="en-US" dirty="0"/>
              <a:t>整个静态分析分为三步</a:t>
            </a:r>
            <a:endParaRPr lang="zh-CN" altLang="en-US" dirty="0"/>
          </a:p>
          <a:p>
            <a:pPr>
              <a:buFont typeface="Arial" panose="020B0604020202020204" pitchFamily="34" charset="0"/>
              <a:buChar char="•"/>
            </a:pPr>
            <a:r>
              <a:rPr lang="en-US" altLang="zh-CN" dirty="0"/>
              <a:t>enumerate standard APIs</a:t>
            </a:r>
            <a:r>
              <a:rPr lang="zh-CN" altLang="en-US" dirty="0"/>
              <a:t>枚举标准</a:t>
            </a:r>
            <a:r>
              <a:rPr lang="en-US" altLang="zh-CN" dirty="0"/>
              <a:t>API</a:t>
            </a:r>
            <a:endParaRPr lang="en-US" altLang="zh-CN" dirty="0"/>
          </a:p>
          <a:p>
            <a:pPr marL="742950" lvl="1" indent="-285750">
              <a:buFont typeface="Arial" panose="020B0604020202020204" pitchFamily="34" charset="0"/>
              <a:buChar char="•"/>
            </a:pPr>
            <a:r>
              <a:rPr lang="zh-CN" altLang="en-US" dirty="0"/>
              <a:t>我们使用函数的签名来确定智能合约是否实现了六个标准函数中的任何一个</a:t>
            </a:r>
            <a:endParaRPr lang="zh-CN" altLang="en-US" dirty="0"/>
          </a:p>
          <a:p>
            <a:pPr>
              <a:buFont typeface="Arial" panose="020B0604020202020204" pitchFamily="34" charset="0"/>
              <a:buChar char="•"/>
            </a:pPr>
            <a:r>
              <a:rPr lang="en-US" altLang="zh-CN" dirty="0"/>
              <a:t>Locate key storage</a:t>
            </a:r>
            <a:r>
              <a:rPr lang="zh-CN" altLang="en-US" dirty="0"/>
              <a:t>定位密钥存储</a:t>
            </a:r>
            <a:endParaRPr lang="zh-CN" altLang="en-US" dirty="0"/>
          </a:p>
          <a:p>
            <a:pPr marL="742950" lvl="1" indent="-285750">
              <a:buFont typeface="Arial" panose="020B0604020202020204" pitchFamily="34" charset="0"/>
              <a:buChar char="•"/>
            </a:pPr>
            <a:r>
              <a:rPr lang="zh-CN" altLang="en-US" dirty="0"/>
              <a:t>我们使用操作码</a:t>
            </a:r>
            <a:r>
              <a:rPr lang="en-US" altLang="zh-CN" dirty="0"/>
              <a:t>SLOAD</a:t>
            </a:r>
            <a:r>
              <a:rPr lang="zh-CN" altLang="en-US" dirty="0"/>
              <a:t>和</a:t>
            </a:r>
            <a:r>
              <a:rPr lang="en-US" altLang="zh-CN" dirty="0"/>
              <a:t>SSTORE</a:t>
            </a:r>
            <a:r>
              <a:rPr lang="zh-CN" altLang="en-US" dirty="0"/>
              <a:t>来确定关键参数的存储槽，即</a:t>
            </a:r>
            <a:r>
              <a:rPr lang="en-US" altLang="zh-CN" dirty="0" err="1"/>
              <a:t>balanceOf</a:t>
            </a:r>
            <a:r>
              <a:rPr lang="zh-CN" altLang="en-US" dirty="0"/>
              <a:t>和</a:t>
            </a:r>
            <a:r>
              <a:rPr lang="en-US" altLang="zh-CN" dirty="0"/>
              <a:t>allowance</a:t>
            </a:r>
            <a:endParaRPr lang="en-US" altLang="zh-CN" dirty="0"/>
          </a:p>
          <a:p>
            <a:pPr>
              <a:buFont typeface="Arial" panose="020B0604020202020204" pitchFamily="34" charset="0"/>
              <a:buChar char="•"/>
            </a:pPr>
            <a:r>
              <a:rPr lang="en-US" altLang="zh-CN" dirty="0"/>
              <a:t>Verify required throw</a:t>
            </a:r>
            <a:r>
              <a:rPr lang="zh-CN" altLang="en-US" dirty="0"/>
              <a:t>验证所需要的异常</a:t>
            </a:r>
            <a:endParaRPr lang="zh-CN" altLang="en-US" dirty="0"/>
          </a:p>
          <a:p>
            <a:pPr marL="742950" lvl="1" indent="-285750">
              <a:buFont typeface="Arial" panose="020B0604020202020204" pitchFamily="34" charset="0"/>
              <a:buChar char="•"/>
            </a:pPr>
            <a:r>
              <a:rPr lang="zh-CN" altLang="en-US" dirty="0"/>
              <a:t>我们检查相关路径的最终操作码，以确定是否按要求抛出异常</a:t>
            </a:r>
            <a:endParaRPr lang="zh-CN" altLang="en-US" dirty="0"/>
          </a:p>
          <a:p>
            <a:r>
              <a:rPr lang="zh-CN" altLang="en-US" dirty="0"/>
              <a:t>针对如图的代码的检测过程如图（下图）</a:t>
            </a:r>
            <a:endParaRPr lang="zh-CN" altLang="en-US" dirty="0"/>
          </a:p>
          <a:p>
            <a:r>
              <a:rPr lang="zh-CN" altLang="en-US" dirty="0"/>
              <a:t>（翻页）</a:t>
            </a:r>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1</a:t>
            </a:r>
            <a:r>
              <a:rPr lang="zh-CN" altLang="en-US" dirty="0"/>
              <a:t>）枚举标准</a:t>
            </a:r>
            <a:r>
              <a:rPr lang="en-US" altLang="zh-CN" dirty="0"/>
              <a:t>API</a:t>
            </a:r>
            <a:r>
              <a:rPr lang="zh-CN" altLang="en-US" dirty="0"/>
              <a:t>：由于</a:t>
            </a:r>
            <a:r>
              <a:rPr lang="en-US" altLang="zh-CN" dirty="0"/>
              <a:t>transfer</a:t>
            </a:r>
            <a:r>
              <a:rPr lang="zh-CN" altLang="en-US" dirty="0"/>
              <a:t>和</a:t>
            </a:r>
            <a:r>
              <a:rPr lang="en-US" altLang="zh-CN" dirty="0" err="1"/>
              <a:t>transferFrom</a:t>
            </a:r>
            <a:r>
              <a:rPr lang="zh-CN" altLang="en-US" dirty="0"/>
              <a:t>的存在是假存款漏洞的先决条件，所以我们首先检查智能合约是否符合标准的</a:t>
            </a:r>
            <a:r>
              <a:rPr lang="en-US" altLang="zh-CN" dirty="0"/>
              <a:t>ERC-20</a:t>
            </a:r>
            <a:r>
              <a:rPr lang="zh-CN" altLang="en-US" dirty="0"/>
              <a:t>代币接口。换句话说，这六个标准函数的签名应该在智能合约的字节码中声明。如图 </a:t>
            </a:r>
            <a:r>
              <a:rPr lang="en-US" altLang="zh-CN" dirty="0"/>
              <a:t>3 </a:t>
            </a:r>
            <a:r>
              <a:rPr lang="zh-CN" altLang="en-US" dirty="0"/>
              <a:t>所示，在识别出 </a:t>
            </a:r>
            <a:r>
              <a:rPr lang="en-US" altLang="zh-CN" dirty="0"/>
              <a:t>transfer </a:t>
            </a:r>
            <a:r>
              <a:rPr lang="zh-CN" altLang="en-US" dirty="0"/>
              <a:t>的存在后（包括 </a:t>
            </a:r>
            <a:r>
              <a:rPr lang="en-US" altLang="zh-CN" dirty="0" err="1"/>
              <a:t>transferFrom</a:t>
            </a:r>
            <a:r>
              <a:rPr lang="en-US" altLang="zh-CN" dirty="0"/>
              <a:t> </a:t>
            </a:r>
            <a:r>
              <a:rPr lang="zh-CN" altLang="en-US" dirty="0"/>
              <a:t>但我们这里以 </a:t>
            </a:r>
            <a:r>
              <a:rPr lang="en-US" altLang="zh-CN" dirty="0"/>
              <a:t>transfer </a:t>
            </a:r>
            <a:r>
              <a:rPr lang="zh-CN" altLang="en-US" dirty="0"/>
              <a:t>为例），我们将生成控制流图（</a:t>
            </a:r>
            <a:r>
              <a:rPr lang="en-US" altLang="zh-CN" dirty="0"/>
              <a:t>CFG</a:t>
            </a:r>
            <a:r>
              <a:rPr lang="zh-CN" altLang="en-US" dirty="0"/>
              <a:t>）并符号执行每条路径。 </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2</a:t>
            </a:r>
            <a:r>
              <a:rPr lang="zh-CN" altLang="en-US" dirty="0"/>
              <a:t>）定位密钥存储：如果转账成功了，我们再验证是否符合官方标准，检查如果调用方账户中的</a:t>
            </a:r>
            <a:r>
              <a:rPr lang="en-US" altLang="zh-CN" dirty="0"/>
              <a:t>token</a:t>
            </a:r>
            <a:r>
              <a:rPr lang="zh-CN" altLang="en-US" dirty="0"/>
              <a:t>不足，则抛出异常。检查了 </a:t>
            </a:r>
            <a:r>
              <a:rPr lang="en-US" altLang="zh-CN" dirty="0" err="1"/>
              <a:t>balanceOf</a:t>
            </a:r>
            <a:r>
              <a:rPr lang="en-US" altLang="zh-CN" dirty="0"/>
              <a:t> </a:t>
            </a:r>
            <a:r>
              <a:rPr lang="zh-CN" altLang="en-US" dirty="0"/>
              <a:t>和</a:t>
            </a:r>
            <a:r>
              <a:rPr lang="en-US" altLang="zh-CN" dirty="0"/>
              <a:t>allowance </a:t>
            </a:r>
            <a:r>
              <a:rPr lang="zh-CN" altLang="en-US" dirty="0"/>
              <a:t>的实现。以</a:t>
            </a:r>
            <a:r>
              <a:rPr lang="en-US" altLang="zh-CN" dirty="0"/>
              <a:t>Transfer</a:t>
            </a:r>
            <a:r>
              <a:rPr lang="zh-CN" altLang="en-US" dirty="0"/>
              <a:t>函数为例。我们必须首先确定 </a:t>
            </a:r>
            <a:r>
              <a:rPr lang="en-US" altLang="zh-CN" dirty="0" err="1"/>
              <a:t>balanceOf</a:t>
            </a:r>
            <a:r>
              <a:rPr lang="en-US" altLang="zh-CN" dirty="0"/>
              <a:t> </a:t>
            </a:r>
            <a:r>
              <a:rPr lang="zh-CN" altLang="en-US" dirty="0"/>
              <a:t>使用的存储槽。由于 </a:t>
            </a:r>
            <a:r>
              <a:rPr lang="en-US" altLang="zh-CN" dirty="0" err="1"/>
              <a:t>Mythril</a:t>
            </a:r>
            <a:r>
              <a:rPr lang="en-US" altLang="zh-CN" dirty="0"/>
              <a:t> </a:t>
            </a:r>
            <a:r>
              <a:rPr lang="zh-CN" altLang="en-US" dirty="0"/>
              <a:t>在执行智能合约的操作码时记录了虚拟机的状态，因此我们提取记录的函数转移状态并遍历所有状态以识别 </a:t>
            </a:r>
            <a:r>
              <a:rPr lang="en-US" altLang="zh-CN" dirty="0" err="1"/>
              <a:t>balanceOf</a:t>
            </a:r>
            <a:r>
              <a:rPr lang="en-US" altLang="zh-CN" dirty="0"/>
              <a:t> </a:t>
            </a:r>
            <a:r>
              <a:rPr lang="zh-CN" altLang="en-US" dirty="0"/>
              <a:t>为 </a:t>
            </a:r>
            <a:r>
              <a:rPr lang="en-US" altLang="zh-CN" dirty="0"/>
              <a:t>SLOAD </a:t>
            </a:r>
            <a:r>
              <a:rPr lang="zh-CN" altLang="en-US" dirty="0"/>
              <a:t>的地址（因为余额表存储在存储中（参见 </a:t>
            </a:r>
            <a:r>
              <a:rPr lang="en-US" altLang="zh-CN" dirty="0"/>
              <a:t>§II-B</a:t>
            </a:r>
            <a:r>
              <a:rPr lang="zh-CN" altLang="en-US" dirty="0"/>
              <a:t>）并且必须通过 </a:t>
            </a:r>
            <a:r>
              <a:rPr lang="en-US" altLang="zh-CN" dirty="0"/>
              <a:t>EVM </a:t>
            </a:r>
            <a:r>
              <a:rPr lang="zh-CN" altLang="en-US" dirty="0"/>
              <a:t>中的指令 </a:t>
            </a:r>
            <a:r>
              <a:rPr lang="en-US" altLang="zh-CN" dirty="0"/>
              <a:t>SLOAD </a:t>
            </a:r>
            <a:r>
              <a:rPr lang="zh-CN" altLang="en-US" dirty="0"/>
              <a:t>检索）。正如我们从图 </a:t>
            </a:r>
            <a:r>
              <a:rPr lang="en-US" altLang="zh-CN" dirty="0"/>
              <a:t>3 </a:t>
            </a:r>
            <a:r>
              <a:rPr lang="zh-CN" altLang="en-US" dirty="0"/>
              <a:t>中看到的，绿色块表示它在哪里检索到 </a:t>
            </a:r>
            <a:r>
              <a:rPr lang="en-US" altLang="zh-CN" dirty="0" err="1"/>
              <a:t>msg.sender</a:t>
            </a:r>
            <a:r>
              <a:rPr lang="en-US" altLang="zh-CN" dirty="0"/>
              <a:t> </a:t>
            </a:r>
            <a:r>
              <a:rPr lang="zh-CN" altLang="en-US" dirty="0"/>
              <a:t>的 </a:t>
            </a:r>
            <a:r>
              <a:rPr lang="en-US" altLang="zh-CN" dirty="0"/>
              <a:t>x: </a:t>
            </a:r>
            <a:r>
              <a:rPr lang="en-US" altLang="zh-CN" dirty="0" err="1"/>
              <a:t>msg.sender</a:t>
            </a:r>
            <a:r>
              <a:rPr lang="en-US" altLang="zh-CN" dirty="0"/>
              <a:t> y: _value z: _to balance</a:t>
            </a:r>
            <a:r>
              <a:rPr lang="zh-CN" altLang="en-US" dirty="0"/>
              <a:t>，即调用者。我们将标签 </a:t>
            </a:r>
            <a:r>
              <a:rPr lang="en-US" altLang="zh-CN" dirty="0"/>
              <a:t>x </a:t>
            </a:r>
            <a:r>
              <a:rPr lang="zh-CN" altLang="en-US" dirty="0"/>
              <a:t>标记为存储地址。然后，我们遍历存储地址，检查是否有任何一个被</a:t>
            </a:r>
            <a:r>
              <a:rPr lang="en-US" altLang="zh-CN" dirty="0"/>
              <a:t>SSTORE</a:t>
            </a:r>
            <a:r>
              <a:rPr lang="zh-CN" altLang="en-US" dirty="0"/>
              <a:t>视为目标地址（如</a:t>
            </a:r>
            <a:r>
              <a:rPr lang="en-US" altLang="zh-CN" dirty="0"/>
              <a:t>SLOAD</a:t>
            </a:r>
            <a:r>
              <a:rPr lang="zh-CN" altLang="en-US" dirty="0"/>
              <a:t>，</a:t>
            </a:r>
            <a:r>
              <a:rPr lang="en-US" altLang="zh-CN" dirty="0"/>
              <a:t>EVM</a:t>
            </a:r>
            <a:r>
              <a:rPr lang="zh-CN" altLang="en-US" dirty="0"/>
              <a:t>必须通过指令</a:t>
            </a:r>
            <a:r>
              <a:rPr lang="en-US" altLang="zh-CN" dirty="0"/>
              <a:t>SSTORE</a:t>
            </a:r>
            <a:r>
              <a:rPr lang="zh-CN" altLang="en-US" dirty="0"/>
              <a:t>更新存储中的变量）在传输中。我们可以看到黄色块表示 </a:t>
            </a:r>
            <a:r>
              <a:rPr lang="en-US" altLang="zh-CN" dirty="0" err="1"/>
              <a:t>msg.sender</a:t>
            </a:r>
            <a:r>
              <a:rPr lang="en-US" altLang="zh-CN" dirty="0"/>
              <a:t> </a:t>
            </a:r>
            <a:r>
              <a:rPr lang="zh-CN" altLang="en-US" dirty="0"/>
              <a:t>的余额已更新并存储在带有标签 </a:t>
            </a:r>
            <a:r>
              <a:rPr lang="en-US" altLang="zh-CN" dirty="0"/>
              <a:t>x </a:t>
            </a:r>
            <a:r>
              <a:rPr lang="zh-CN" altLang="en-US" dirty="0"/>
              <a:t>的存储中。因此，传输中的 </a:t>
            </a:r>
            <a:r>
              <a:rPr lang="en-US" altLang="zh-CN" dirty="0" err="1"/>
              <a:t>balanceOf</a:t>
            </a:r>
            <a:r>
              <a:rPr lang="en-US" altLang="zh-CN" dirty="0"/>
              <a:t> </a:t>
            </a:r>
            <a:r>
              <a:rPr lang="zh-CN" altLang="en-US" dirty="0"/>
              <a:t>被更新，这可能导致余额数据的实际变化。</a:t>
            </a:r>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3</a:t>
            </a:r>
            <a:r>
              <a:rPr lang="zh-CN" altLang="en-US" dirty="0"/>
              <a:t>）验证要求的异常：在这一步中，我们检测 </a:t>
            </a:r>
            <a:r>
              <a:rPr lang="en-US" altLang="zh-CN" dirty="0" err="1"/>
              <a:t>balanceOf</a:t>
            </a:r>
            <a:r>
              <a:rPr lang="en-US" altLang="zh-CN" dirty="0"/>
              <a:t> </a:t>
            </a:r>
            <a:r>
              <a:rPr lang="zh-CN" altLang="en-US" dirty="0"/>
              <a:t>是否受到保护并正确处理。 </a:t>
            </a:r>
            <a:r>
              <a:rPr lang="en-US" altLang="zh-CN" dirty="0" err="1"/>
              <a:t>Mythril</a:t>
            </a:r>
            <a:r>
              <a:rPr lang="en-US" altLang="zh-CN" dirty="0"/>
              <a:t> </a:t>
            </a:r>
            <a:r>
              <a:rPr lang="zh-CN" altLang="en-US" dirty="0"/>
              <a:t>生成传递函数的所有可行路径（如果存在），因此我们筛选出所有指示当前路径正常终止的指令，即 </a:t>
            </a:r>
            <a:r>
              <a:rPr lang="en-US" altLang="zh-CN" dirty="0"/>
              <a:t>STOP </a:t>
            </a:r>
            <a:r>
              <a:rPr lang="zh-CN" altLang="en-US" dirty="0"/>
              <a:t>和 </a:t>
            </a:r>
            <a:r>
              <a:rPr lang="en-US" altLang="zh-CN" dirty="0"/>
              <a:t>RETURN</a:t>
            </a:r>
            <a:r>
              <a:rPr lang="zh-CN" altLang="en-US" dirty="0"/>
              <a:t>，这意味着这些路径不会被断言终止。就像图 </a:t>
            </a:r>
            <a:r>
              <a:rPr lang="en-US" altLang="zh-CN" dirty="0"/>
              <a:t>3 </a:t>
            </a:r>
            <a:r>
              <a:rPr lang="zh-CN" altLang="en-US" dirty="0"/>
              <a:t>中以绿色和红色着色的 </a:t>
            </a:r>
            <a:r>
              <a:rPr lang="en-US" altLang="zh-CN" dirty="0"/>
              <a:t>RETURN </a:t>
            </a:r>
            <a:r>
              <a:rPr lang="zh-CN" altLang="en-US" dirty="0"/>
              <a:t>一样，它们都表示该路径的终止。然后，我们将向后遍历这些路径以搜索指令 </a:t>
            </a:r>
            <a:r>
              <a:rPr lang="en-US" altLang="zh-CN" dirty="0"/>
              <a:t>ISZERO</a:t>
            </a:r>
            <a:r>
              <a:rPr lang="zh-CN" altLang="en-US" dirty="0"/>
              <a:t>，该指令用于值之间的比较。例如，从图 </a:t>
            </a:r>
            <a:r>
              <a:rPr lang="en-US" altLang="zh-CN" dirty="0"/>
              <a:t>3 </a:t>
            </a:r>
            <a:r>
              <a:rPr lang="zh-CN" altLang="en-US" dirty="0"/>
              <a:t>中的任何 </a:t>
            </a:r>
            <a:r>
              <a:rPr lang="en-US" altLang="zh-CN" dirty="0"/>
              <a:t>RETURN </a:t>
            </a:r>
            <a:r>
              <a:rPr lang="zh-CN" altLang="en-US" dirty="0"/>
              <a:t>操作码，我们可以向后找到一个 </a:t>
            </a:r>
            <a:r>
              <a:rPr lang="en-US" altLang="zh-CN" dirty="0"/>
              <a:t>ISZERO</a:t>
            </a:r>
            <a:r>
              <a:rPr lang="zh-CN" altLang="en-US" dirty="0"/>
              <a:t>。对于 </a:t>
            </a:r>
            <a:r>
              <a:rPr lang="en-US" altLang="zh-CN" dirty="0"/>
              <a:t>ISZERO </a:t>
            </a:r>
            <a:r>
              <a:rPr lang="zh-CN" altLang="en-US" dirty="0"/>
              <a:t>比较的两个参数，如果其中一个是 </a:t>
            </a:r>
            <a:r>
              <a:rPr lang="en-US" altLang="zh-CN" dirty="0"/>
              <a:t>SSTORE </a:t>
            </a:r>
            <a:r>
              <a:rPr lang="zh-CN" altLang="en-US" dirty="0"/>
              <a:t>的目标地址，则表示 </a:t>
            </a:r>
            <a:r>
              <a:rPr lang="en-US" altLang="zh-CN" dirty="0" err="1"/>
              <a:t>balanceOf</a:t>
            </a:r>
            <a:r>
              <a:rPr lang="en-US" altLang="zh-CN" dirty="0"/>
              <a:t> </a:t>
            </a:r>
            <a:r>
              <a:rPr lang="zh-CN" altLang="en-US" dirty="0"/>
              <a:t>在更新前被 </a:t>
            </a:r>
            <a:r>
              <a:rPr lang="en-US" altLang="zh-CN" dirty="0"/>
              <a:t>if-else </a:t>
            </a:r>
            <a:r>
              <a:rPr lang="zh-CN" altLang="en-US" dirty="0"/>
              <a:t>保护。因此，我们将此 </a:t>
            </a:r>
            <a:r>
              <a:rPr lang="en-US" altLang="zh-CN" dirty="0"/>
              <a:t>ISZERO </a:t>
            </a:r>
            <a:r>
              <a:rPr lang="zh-CN" altLang="en-US" dirty="0"/>
              <a:t>视为一个受保护节点，如图 </a:t>
            </a:r>
            <a:r>
              <a:rPr lang="en-US" altLang="zh-CN" dirty="0"/>
              <a:t>3 </a:t>
            </a:r>
            <a:r>
              <a:rPr lang="zh-CN" altLang="en-US" dirty="0"/>
              <a:t>中的红色块和紫色块。对于从受保护节点分叉的所有路径，如果它们都没有被恢复指令终止，即 </a:t>
            </a:r>
            <a:r>
              <a:rPr lang="en-US" altLang="zh-CN" dirty="0"/>
              <a:t>REVERT </a:t>
            </a:r>
            <a:r>
              <a:rPr lang="zh-CN" altLang="en-US" dirty="0"/>
              <a:t>和 </a:t>
            </a:r>
            <a:r>
              <a:rPr lang="en-US" altLang="zh-CN" dirty="0"/>
              <a:t>ASSERT_FAIL</a:t>
            </a:r>
            <a:r>
              <a:rPr lang="zh-CN" altLang="en-US" dirty="0"/>
              <a:t>，我们可以确保该智能合约不遵循官方指南。也就是说，由 </a:t>
            </a:r>
            <a:r>
              <a:rPr lang="en-US" altLang="zh-CN" dirty="0"/>
              <a:t>if-else </a:t>
            </a:r>
            <a:r>
              <a:rPr lang="zh-CN" altLang="en-US" dirty="0"/>
              <a:t>分叉的两个分支都不会被断言终止，因此智能合约可能会受到假转账漏洞的影响。</a:t>
            </a:r>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但由于静态分析方法的固有局限性，我们不得不面对引入的假阳性。 以图一为例，</a:t>
            </a:r>
            <a:endParaRPr lang="zh-CN" altLang="en-US" dirty="0"/>
          </a:p>
          <a:p>
            <a:r>
              <a:rPr lang="zh-CN" altLang="en-US" dirty="0"/>
              <a:t>智能联系人可能通过</a:t>
            </a:r>
            <a:r>
              <a:rPr lang="en-US" altLang="zh-CN" dirty="0" err="1"/>
              <a:t>SafeAdd</a:t>
            </a:r>
            <a:r>
              <a:rPr lang="zh-CN" altLang="en-US" dirty="0"/>
              <a:t>或</a:t>
            </a:r>
            <a:r>
              <a:rPr lang="en-US" altLang="zh-CN" dirty="0" err="1"/>
              <a:t>SafeSub</a:t>
            </a:r>
            <a:r>
              <a:rPr lang="zh-CN" altLang="en-US" dirty="0"/>
              <a:t>实现安全检查。 这可能会给</a:t>
            </a:r>
            <a:r>
              <a:rPr lang="en-US" altLang="zh-CN" dirty="0" err="1"/>
              <a:t>deposafe</a:t>
            </a:r>
            <a:r>
              <a:rPr lang="zh-CN" altLang="en-US" dirty="0"/>
              <a:t>带来误报。 </a:t>
            </a:r>
            <a:endParaRPr lang="zh-CN" altLang="en-US" dirty="0"/>
          </a:p>
          <a:p>
            <a:r>
              <a:rPr lang="zh-CN" altLang="en-US" dirty="0"/>
              <a:t>所以，在静态检测器之后，我们实现了一个动态验证器。 这对</a:t>
            </a:r>
            <a:r>
              <a:rPr lang="en-US" altLang="zh-CN" dirty="0" err="1"/>
              <a:t>Deposafe</a:t>
            </a:r>
            <a:r>
              <a:rPr lang="zh-CN" altLang="en-US" dirty="0"/>
              <a:t>有两个方面的好处：</a:t>
            </a:r>
            <a:r>
              <a:rPr lang="en-US" altLang="zh-CN" dirty="0"/>
              <a:t>1</a:t>
            </a:r>
            <a:r>
              <a:rPr lang="zh-CN" altLang="en-US" dirty="0"/>
              <a:t>）消除了静态分析带来的误报，提高了精度； </a:t>
            </a:r>
            <a:r>
              <a:rPr lang="en-US" altLang="zh-CN" dirty="0"/>
              <a:t>2</a:t>
            </a:r>
            <a:r>
              <a:rPr lang="zh-CN" altLang="en-US" dirty="0"/>
              <a:t>）实现对假存款的自动生成</a:t>
            </a:r>
            <a:r>
              <a:rPr lang="en-US" altLang="zh-CN" dirty="0"/>
              <a:t>EXP</a:t>
            </a:r>
            <a:r>
              <a:rPr lang="zh-CN" altLang="en-US" dirty="0"/>
              <a:t>，验证漏洞的存在。</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我们的动态验证器中的策略是模拟代币和交易所之间的存款行为。 为此，我们将整个验证过程分为三个步骤：获取创建代码、准备部署环境和验证存放行为。</a:t>
            </a:r>
            <a:endParaRPr lang="zh-CN" altLang="en-US" dirty="0"/>
          </a:p>
          <a:p>
            <a:pPr>
              <a:buFont typeface="Arial" panose="020B0604020202020204" pitchFamily="34" charset="0"/>
              <a:buChar char="•"/>
            </a:pPr>
            <a:r>
              <a:rPr lang="en-US" altLang="zh-CN" dirty="0"/>
              <a:t>Obtain Creation Code</a:t>
            </a:r>
            <a:endParaRPr lang="en-US" altLang="zh-CN" dirty="0"/>
          </a:p>
          <a:p>
            <a:r>
              <a:rPr lang="zh-CN" altLang="en-US" dirty="0"/>
              <a:t>由于静态检测器仅传递那些可能容易受到假转账行为影响的代币智能合约的地址，因此我们必须首先获取</a:t>
            </a:r>
            <a:r>
              <a:rPr lang="en-US" altLang="zh-CN" dirty="0"/>
              <a:t>Creation Code</a:t>
            </a:r>
            <a:r>
              <a:rPr lang="zh-CN" altLang="en-US" dirty="0"/>
              <a:t>，其中有被部署的合约以及相应的参数。为此，我们首先实现一个爬虫，根据地址抓取在</a:t>
            </a:r>
            <a:r>
              <a:rPr lang="en-US" altLang="zh-CN" dirty="0"/>
              <a:t>etherscan.io</a:t>
            </a:r>
            <a:r>
              <a:rPr lang="zh-CN" altLang="en-US" dirty="0"/>
              <a:t>上面调用和接受的所有事务，然后保留最古老的那个，就是合约部署事务，来解析（</a:t>
            </a:r>
            <a:r>
              <a:rPr lang="en-US" altLang="zh-CN" dirty="0"/>
              <a:t>parse</a:t>
            </a:r>
            <a:r>
              <a:rPr lang="zh-CN" altLang="en-US" dirty="0"/>
              <a:t>），即可获得</a:t>
            </a:r>
            <a:r>
              <a:rPr lang="en-US" altLang="zh-CN" dirty="0"/>
              <a:t>creation code</a:t>
            </a:r>
            <a:r>
              <a:rPr lang="zh-CN" altLang="en-US" dirty="0"/>
              <a:t>和初始值</a:t>
            </a:r>
            <a:endParaRPr lang="zh-CN" altLang="en-US" dirty="0"/>
          </a:p>
          <a:p>
            <a:pPr>
              <a:buFont typeface="Arial" panose="020B0604020202020204" pitchFamily="34" charset="0"/>
              <a:buChar char="•"/>
            </a:pPr>
            <a:r>
              <a:rPr lang="en-US" altLang="zh-CN" dirty="0"/>
              <a:t>Prepare Deployment Environment</a:t>
            </a:r>
            <a:endParaRPr lang="en-US" altLang="zh-CN" dirty="0"/>
          </a:p>
          <a:p>
            <a:r>
              <a:rPr lang="zh-CN" altLang="en-US" dirty="0"/>
              <a:t>获取代币的</a:t>
            </a:r>
            <a:r>
              <a:rPr lang="en-US" altLang="zh-CN" dirty="0"/>
              <a:t>creation code</a:t>
            </a:r>
            <a:r>
              <a:rPr lang="zh-CN" altLang="en-US" dirty="0"/>
              <a:t>之后，就部署他们执行测试，我们建立了一个私有链，并分别支持</a:t>
            </a:r>
            <a:r>
              <a:rPr lang="en-US" altLang="zh-CN" dirty="0"/>
              <a:t>Ganache</a:t>
            </a:r>
            <a:r>
              <a:rPr lang="zh-CN" altLang="en-US" dirty="0"/>
              <a:t>和</a:t>
            </a:r>
            <a:r>
              <a:rPr lang="en-US" altLang="zh-CN" dirty="0"/>
              <a:t>Web3</a:t>
            </a:r>
            <a:r>
              <a:rPr lang="zh-CN" altLang="en-US" dirty="0"/>
              <a:t>与部署的契约进行交互</a:t>
            </a:r>
            <a:endParaRPr lang="zh-CN" altLang="en-US" dirty="0"/>
          </a:p>
          <a:p>
            <a:pPr>
              <a:buFont typeface="Arial" panose="020B0604020202020204" pitchFamily="34" charset="0"/>
              <a:buChar char="•"/>
            </a:pPr>
            <a:r>
              <a:rPr lang="en-US" altLang="zh-CN" dirty="0"/>
              <a:t>Verify Deposit Behavior</a:t>
            </a:r>
            <a:endParaRPr lang="en-US" altLang="zh-CN" dirty="0"/>
          </a:p>
          <a:p>
            <a:r>
              <a:rPr lang="zh-CN" altLang="en-US" dirty="0"/>
              <a:t>如图</a:t>
            </a:r>
            <a:endParaRPr lang="en-US" altLang="zh-CN" dirty="0"/>
          </a:p>
          <a:p>
            <a:r>
              <a:rPr lang="zh-CN" altLang="en-US" dirty="0"/>
              <a:t>（翻页）</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web3</a:t>
            </a:r>
            <a:r>
              <a:rPr lang="zh-CN" altLang="en-US" dirty="0"/>
              <a:t>提供的</a:t>
            </a:r>
            <a:r>
              <a:rPr lang="en-US" altLang="zh-CN" dirty="0" err="1"/>
              <a:t>sendTransactions</a:t>
            </a:r>
            <a:r>
              <a:rPr lang="zh-CN" altLang="en-US" dirty="0"/>
              <a:t>支持我们的契约部署和功能调用。</a:t>
            </a:r>
            <a:endParaRPr lang="zh-CN" altLang="en-US" dirty="0"/>
          </a:p>
          <a:p>
            <a:r>
              <a:rPr lang="zh-CN" altLang="en-US" dirty="0"/>
              <a:t>我们使用</a:t>
            </a:r>
            <a:r>
              <a:rPr lang="en-US" altLang="zh-CN" dirty="0" err="1"/>
              <a:t>sendTransaction</a:t>
            </a:r>
            <a:r>
              <a:rPr lang="zh-CN" altLang="en-US" dirty="0"/>
              <a:t>调用部署的智能合约中的函数。在</a:t>
            </a:r>
            <a:r>
              <a:rPr lang="en-US" altLang="zh-CN" dirty="0" err="1"/>
              <a:t>sendTransaction</a:t>
            </a:r>
            <a:r>
              <a:rPr lang="zh-CN" altLang="en-US" dirty="0"/>
              <a:t>中，我们可以分别在</a:t>
            </a:r>
            <a:r>
              <a:rPr lang="en-US" altLang="zh-CN" dirty="0"/>
              <a:t>from</a:t>
            </a:r>
            <a:r>
              <a:rPr lang="zh-CN" altLang="en-US" dirty="0"/>
              <a:t>、</a:t>
            </a:r>
            <a:r>
              <a:rPr lang="en-US" altLang="zh-CN" dirty="0"/>
              <a:t>to</a:t>
            </a:r>
            <a:r>
              <a:rPr lang="zh-CN" altLang="en-US" dirty="0"/>
              <a:t>和</a:t>
            </a:r>
            <a:r>
              <a:rPr lang="en-US" altLang="zh-CN" dirty="0"/>
              <a:t>data</a:t>
            </a:r>
            <a:r>
              <a:rPr lang="zh-CN" altLang="en-US" dirty="0"/>
              <a:t>中指示调用方、接收方和特定函数及其参数。</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因为</a:t>
            </a:r>
            <a:r>
              <a:rPr lang="en-US" altLang="zh-CN" dirty="0"/>
              <a:t>DEX</a:t>
            </a:r>
            <a:r>
              <a:rPr lang="zh-CN" altLang="en-US" dirty="0"/>
              <a:t>和</a:t>
            </a:r>
            <a:r>
              <a:rPr lang="en-US" altLang="zh-CN" dirty="0"/>
              <a:t>CEX</a:t>
            </a:r>
            <a:r>
              <a:rPr lang="zh-CN" altLang="en-US" dirty="0"/>
              <a:t>有两种类型的缺陷验证，需要用不同的测试过程，我们把验证过程分为两部分。</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Type-I Attack</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Type-II Attack</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但其实随着区块链技术和区块链经济生态的不断迭代发展，还有数千种加密货币不断诞生，比如狗狗币</a:t>
            </a:r>
            <a:endParaRPr lang="en-US" altLang="zh-CN" dirty="0"/>
          </a:p>
          <a:p>
            <a:r>
              <a:rPr lang="zh-CN" altLang="en-US" dirty="0"/>
              <a:t>与此同时，不少加密交易所应运而生，为数字资产交易提供便携，但也引起了很多攻击者的关注。</a:t>
            </a:r>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buFont typeface="Arial" panose="020B0604020202020204" pitchFamily="34" charset="0"/>
              <a:buChar char="•"/>
            </a:pPr>
            <a:r>
              <a:rPr lang="en-US" altLang="zh-CN" dirty="0"/>
              <a:t>Type-I Attack</a:t>
            </a:r>
            <a:endParaRPr lang="en-US" altLang="zh-CN" dirty="0"/>
          </a:p>
          <a:p>
            <a:r>
              <a:rPr lang="zh-CN" altLang="en-US" dirty="0"/>
              <a:t>和</a:t>
            </a:r>
            <a:r>
              <a:rPr lang="en-US" altLang="zh-CN" dirty="0"/>
              <a:t>DEX</a:t>
            </a:r>
            <a:r>
              <a:rPr lang="zh-CN" altLang="en-US" dirty="0"/>
              <a:t>有关，在正常情况下，</a:t>
            </a:r>
            <a:r>
              <a:rPr lang="en-US" altLang="zh-CN" dirty="0" err="1"/>
              <a:t>Dexes</a:t>
            </a:r>
            <a:r>
              <a:rPr lang="zh-CN" altLang="en-US" dirty="0"/>
              <a:t>智能合约中的</a:t>
            </a:r>
            <a:r>
              <a:rPr lang="en-US" altLang="zh-CN" dirty="0" err="1"/>
              <a:t>DepositToken</a:t>
            </a:r>
            <a:r>
              <a:rPr lang="zh-CN" altLang="en-US" dirty="0"/>
              <a:t>将调用交易的</a:t>
            </a:r>
            <a:r>
              <a:rPr lang="en-US" altLang="zh-CN" dirty="0"/>
              <a:t>Token</a:t>
            </a:r>
            <a:r>
              <a:rPr lang="zh-CN" altLang="en-US" dirty="0"/>
              <a:t>的</a:t>
            </a:r>
            <a:r>
              <a:rPr lang="en-US" altLang="zh-CN" dirty="0"/>
              <a:t>Transfer from</a:t>
            </a:r>
            <a:r>
              <a:rPr lang="zh-CN" altLang="en-US" dirty="0"/>
              <a:t>或</a:t>
            </a:r>
            <a:r>
              <a:rPr lang="en-US" altLang="zh-CN" dirty="0"/>
              <a:t>Transfer</a:t>
            </a:r>
            <a:r>
              <a:rPr lang="zh-CN" altLang="en-US" dirty="0"/>
              <a:t>。 </a:t>
            </a:r>
            <a:endParaRPr lang="zh-CN" altLang="en-US" dirty="0"/>
          </a:p>
          <a:p>
            <a:r>
              <a:rPr lang="zh-CN" altLang="en-US" dirty="0"/>
              <a:t>  除了</a:t>
            </a:r>
            <a:r>
              <a:rPr lang="en-US" altLang="zh-CN" dirty="0"/>
              <a:t>Flawed Token Veriﬁcation of </a:t>
            </a:r>
            <a:r>
              <a:rPr lang="en-US" altLang="zh-CN" dirty="0" err="1"/>
              <a:t>DEXes</a:t>
            </a:r>
            <a:r>
              <a:rPr lang="en-US" altLang="zh-CN" dirty="0"/>
              <a:t> </a:t>
            </a:r>
            <a:r>
              <a:rPr lang="zh-CN" altLang="en-US" dirty="0"/>
              <a:t>还有其他的一些</a:t>
            </a:r>
            <a:r>
              <a:rPr lang="en-US" altLang="zh-CN" dirty="0"/>
              <a:t>bug</a:t>
            </a:r>
            <a:r>
              <a:rPr lang="zh-CN" altLang="en-US" dirty="0"/>
              <a:t>，比如</a:t>
            </a:r>
            <a:endParaRPr lang="zh-CN" altLang="en-US" dirty="0"/>
          </a:p>
          <a:p>
            <a:r>
              <a:rPr lang="zh-CN" altLang="en-US" dirty="0"/>
              <a:t>  如果智能合约根本没有实现</a:t>
            </a:r>
            <a:r>
              <a:rPr lang="en-US" altLang="zh-CN" dirty="0" err="1"/>
              <a:t>TransferFrom</a:t>
            </a:r>
            <a:r>
              <a:rPr lang="zh-CN" altLang="en-US" dirty="0"/>
              <a:t>或</a:t>
            </a:r>
            <a:r>
              <a:rPr lang="en-US" altLang="zh-CN" dirty="0"/>
              <a:t>Transfer</a:t>
            </a:r>
            <a:r>
              <a:rPr lang="zh-CN" altLang="en-US" dirty="0"/>
              <a:t>，那么来自</a:t>
            </a:r>
            <a:r>
              <a:rPr lang="en-US" altLang="zh-CN" dirty="0" err="1"/>
              <a:t>DepositToken</a:t>
            </a:r>
            <a:r>
              <a:rPr lang="zh-CN" altLang="en-US" dirty="0"/>
              <a:t>的调用将由回退函数（</a:t>
            </a:r>
            <a:r>
              <a:rPr lang="en-US" altLang="zh-CN" dirty="0"/>
              <a:t>fallback function</a:t>
            </a:r>
            <a:r>
              <a:rPr lang="zh-CN" altLang="en-US" dirty="0"/>
              <a:t>）自动执行，如果没有其他函数与传入函数调用中指示的名称匹配，则回退函数将执行。 因此，会发生一些意想不到的行为。</a:t>
            </a:r>
            <a:endParaRPr lang="zh-CN" altLang="en-US" dirty="0"/>
          </a:p>
          <a:p>
            <a:r>
              <a:rPr lang="zh-CN" altLang="en-US" dirty="0"/>
              <a:t>  据此，我们设计了</a:t>
            </a:r>
            <a:r>
              <a:rPr lang="en-US" altLang="zh-CN" dirty="0"/>
              <a:t>Type-I</a:t>
            </a:r>
            <a:r>
              <a:rPr lang="zh-CN" altLang="en-US" dirty="0"/>
              <a:t>的攻击</a:t>
            </a:r>
            <a:endParaRPr lang="zh-CN" altLang="en-US" dirty="0"/>
          </a:p>
          <a:p>
            <a:r>
              <a:rPr lang="zh-CN" altLang="en-US" dirty="0"/>
              <a:t>  </a:t>
            </a:r>
            <a:r>
              <a:rPr lang="en-US" altLang="zh-CN" dirty="0"/>
              <a:t>Owner</a:t>
            </a:r>
            <a:r>
              <a:rPr lang="zh-CN" altLang="en-US" dirty="0"/>
              <a:t>（我们）根据</a:t>
            </a:r>
            <a:r>
              <a:rPr lang="en-US" altLang="zh-CN" dirty="0"/>
              <a:t>ERC-20</a:t>
            </a:r>
            <a:r>
              <a:rPr lang="zh-CN" altLang="en-US" dirty="0"/>
              <a:t>协议发放相应的代币，然后</a:t>
            </a:r>
            <a:r>
              <a:rPr lang="en-US" altLang="zh-CN" dirty="0"/>
              <a:t>Owner</a:t>
            </a:r>
            <a:r>
              <a:rPr lang="zh-CN" altLang="en-US" dirty="0"/>
              <a:t>只将</a:t>
            </a:r>
            <a:r>
              <a:rPr lang="en-US" altLang="zh-CN" dirty="0"/>
              <a:t>1</a:t>
            </a:r>
            <a:r>
              <a:rPr lang="zh-CN" altLang="en-US" dirty="0"/>
              <a:t>个新发行的代币转移到另一个账户，即</a:t>
            </a:r>
            <a:r>
              <a:rPr lang="en-US" altLang="zh-CN" dirty="0"/>
              <a:t>Attacker</a:t>
            </a:r>
            <a:r>
              <a:rPr lang="zh-CN" altLang="en-US" dirty="0"/>
              <a:t>。</a:t>
            </a:r>
            <a:endParaRPr lang="zh-CN" altLang="en-US" dirty="0"/>
          </a:p>
          <a:p>
            <a:r>
              <a:rPr lang="zh-CN" altLang="en-US" dirty="0"/>
              <a:t>  攻击者通过调用</a:t>
            </a:r>
            <a:r>
              <a:rPr lang="en-US" altLang="zh-CN" dirty="0" err="1"/>
              <a:t>dex</a:t>
            </a:r>
            <a:r>
              <a:rPr lang="zh-CN" altLang="en-US" dirty="0"/>
              <a:t>来调用</a:t>
            </a:r>
            <a:r>
              <a:rPr lang="en-US" altLang="zh-CN" dirty="0" err="1"/>
              <a:t>depositToken</a:t>
            </a:r>
            <a:r>
              <a:rPr lang="zh-CN" altLang="en-US" dirty="0"/>
              <a:t>，以存放</a:t>
            </a:r>
            <a:r>
              <a:rPr lang="en-US" altLang="zh-CN" dirty="0"/>
              <a:t>100</a:t>
            </a:r>
            <a:r>
              <a:rPr lang="zh-CN" altLang="en-US" dirty="0"/>
              <a:t>个代币，这是攻击者绝对负担不起的。 如果智能合约的实现不正确，即不遵循</a:t>
            </a:r>
            <a:r>
              <a:rPr lang="en-US" altLang="zh-CN" dirty="0"/>
              <a:t>ERC-20</a:t>
            </a:r>
            <a:r>
              <a:rPr lang="zh-CN" altLang="en-US" dirty="0"/>
              <a:t>标准，如上一段描述的示例，将处理存款请求。 最后，我们检查</a:t>
            </a:r>
            <a:r>
              <a:rPr lang="en-US" altLang="zh-CN" dirty="0"/>
              <a:t>DEX</a:t>
            </a:r>
            <a:r>
              <a:rPr lang="zh-CN" altLang="en-US" dirty="0"/>
              <a:t>中的余额表，以验证这样的存款请求的最终结果。 如果攻击者的余额等于存入</a:t>
            </a:r>
            <a:r>
              <a:rPr lang="en-US" altLang="zh-CN" dirty="0"/>
              <a:t>DEX</a:t>
            </a:r>
            <a:r>
              <a:rPr lang="zh-CN" altLang="en-US" dirty="0"/>
              <a:t>的令牌数量，则认为</a:t>
            </a:r>
            <a:r>
              <a:rPr lang="en-US" altLang="zh-CN" dirty="0"/>
              <a:t>I</a:t>
            </a:r>
            <a:r>
              <a:rPr lang="zh-CN" altLang="en-US" dirty="0"/>
              <a:t>型假存入攻击成功。</a:t>
            </a:r>
            <a:endParaRPr lang="zh-CN" altLang="en-US" dirty="0"/>
          </a:p>
          <a:p>
            <a:pPr>
              <a:buFont typeface="Arial" panose="020B0604020202020204" pitchFamily="34" charset="0"/>
              <a:buChar char="•"/>
            </a:pPr>
            <a:r>
              <a:rPr lang="en-US" altLang="zh-CN" dirty="0"/>
              <a:t>Type-II Attack</a:t>
            </a:r>
            <a:endParaRPr lang="en-US" altLang="zh-CN" dirty="0"/>
          </a:p>
          <a:p>
            <a:r>
              <a:rPr lang="en-US" altLang="zh-CN" dirty="0"/>
              <a:t>Type-II Attack</a:t>
            </a:r>
            <a:r>
              <a:rPr lang="zh-CN" altLang="en-US" dirty="0"/>
              <a:t>依赖</a:t>
            </a:r>
            <a:r>
              <a:rPr lang="en-US" altLang="zh-CN" dirty="0"/>
              <a:t>CEX</a:t>
            </a:r>
            <a:r>
              <a:rPr lang="zh-CN" altLang="en-US" dirty="0"/>
              <a:t>后端源代码中的缺陷，</a:t>
            </a:r>
            <a:endParaRPr lang="zh-CN" altLang="en-US" dirty="0"/>
          </a:p>
          <a:p>
            <a:r>
              <a:rPr lang="zh-CN" altLang="en-US" dirty="0"/>
              <a:t>与</a:t>
            </a:r>
            <a:r>
              <a:rPr lang="en-US" altLang="zh-CN" dirty="0"/>
              <a:t>I</a:t>
            </a:r>
            <a:r>
              <a:rPr lang="zh-CN" altLang="en-US" dirty="0"/>
              <a:t>型攻击的验证一样，我们首先发出令牌，只向攻击者帐户传输</a:t>
            </a:r>
            <a:r>
              <a:rPr lang="en-US" altLang="zh-CN" dirty="0"/>
              <a:t>1</a:t>
            </a:r>
            <a:r>
              <a:rPr lang="zh-CN" altLang="en-US" dirty="0"/>
              <a:t>个令牌。然而，攻击者会调用</a:t>
            </a:r>
            <a:r>
              <a:rPr lang="en-US" altLang="zh-CN" dirty="0"/>
              <a:t>ERC20</a:t>
            </a:r>
            <a:r>
              <a:rPr lang="zh-CN" altLang="en-US" dirty="0"/>
              <a:t>中的传递函数，将</a:t>
            </a:r>
            <a:r>
              <a:rPr lang="en-US" altLang="zh-CN" dirty="0"/>
              <a:t>`_to`</a:t>
            </a:r>
            <a:r>
              <a:rPr lang="zh-CN" altLang="en-US" dirty="0"/>
              <a:t>作为</a:t>
            </a:r>
            <a:r>
              <a:rPr lang="en-US" altLang="zh-CN" dirty="0"/>
              <a:t>CEX</a:t>
            </a:r>
            <a:r>
              <a:rPr lang="zh-CN" altLang="en-US" dirty="0"/>
              <a:t>的地址</a:t>
            </a:r>
            <a:r>
              <a:rPr lang="en-US" altLang="zh-CN" dirty="0"/>
              <a:t>,</a:t>
            </a:r>
            <a:r>
              <a:rPr lang="zh-CN" altLang="en-US" dirty="0"/>
              <a:t>将</a:t>
            </a:r>
            <a:r>
              <a:rPr lang="en-US" altLang="zh-CN" dirty="0"/>
              <a:t>`_value`</a:t>
            </a:r>
            <a:r>
              <a:rPr lang="zh-CN" altLang="en-US" dirty="0"/>
              <a:t>作为</a:t>
            </a:r>
            <a:r>
              <a:rPr lang="en-US" altLang="zh-CN" dirty="0"/>
              <a:t>100</a:t>
            </a:r>
            <a:r>
              <a:rPr lang="zh-CN" altLang="en-US" dirty="0"/>
              <a:t>。</a:t>
            </a:r>
            <a:endParaRPr lang="zh-CN" altLang="en-US" dirty="0"/>
          </a:p>
          <a:p>
            <a:r>
              <a:rPr lang="zh-CN" altLang="en-US" dirty="0"/>
              <a:t>之后，我们将检查私有链中的该事务，以检查</a:t>
            </a:r>
            <a:r>
              <a:rPr lang="en-US" altLang="zh-CN" dirty="0"/>
              <a:t>`Status`</a:t>
            </a:r>
            <a:r>
              <a:rPr lang="zh-CN" altLang="en-US" dirty="0"/>
              <a:t>是否为</a:t>
            </a:r>
            <a:r>
              <a:rPr lang="en-US" altLang="zh-CN" dirty="0"/>
              <a:t>1</a:t>
            </a:r>
            <a:r>
              <a:rPr lang="zh-CN" altLang="en-US" dirty="0"/>
              <a:t>。如果是的话，我们可以假设这种代币有可能是假转账的。</a:t>
            </a:r>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使用说明：</a:t>
            </a:r>
            <a:endParaRPr lang="en-US" altLang="zh-CN"/>
          </a:p>
          <a:p>
            <a:r>
              <a:rPr lang="en-US" altLang="zh-CN"/>
              <a:t>1</a:t>
            </a:r>
            <a:r>
              <a:rPr lang="zh-CN" altLang="en-US"/>
              <a:t>、这里是</a:t>
            </a:r>
            <a:r>
              <a:rPr lang="en-US" altLang="zh-CN"/>
              <a:t>3#</a:t>
            </a:r>
            <a:r>
              <a:rPr lang="zh-CN" altLang="en-US"/>
              <a:t>封面；</a:t>
            </a:r>
            <a:endParaRPr lang="en-US" altLang="zh-CN"/>
          </a:p>
          <a:p>
            <a:endParaRPr lang="zh-CN" altLang="en-US"/>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使用说明：</a:t>
            </a:r>
            <a:endParaRPr lang="en-US" altLang="zh-CN" dirty="0"/>
          </a:p>
          <a:p>
            <a:r>
              <a:rPr lang="en-US" altLang="zh-CN" dirty="0"/>
              <a:t>1</a:t>
            </a:r>
            <a:r>
              <a:rPr lang="zh-CN" altLang="en-US" dirty="0"/>
              <a:t>、这里是</a:t>
            </a:r>
            <a:r>
              <a:rPr lang="en-US" altLang="zh-CN" dirty="0"/>
              <a:t>1#</a:t>
            </a:r>
            <a:r>
              <a:rPr lang="zh-CN" altLang="en-US" dirty="0"/>
              <a:t>转场页，图片为紫金港西区求是书院建筑群</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作为第一代区块链平台，比特币证明了利用互联网构建一个分散的价值转移系统是可能的，该系统可以在全球范围内共享，几乎可以免费使用。 然而，由于性能和可伸缩性问题，比特币很难（如果不是不可能的话）支持复杂的应用程序。 为此，以太坊被提出，允许用户通过开发智能合约来创建</a:t>
            </a:r>
            <a:r>
              <a:rPr lang="en-US" altLang="zh-CN" dirty="0" err="1"/>
              <a:t>DApps</a:t>
            </a:r>
            <a:r>
              <a:rPr lang="zh-CN" altLang="en-US" dirty="0"/>
              <a:t>（去中心化应用程序），智能合约已被视为继比特币之后最具创造力的区块链技术。</a:t>
            </a:r>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以太坊提出了一个协议标准，叫做</a:t>
            </a:r>
            <a:r>
              <a:rPr lang="en-US" altLang="zh-CN" dirty="0"/>
              <a:t>ERC20</a:t>
            </a:r>
            <a:r>
              <a:rPr lang="zh-CN" altLang="en-US" dirty="0"/>
              <a:t>，以确保代币之间的互操作性</a:t>
            </a:r>
            <a:endParaRPr lang="zh-CN" altLang="en-US" dirty="0"/>
          </a:p>
          <a:p>
            <a:endParaRPr lang="en-US" altLang="zh-CN" dirty="0"/>
          </a:p>
          <a:p>
            <a:r>
              <a:rPr lang="zh-CN" altLang="en-US" dirty="0"/>
              <a:t>随着以太坊的快速发展，加密货币兑换（</a:t>
            </a:r>
            <a:r>
              <a:rPr lang="en-US" altLang="zh-CN" dirty="0"/>
              <a:t>cryptocurrency exchange</a:t>
            </a:r>
            <a:r>
              <a:rPr lang="zh-CN" altLang="en-US" dirty="0"/>
              <a:t>，简称</a:t>
            </a:r>
            <a:r>
              <a:rPr lang="en-US" altLang="zh-CN" dirty="0"/>
              <a:t>exchange</a:t>
            </a:r>
            <a:r>
              <a:rPr lang="zh-CN" altLang="en-US" dirty="0"/>
              <a:t>）作为第三方支持服务，已经出现。</a:t>
            </a:r>
            <a:endParaRPr lang="zh-CN" altLang="en-US" dirty="0"/>
          </a:p>
          <a:p>
            <a:r>
              <a:rPr lang="zh-CN" altLang="en-US" dirty="0"/>
              <a:t>代币交易所可分为两种类型，集中交易（</a:t>
            </a:r>
            <a:r>
              <a:rPr lang="en-US" altLang="zh-CN" dirty="0"/>
              <a:t>CEX</a:t>
            </a:r>
            <a:r>
              <a:rPr lang="zh-CN" altLang="en-US" dirty="0"/>
              <a:t>）和去中心化交易（</a:t>
            </a:r>
            <a:r>
              <a:rPr lang="en-US" altLang="zh-CN" dirty="0"/>
              <a:t>DEX</a:t>
            </a:r>
            <a:r>
              <a:rPr lang="zh-CN" altLang="en-US" dirty="0"/>
              <a:t>）</a:t>
            </a:r>
            <a:endParaRPr lang="zh-CN" altLang="en-US" dirty="0"/>
          </a:p>
          <a:p>
            <a:endParaRPr lang="zh-CN" altLang="en-US" dirty="0"/>
          </a:p>
          <a:p>
            <a:r>
              <a:rPr lang="zh-CN" altLang="en-US" dirty="0"/>
              <a:t>顾名思义，</a:t>
            </a:r>
            <a:r>
              <a:rPr lang="en-US" altLang="zh-CN" dirty="0"/>
              <a:t>CEX</a:t>
            </a:r>
            <a:r>
              <a:rPr lang="zh-CN" altLang="en-US" dirty="0"/>
              <a:t>需要一个中央实体作为中介来完成其用户之间的令牌传输。因此，中间人的可信度在该交易模型中起着重要作用。与</a:t>
            </a:r>
            <a:r>
              <a:rPr lang="en-US" altLang="zh-CN" dirty="0"/>
              <a:t>CEX</a:t>
            </a:r>
            <a:r>
              <a:rPr lang="zh-CN" altLang="en-US" dirty="0"/>
              <a:t>相反，</a:t>
            </a:r>
            <a:r>
              <a:rPr lang="en-US" altLang="zh-CN" dirty="0"/>
              <a:t>DEX</a:t>
            </a:r>
            <a:r>
              <a:rPr lang="zh-CN" altLang="en-US" dirty="0"/>
              <a:t>删除中间的实体来存储数据，并使用匹配权衡模型执行代币交换。理论上，</a:t>
            </a:r>
            <a:r>
              <a:rPr lang="en-US" altLang="zh-CN" dirty="0"/>
              <a:t>DEX</a:t>
            </a:r>
            <a:r>
              <a:rPr lang="zh-CN" altLang="en-US" dirty="0"/>
              <a:t>由智能合约组成，无需人工干预。因此，开发</a:t>
            </a:r>
            <a:r>
              <a:rPr lang="en-US" altLang="zh-CN" dirty="0"/>
              <a:t>DEX</a:t>
            </a:r>
            <a:r>
              <a:rPr lang="zh-CN" altLang="en-US" dirty="0"/>
              <a:t>是为了允许加密货币的点对点交易，而无需中介，但完全依赖智能合约。这样的交易模型不仅可以保证用户的隐私，还可以确保交易行为严格遵循智能合约中编码的逻辑。</a:t>
            </a:r>
            <a:endParaRPr lang="en-US" altLang="zh-CN" dirty="0"/>
          </a:p>
          <a:p>
            <a:endParaRPr lang="zh-CN" altLang="en-US" dirty="0"/>
          </a:p>
          <a:p>
            <a:r>
              <a:rPr lang="zh-CN" altLang="en-US" dirty="0"/>
              <a:t>不幸的是，代币交易的过程中存在很多安全问题，</a:t>
            </a:r>
            <a:r>
              <a:rPr lang="en-US" altLang="zh-CN" dirty="0"/>
              <a:t>ERC-20</a:t>
            </a:r>
            <a:r>
              <a:rPr lang="zh-CN" altLang="en-US" dirty="0"/>
              <a:t>相关的</a:t>
            </a:r>
            <a:r>
              <a:rPr lang="en-US" altLang="zh-CN" dirty="0"/>
              <a:t>bug</a:t>
            </a:r>
            <a:r>
              <a:rPr lang="zh-CN" altLang="en-US" dirty="0"/>
              <a:t>也被开发人员低估了，在没有完全理解</a:t>
            </a:r>
            <a:r>
              <a:rPr lang="en-US" altLang="zh-CN" dirty="0"/>
              <a:t>ERC-20</a:t>
            </a:r>
            <a:r>
              <a:rPr lang="zh-CN" altLang="en-US" dirty="0"/>
              <a:t>协议的情况下，会制造不少</a:t>
            </a:r>
            <a:r>
              <a:rPr lang="en-US" altLang="zh-CN" dirty="0"/>
              <a:t>bug</a:t>
            </a:r>
            <a:r>
              <a:rPr lang="zh-CN" altLang="en-US" dirty="0"/>
              <a:t>，有缺陷的交易所验证和不规范的代币结合在一起会有造成很严重的后果</a:t>
            </a:r>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Fake deposit</a:t>
            </a:r>
            <a:r>
              <a:rPr lang="zh-CN" altLang="en-US" dirty="0"/>
              <a:t>是其中极具代表性的漏洞之一</a:t>
            </a:r>
            <a:endParaRPr lang="zh-CN" altLang="en-US" dirty="0"/>
          </a:p>
          <a:p>
            <a:r>
              <a:rPr lang="zh-CN" altLang="en-US" dirty="0"/>
              <a:t>既与交易所相关，也与代币相关。</a:t>
            </a:r>
            <a:endParaRPr lang="en-US" altLang="zh-CN" dirty="0"/>
          </a:p>
          <a:p>
            <a:endParaRPr lang="en-US" altLang="zh-CN" dirty="0"/>
          </a:p>
          <a:p>
            <a:r>
              <a:rPr lang="zh-CN" altLang="en-US" dirty="0"/>
              <a:t>具体的说，是用户将某种类型的代币转移到交易所，恶意用户可以利用该令牌的智能合约中的缺陷和缺乏的交换验证机制来实现虚假存款，转移的金额通常太大，攻击者负担不起。 因此，攻击者可以在几乎没有成本的情况下欺骗交易所，获得巨额利润，空手套白狼。</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C538A16-44D0-4638-ACD6-43A88F095A25}"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4" name="图片占位符 3"/>
          <p:cNvSpPr>
            <a:spLocks noGrp="1"/>
          </p:cNvSpPr>
          <p:nvPr>
            <p:ph type="pic" sz="quarter" idx="10"/>
          </p:nvPr>
        </p:nvSpPr>
        <p:spPr>
          <a:xfrm>
            <a:off x="0" y="0"/>
            <a:ext cx="12192000" cy="6858000"/>
          </a:xfrm>
          <a:prstGeom prst="rect">
            <a:avLst/>
          </a:prstGeom>
        </p:spPr>
        <p:txBody>
          <a:bodyPr/>
          <a:lstStyle/>
          <a:p>
            <a:endParaRPr lang="zh-CN" altLang="en-US" dirty="0"/>
          </a:p>
        </p:txBody>
      </p:sp>
      <p:sp>
        <p:nvSpPr>
          <p:cNvPr id="5" name="任意多边形: 形状 4"/>
          <p:cNvSpPr/>
          <p:nvPr userDrawn="1"/>
        </p:nvSpPr>
        <p:spPr>
          <a:xfrm>
            <a:off x="0" y="2820188"/>
            <a:ext cx="12192000" cy="4037813"/>
          </a:xfrm>
          <a:custGeom>
            <a:avLst/>
            <a:gdLst>
              <a:gd name="connsiteX0" fmla="*/ 0 w 12192000"/>
              <a:gd name="connsiteY0" fmla="*/ 0 h 4037813"/>
              <a:gd name="connsiteX1" fmla="*/ 106773 w 12192000"/>
              <a:gd name="connsiteY1" fmla="*/ 36445 h 4037813"/>
              <a:gd name="connsiteX2" fmla="*/ 6096001 w 12192000"/>
              <a:gd name="connsiteY2" fmla="*/ 883678 h 4037813"/>
              <a:gd name="connsiteX3" fmla="*/ 12085229 w 12192000"/>
              <a:gd name="connsiteY3" fmla="*/ 36445 h 4037813"/>
              <a:gd name="connsiteX4" fmla="*/ 12192000 w 12192000"/>
              <a:gd name="connsiteY4" fmla="*/ 1 h 4037813"/>
              <a:gd name="connsiteX5" fmla="*/ 12192000 w 12192000"/>
              <a:gd name="connsiteY5" fmla="*/ 4037813 h 4037813"/>
              <a:gd name="connsiteX6" fmla="*/ 0 w 12192000"/>
              <a:gd name="connsiteY6" fmla="*/ 4037813 h 4037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037813">
                <a:moveTo>
                  <a:pt x="0" y="0"/>
                </a:moveTo>
                <a:lnTo>
                  <a:pt x="106773" y="36445"/>
                </a:lnTo>
                <a:cubicBezTo>
                  <a:pt x="1734353" y="565729"/>
                  <a:pt x="3820949" y="883678"/>
                  <a:pt x="6096001" y="883678"/>
                </a:cubicBezTo>
                <a:cubicBezTo>
                  <a:pt x="8371054" y="883678"/>
                  <a:pt x="10457649" y="565729"/>
                  <a:pt x="12085229" y="36445"/>
                </a:cubicBezTo>
                <a:lnTo>
                  <a:pt x="12192000" y="1"/>
                </a:lnTo>
                <a:lnTo>
                  <a:pt x="12192000" y="4037813"/>
                </a:lnTo>
                <a:lnTo>
                  <a:pt x="0" y="4037813"/>
                </a:lnTo>
                <a:close/>
              </a:path>
            </a:pathLst>
          </a:custGeom>
          <a:solidFill>
            <a:srgbClr val="04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spcAft>
                <a:spcPts val="100"/>
              </a:spcAft>
            </a:pPr>
            <a:endParaRPr lang="zh-CN" altLang="en-US"/>
          </a:p>
        </p:txBody>
      </p:sp>
      <p:grpSp>
        <p:nvGrpSpPr>
          <p:cNvPr id="6" name="Group 74"/>
          <p:cNvGrpSpPr>
            <a:grpSpLocks noChangeAspect="1"/>
          </p:cNvGrpSpPr>
          <p:nvPr userDrawn="1"/>
        </p:nvGrpSpPr>
        <p:grpSpPr bwMode="auto">
          <a:xfrm>
            <a:off x="5159308" y="4066426"/>
            <a:ext cx="1873384" cy="521122"/>
            <a:chOff x="954" y="660"/>
            <a:chExt cx="1269" cy="353"/>
          </a:xfrm>
          <a:solidFill>
            <a:schemeClr val="bg1"/>
          </a:solidFill>
        </p:grpSpPr>
        <p:sp>
          <p:nvSpPr>
            <p:cNvPr id="7" name="Freeform 75"/>
            <p:cNvSpPr/>
            <p:nvPr userDrawn="1"/>
          </p:nvSpPr>
          <p:spPr bwMode="auto">
            <a:xfrm>
              <a:off x="1968" y="833"/>
              <a:ext cx="45" cy="46"/>
            </a:xfrm>
            <a:custGeom>
              <a:avLst/>
              <a:gdLst>
                <a:gd name="T0" fmla="*/ 10 w 36"/>
                <a:gd name="T1" fmla="*/ 35 h 37"/>
                <a:gd name="T2" fmla="*/ 6 w 36"/>
                <a:gd name="T3" fmla="*/ 25 h 37"/>
                <a:gd name="T4" fmla="*/ 0 w 36"/>
                <a:gd name="T5" fmla="*/ 11 h 37"/>
                <a:gd name="T6" fmla="*/ 23 w 36"/>
                <a:gd name="T7" fmla="*/ 4 h 37"/>
                <a:gd name="T8" fmla="*/ 28 w 36"/>
                <a:gd name="T9" fmla="*/ 9 h 37"/>
                <a:gd name="T10" fmla="*/ 30 w 36"/>
                <a:gd name="T11" fmla="*/ 29 h 37"/>
                <a:gd name="T12" fmla="*/ 10 w 3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36" h="37">
                  <a:moveTo>
                    <a:pt x="10" y="35"/>
                  </a:moveTo>
                  <a:cubicBezTo>
                    <a:pt x="3" y="34"/>
                    <a:pt x="7" y="31"/>
                    <a:pt x="6" y="25"/>
                  </a:cubicBezTo>
                  <a:cubicBezTo>
                    <a:pt x="5" y="20"/>
                    <a:pt x="0" y="14"/>
                    <a:pt x="0" y="11"/>
                  </a:cubicBezTo>
                  <a:cubicBezTo>
                    <a:pt x="1" y="0"/>
                    <a:pt x="15" y="0"/>
                    <a:pt x="23" y="4"/>
                  </a:cubicBezTo>
                  <a:cubicBezTo>
                    <a:pt x="25" y="4"/>
                    <a:pt x="26" y="7"/>
                    <a:pt x="28" y="9"/>
                  </a:cubicBezTo>
                  <a:cubicBezTo>
                    <a:pt x="32" y="14"/>
                    <a:pt x="36" y="23"/>
                    <a:pt x="30" y="29"/>
                  </a:cubicBezTo>
                  <a:cubicBezTo>
                    <a:pt x="25" y="34"/>
                    <a:pt x="17" y="37"/>
                    <a:pt x="10" y="3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8" name="Freeform 76"/>
            <p:cNvSpPr/>
            <p:nvPr userDrawn="1"/>
          </p:nvSpPr>
          <p:spPr bwMode="auto">
            <a:xfrm>
              <a:off x="1837" y="698"/>
              <a:ext cx="160" cy="165"/>
            </a:xfrm>
            <a:custGeom>
              <a:avLst/>
              <a:gdLst>
                <a:gd name="T0" fmla="*/ 33 w 129"/>
                <a:gd name="T1" fmla="*/ 133 h 133"/>
                <a:gd name="T2" fmla="*/ 32 w 129"/>
                <a:gd name="T3" fmla="*/ 133 h 133"/>
                <a:gd name="T4" fmla="*/ 33 w 129"/>
                <a:gd name="T5" fmla="*/ 130 h 133"/>
                <a:gd name="T6" fmla="*/ 55 w 129"/>
                <a:gd name="T7" fmla="*/ 116 h 133"/>
                <a:gd name="T8" fmla="*/ 67 w 129"/>
                <a:gd name="T9" fmla="*/ 99 h 133"/>
                <a:gd name="T10" fmla="*/ 25 w 129"/>
                <a:gd name="T11" fmla="*/ 115 h 133"/>
                <a:gd name="T12" fmla="*/ 8 w 129"/>
                <a:gd name="T13" fmla="*/ 108 h 133"/>
                <a:gd name="T14" fmla="*/ 8 w 129"/>
                <a:gd name="T15" fmla="*/ 107 h 133"/>
                <a:gd name="T16" fmla="*/ 8 w 129"/>
                <a:gd name="T17" fmla="*/ 92 h 133"/>
                <a:gd name="T18" fmla="*/ 60 w 129"/>
                <a:gd name="T19" fmla="*/ 80 h 133"/>
                <a:gd name="T20" fmla="*/ 75 w 129"/>
                <a:gd name="T21" fmla="*/ 72 h 133"/>
                <a:gd name="T22" fmla="*/ 77 w 129"/>
                <a:gd name="T23" fmla="*/ 14 h 133"/>
                <a:gd name="T24" fmla="*/ 99 w 129"/>
                <a:gd name="T25" fmla="*/ 16 h 133"/>
                <a:gd name="T26" fmla="*/ 103 w 129"/>
                <a:gd name="T27" fmla="*/ 21 h 133"/>
                <a:gd name="T28" fmla="*/ 104 w 129"/>
                <a:gd name="T29" fmla="*/ 21 h 133"/>
                <a:gd name="T30" fmla="*/ 103 w 129"/>
                <a:gd name="T31" fmla="*/ 35 h 133"/>
                <a:gd name="T32" fmla="*/ 98 w 129"/>
                <a:gd name="T33" fmla="*/ 65 h 133"/>
                <a:gd name="T34" fmla="*/ 126 w 129"/>
                <a:gd name="T35" fmla="*/ 54 h 133"/>
                <a:gd name="T36" fmla="*/ 123 w 129"/>
                <a:gd name="T37" fmla="*/ 69 h 133"/>
                <a:gd name="T38" fmla="*/ 95 w 129"/>
                <a:gd name="T39" fmla="*/ 81 h 133"/>
                <a:gd name="T40" fmla="*/ 82 w 129"/>
                <a:gd name="T41" fmla="*/ 111 h 133"/>
                <a:gd name="T42" fmla="*/ 75 w 129"/>
                <a:gd name="T43" fmla="*/ 118 h 133"/>
                <a:gd name="T44" fmla="*/ 56 w 129"/>
                <a:gd name="T45" fmla="*/ 128 h 133"/>
                <a:gd name="T46" fmla="*/ 33 w 129"/>
                <a:gd name="T4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9" h="133">
                  <a:moveTo>
                    <a:pt x="33" y="133"/>
                  </a:moveTo>
                  <a:cubicBezTo>
                    <a:pt x="33" y="133"/>
                    <a:pt x="33" y="133"/>
                    <a:pt x="32" y="133"/>
                  </a:cubicBezTo>
                  <a:cubicBezTo>
                    <a:pt x="32" y="132"/>
                    <a:pt x="32" y="131"/>
                    <a:pt x="33" y="130"/>
                  </a:cubicBezTo>
                  <a:cubicBezTo>
                    <a:pt x="35" y="130"/>
                    <a:pt x="55" y="117"/>
                    <a:pt x="55" y="116"/>
                  </a:cubicBezTo>
                  <a:cubicBezTo>
                    <a:pt x="60" y="111"/>
                    <a:pt x="66" y="106"/>
                    <a:pt x="67" y="99"/>
                  </a:cubicBezTo>
                  <a:cubicBezTo>
                    <a:pt x="53" y="104"/>
                    <a:pt x="40" y="114"/>
                    <a:pt x="25" y="115"/>
                  </a:cubicBezTo>
                  <a:cubicBezTo>
                    <a:pt x="18" y="113"/>
                    <a:pt x="13" y="110"/>
                    <a:pt x="8" y="108"/>
                  </a:cubicBezTo>
                  <a:cubicBezTo>
                    <a:pt x="8" y="107"/>
                    <a:pt x="8" y="107"/>
                    <a:pt x="8" y="107"/>
                  </a:cubicBezTo>
                  <a:cubicBezTo>
                    <a:pt x="1" y="102"/>
                    <a:pt x="0" y="95"/>
                    <a:pt x="8" y="92"/>
                  </a:cubicBezTo>
                  <a:cubicBezTo>
                    <a:pt x="23" y="96"/>
                    <a:pt x="46" y="85"/>
                    <a:pt x="60" y="80"/>
                  </a:cubicBezTo>
                  <a:cubicBezTo>
                    <a:pt x="63" y="78"/>
                    <a:pt x="72" y="75"/>
                    <a:pt x="75" y="72"/>
                  </a:cubicBezTo>
                  <a:cubicBezTo>
                    <a:pt x="78" y="52"/>
                    <a:pt x="76" y="33"/>
                    <a:pt x="77" y="14"/>
                  </a:cubicBezTo>
                  <a:cubicBezTo>
                    <a:pt x="82" y="0"/>
                    <a:pt x="90" y="10"/>
                    <a:pt x="99" y="16"/>
                  </a:cubicBezTo>
                  <a:cubicBezTo>
                    <a:pt x="99" y="18"/>
                    <a:pt x="101" y="19"/>
                    <a:pt x="103" y="21"/>
                  </a:cubicBezTo>
                  <a:cubicBezTo>
                    <a:pt x="103" y="21"/>
                    <a:pt x="103" y="21"/>
                    <a:pt x="104" y="21"/>
                  </a:cubicBezTo>
                  <a:cubicBezTo>
                    <a:pt x="107" y="27"/>
                    <a:pt x="108" y="30"/>
                    <a:pt x="103" y="35"/>
                  </a:cubicBezTo>
                  <a:cubicBezTo>
                    <a:pt x="99" y="44"/>
                    <a:pt x="97" y="54"/>
                    <a:pt x="98" y="65"/>
                  </a:cubicBezTo>
                  <a:cubicBezTo>
                    <a:pt x="108" y="63"/>
                    <a:pt x="114" y="55"/>
                    <a:pt x="126" y="54"/>
                  </a:cubicBezTo>
                  <a:cubicBezTo>
                    <a:pt x="129" y="60"/>
                    <a:pt x="128" y="65"/>
                    <a:pt x="123" y="69"/>
                  </a:cubicBezTo>
                  <a:cubicBezTo>
                    <a:pt x="114" y="73"/>
                    <a:pt x="105" y="77"/>
                    <a:pt x="95" y="81"/>
                  </a:cubicBezTo>
                  <a:cubicBezTo>
                    <a:pt x="93" y="91"/>
                    <a:pt x="89" y="103"/>
                    <a:pt x="82" y="111"/>
                  </a:cubicBezTo>
                  <a:cubicBezTo>
                    <a:pt x="81" y="113"/>
                    <a:pt x="76" y="117"/>
                    <a:pt x="75" y="118"/>
                  </a:cubicBezTo>
                  <a:cubicBezTo>
                    <a:pt x="69" y="122"/>
                    <a:pt x="63" y="126"/>
                    <a:pt x="56" y="128"/>
                  </a:cubicBezTo>
                  <a:cubicBezTo>
                    <a:pt x="37" y="133"/>
                    <a:pt x="37" y="133"/>
                    <a:pt x="33" y="1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9" name="Freeform 77"/>
            <p:cNvSpPr/>
            <p:nvPr userDrawn="1"/>
          </p:nvSpPr>
          <p:spPr bwMode="auto">
            <a:xfrm>
              <a:off x="1630" y="796"/>
              <a:ext cx="94" cy="110"/>
            </a:xfrm>
            <a:custGeom>
              <a:avLst/>
              <a:gdLst>
                <a:gd name="T0" fmla="*/ 17 w 76"/>
                <a:gd name="T1" fmla="*/ 88 h 88"/>
                <a:gd name="T2" fmla="*/ 0 w 76"/>
                <a:gd name="T3" fmla="*/ 70 h 88"/>
                <a:gd name="T4" fmla="*/ 2 w 76"/>
                <a:gd name="T5" fmla="*/ 65 h 88"/>
                <a:gd name="T6" fmla="*/ 50 w 76"/>
                <a:gd name="T7" fmla="*/ 26 h 88"/>
                <a:gd name="T8" fmla="*/ 65 w 76"/>
                <a:gd name="T9" fmla="*/ 5 h 88"/>
                <a:gd name="T10" fmla="*/ 66 w 76"/>
                <a:gd name="T11" fmla="*/ 4 h 88"/>
                <a:gd name="T12" fmla="*/ 66 w 76"/>
                <a:gd name="T13" fmla="*/ 4 h 88"/>
                <a:gd name="T14" fmla="*/ 76 w 76"/>
                <a:gd name="T15" fmla="*/ 5 h 88"/>
                <a:gd name="T16" fmla="*/ 65 w 76"/>
                <a:gd name="T17" fmla="*/ 19 h 88"/>
                <a:gd name="T18" fmla="*/ 54 w 76"/>
                <a:gd name="T19" fmla="*/ 43 h 88"/>
                <a:gd name="T20" fmla="*/ 48 w 76"/>
                <a:gd name="T21" fmla="*/ 54 h 88"/>
                <a:gd name="T22" fmla="*/ 35 w 76"/>
                <a:gd name="T23" fmla="*/ 72 h 88"/>
                <a:gd name="T24" fmla="*/ 21 w 76"/>
                <a:gd name="T25" fmla="*/ 87 h 88"/>
                <a:gd name="T26" fmla="*/ 17 w 76"/>
                <a:gd name="T27"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88">
                  <a:moveTo>
                    <a:pt x="17" y="88"/>
                  </a:moveTo>
                  <a:cubicBezTo>
                    <a:pt x="10" y="84"/>
                    <a:pt x="3" y="76"/>
                    <a:pt x="0" y="70"/>
                  </a:cubicBezTo>
                  <a:cubicBezTo>
                    <a:pt x="0" y="69"/>
                    <a:pt x="1" y="67"/>
                    <a:pt x="2" y="65"/>
                  </a:cubicBezTo>
                  <a:cubicBezTo>
                    <a:pt x="18" y="52"/>
                    <a:pt x="35" y="41"/>
                    <a:pt x="50" y="26"/>
                  </a:cubicBezTo>
                  <a:cubicBezTo>
                    <a:pt x="54" y="19"/>
                    <a:pt x="60" y="12"/>
                    <a:pt x="65" y="5"/>
                  </a:cubicBezTo>
                  <a:cubicBezTo>
                    <a:pt x="65" y="5"/>
                    <a:pt x="66" y="5"/>
                    <a:pt x="66" y="4"/>
                  </a:cubicBezTo>
                  <a:cubicBezTo>
                    <a:pt x="66" y="4"/>
                    <a:pt x="66" y="4"/>
                    <a:pt x="66" y="4"/>
                  </a:cubicBezTo>
                  <a:cubicBezTo>
                    <a:pt x="70" y="0"/>
                    <a:pt x="72" y="0"/>
                    <a:pt x="76" y="5"/>
                  </a:cubicBezTo>
                  <a:cubicBezTo>
                    <a:pt x="76" y="10"/>
                    <a:pt x="68" y="14"/>
                    <a:pt x="65" y="19"/>
                  </a:cubicBezTo>
                  <a:cubicBezTo>
                    <a:pt x="62" y="27"/>
                    <a:pt x="58" y="35"/>
                    <a:pt x="54" y="43"/>
                  </a:cubicBezTo>
                  <a:cubicBezTo>
                    <a:pt x="53" y="45"/>
                    <a:pt x="53" y="45"/>
                    <a:pt x="48" y="54"/>
                  </a:cubicBezTo>
                  <a:cubicBezTo>
                    <a:pt x="43" y="57"/>
                    <a:pt x="37" y="66"/>
                    <a:pt x="35" y="72"/>
                  </a:cubicBezTo>
                  <a:cubicBezTo>
                    <a:pt x="29" y="75"/>
                    <a:pt x="27" y="84"/>
                    <a:pt x="21" y="87"/>
                  </a:cubicBezTo>
                  <a:cubicBezTo>
                    <a:pt x="19" y="87"/>
                    <a:pt x="18" y="87"/>
                    <a:pt x="17" y="88"/>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0" name="Freeform 78"/>
            <p:cNvSpPr/>
            <p:nvPr userDrawn="1"/>
          </p:nvSpPr>
          <p:spPr bwMode="auto">
            <a:xfrm>
              <a:off x="1749" y="791"/>
              <a:ext cx="53" cy="41"/>
            </a:xfrm>
            <a:custGeom>
              <a:avLst/>
              <a:gdLst>
                <a:gd name="T0" fmla="*/ 19 w 43"/>
                <a:gd name="T1" fmla="*/ 33 h 33"/>
                <a:gd name="T2" fmla="*/ 0 w 43"/>
                <a:gd name="T3" fmla="*/ 20 h 33"/>
                <a:gd name="T4" fmla="*/ 2 w 43"/>
                <a:gd name="T5" fmla="*/ 14 h 33"/>
                <a:gd name="T6" fmla="*/ 6 w 43"/>
                <a:gd name="T7" fmla="*/ 13 h 33"/>
                <a:gd name="T8" fmla="*/ 17 w 43"/>
                <a:gd name="T9" fmla="*/ 12 h 33"/>
                <a:gd name="T10" fmla="*/ 43 w 43"/>
                <a:gd name="T11" fmla="*/ 5 h 33"/>
                <a:gd name="T12" fmla="*/ 19 w 43"/>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43" h="33">
                  <a:moveTo>
                    <a:pt x="19" y="33"/>
                  </a:moveTo>
                  <a:cubicBezTo>
                    <a:pt x="9" y="33"/>
                    <a:pt x="6" y="26"/>
                    <a:pt x="0" y="20"/>
                  </a:cubicBezTo>
                  <a:cubicBezTo>
                    <a:pt x="0" y="18"/>
                    <a:pt x="2" y="16"/>
                    <a:pt x="2" y="14"/>
                  </a:cubicBezTo>
                  <a:cubicBezTo>
                    <a:pt x="4" y="14"/>
                    <a:pt x="4" y="14"/>
                    <a:pt x="6" y="13"/>
                  </a:cubicBezTo>
                  <a:cubicBezTo>
                    <a:pt x="10" y="12"/>
                    <a:pt x="12" y="12"/>
                    <a:pt x="17" y="12"/>
                  </a:cubicBezTo>
                  <a:cubicBezTo>
                    <a:pt x="22" y="11"/>
                    <a:pt x="38" y="0"/>
                    <a:pt x="43" y="5"/>
                  </a:cubicBezTo>
                  <a:cubicBezTo>
                    <a:pt x="43" y="17"/>
                    <a:pt x="30" y="30"/>
                    <a:pt x="19" y="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1" name="Freeform 79"/>
            <p:cNvSpPr/>
            <p:nvPr userDrawn="1"/>
          </p:nvSpPr>
          <p:spPr bwMode="auto">
            <a:xfrm>
              <a:off x="1668" y="766"/>
              <a:ext cx="36" cy="42"/>
            </a:xfrm>
            <a:custGeom>
              <a:avLst/>
              <a:gdLst>
                <a:gd name="T0" fmla="*/ 5 w 29"/>
                <a:gd name="T1" fmla="*/ 34 h 34"/>
                <a:gd name="T2" fmla="*/ 0 w 29"/>
                <a:gd name="T3" fmla="*/ 9 h 34"/>
                <a:gd name="T4" fmla="*/ 19 w 29"/>
                <a:gd name="T5" fmla="*/ 6 h 34"/>
                <a:gd name="T6" fmla="*/ 23 w 29"/>
                <a:gd name="T7" fmla="*/ 26 h 34"/>
                <a:gd name="T8" fmla="*/ 5 w 29"/>
                <a:gd name="T9" fmla="*/ 34 h 34"/>
              </a:gdLst>
              <a:ahLst/>
              <a:cxnLst>
                <a:cxn ang="0">
                  <a:pos x="T0" y="T1"/>
                </a:cxn>
                <a:cxn ang="0">
                  <a:pos x="T2" y="T3"/>
                </a:cxn>
                <a:cxn ang="0">
                  <a:pos x="T4" y="T5"/>
                </a:cxn>
                <a:cxn ang="0">
                  <a:pos x="T6" y="T7"/>
                </a:cxn>
                <a:cxn ang="0">
                  <a:pos x="T8" y="T9"/>
                </a:cxn>
              </a:cxnLst>
              <a:rect l="0" t="0" r="r" b="b"/>
              <a:pathLst>
                <a:path w="29" h="34">
                  <a:moveTo>
                    <a:pt x="5" y="34"/>
                  </a:moveTo>
                  <a:cubicBezTo>
                    <a:pt x="1" y="30"/>
                    <a:pt x="0" y="14"/>
                    <a:pt x="0" y="9"/>
                  </a:cubicBezTo>
                  <a:cubicBezTo>
                    <a:pt x="3" y="0"/>
                    <a:pt x="12" y="0"/>
                    <a:pt x="19" y="6"/>
                  </a:cubicBezTo>
                  <a:cubicBezTo>
                    <a:pt x="25" y="14"/>
                    <a:pt x="29" y="17"/>
                    <a:pt x="23" y="26"/>
                  </a:cubicBezTo>
                  <a:cubicBezTo>
                    <a:pt x="16" y="32"/>
                    <a:pt x="13" y="32"/>
                    <a:pt x="5" y="3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2" name="Freeform 80"/>
            <p:cNvSpPr/>
            <p:nvPr userDrawn="1"/>
          </p:nvSpPr>
          <p:spPr bwMode="auto">
            <a:xfrm>
              <a:off x="1748" y="739"/>
              <a:ext cx="63" cy="60"/>
            </a:xfrm>
            <a:custGeom>
              <a:avLst/>
              <a:gdLst>
                <a:gd name="T0" fmla="*/ 17 w 51"/>
                <a:gd name="T1" fmla="*/ 48 h 48"/>
                <a:gd name="T2" fmla="*/ 21 w 51"/>
                <a:gd name="T3" fmla="*/ 30 h 48"/>
                <a:gd name="T4" fmla="*/ 13 w 51"/>
                <a:gd name="T5" fmla="*/ 32 h 48"/>
                <a:gd name="T6" fmla="*/ 3 w 51"/>
                <a:gd name="T7" fmla="*/ 15 h 48"/>
                <a:gd name="T8" fmla="*/ 13 w 51"/>
                <a:gd name="T9" fmla="*/ 11 h 48"/>
                <a:gd name="T10" fmla="*/ 33 w 51"/>
                <a:gd name="T11" fmla="*/ 2 h 48"/>
                <a:gd name="T12" fmla="*/ 51 w 51"/>
                <a:gd name="T13" fmla="*/ 18 h 48"/>
                <a:gd name="T14" fmla="*/ 39 w 51"/>
                <a:gd name="T15" fmla="*/ 36 h 48"/>
                <a:gd name="T16" fmla="*/ 22 w 51"/>
                <a:gd name="T17" fmla="*/ 47 h 48"/>
                <a:gd name="T18" fmla="*/ 17 w 51"/>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48">
                  <a:moveTo>
                    <a:pt x="17" y="48"/>
                  </a:moveTo>
                  <a:cubicBezTo>
                    <a:pt x="16" y="43"/>
                    <a:pt x="23" y="33"/>
                    <a:pt x="21" y="30"/>
                  </a:cubicBezTo>
                  <a:cubicBezTo>
                    <a:pt x="18" y="31"/>
                    <a:pt x="16" y="32"/>
                    <a:pt x="13" y="32"/>
                  </a:cubicBezTo>
                  <a:cubicBezTo>
                    <a:pt x="7" y="29"/>
                    <a:pt x="0" y="21"/>
                    <a:pt x="3" y="15"/>
                  </a:cubicBezTo>
                  <a:cubicBezTo>
                    <a:pt x="7" y="10"/>
                    <a:pt x="6" y="12"/>
                    <a:pt x="13" y="11"/>
                  </a:cubicBezTo>
                  <a:cubicBezTo>
                    <a:pt x="19" y="8"/>
                    <a:pt x="26" y="5"/>
                    <a:pt x="33" y="2"/>
                  </a:cubicBezTo>
                  <a:cubicBezTo>
                    <a:pt x="45" y="0"/>
                    <a:pt x="50" y="6"/>
                    <a:pt x="51" y="18"/>
                  </a:cubicBezTo>
                  <a:cubicBezTo>
                    <a:pt x="49" y="25"/>
                    <a:pt x="44" y="31"/>
                    <a:pt x="39" y="36"/>
                  </a:cubicBezTo>
                  <a:cubicBezTo>
                    <a:pt x="33" y="40"/>
                    <a:pt x="27" y="44"/>
                    <a:pt x="22" y="47"/>
                  </a:cubicBezTo>
                  <a:cubicBezTo>
                    <a:pt x="20" y="47"/>
                    <a:pt x="19" y="48"/>
                    <a:pt x="17" y="48"/>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3" name="Freeform 81"/>
            <p:cNvSpPr/>
            <p:nvPr userDrawn="1"/>
          </p:nvSpPr>
          <p:spPr bwMode="auto">
            <a:xfrm>
              <a:off x="1687" y="715"/>
              <a:ext cx="38" cy="42"/>
            </a:xfrm>
            <a:custGeom>
              <a:avLst/>
              <a:gdLst>
                <a:gd name="T0" fmla="*/ 3 w 31"/>
                <a:gd name="T1" fmla="*/ 34 h 34"/>
                <a:gd name="T2" fmla="*/ 3 w 31"/>
                <a:gd name="T3" fmla="*/ 29 h 34"/>
                <a:gd name="T4" fmla="*/ 0 w 31"/>
                <a:gd name="T5" fmla="*/ 16 h 34"/>
                <a:gd name="T6" fmla="*/ 7 w 31"/>
                <a:gd name="T7" fmla="*/ 0 h 34"/>
                <a:gd name="T8" fmla="*/ 26 w 31"/>
                <a:gd name="T9" fmla="*/ 23 h 34"/>
                <a:gd name="T10" fmla="*/ 3 w 31"/>
                <a:gd name="T11" fmla="*/ 34 h 34"/>
              </a:gdLst>
              <a:ahLst/>
              <a:cxnLst>
                <a:cxn ang="0">
                  <a:pos x="T0" y="T1"/>
                </a:cxn>
                <a:cxn ang="0">
                  <a:pos x="T2" y="T3"/>
                </a:cxn>
                <a:cxn ang="0">
                  <a:pos x="T4" y="T5"/>
                </a:cxn>
                <a:cxn ang="0">
                  <a:pos x="T6" y="T7"/>
                </a:cxn>
                <a:cxn ang="0">
                  <a:pos x="T8" y="T9"/>
                </a:cxn>
                <a:cxn ang="0">
                  <a:pos x="T10" y="T11"/>
                </a:cxn>
              </a:cxnLst>
              <a:rect l="0" t="0" r="r" b="b"/>
              <a:pathLst>
                <a:path w="31" h="34">
                  <a:moveTo>
                    <a:pt x="3" y="34"/>
                  </a:moveTo>
                  <a:cubicBezTo>
                    <a:pt x="1" y="32"/>
                    <a:pt x="2" y="31"/>
                    <a:pt x="3" y="29"/>
                  </a:cubicBezTo>
                  <a:cubicBezTo>
                    <a:pt x="3" y="24"/>
                    <a:pt x="0" y="20"/>
                    <a:pt x="0" y="16"/>
                  </a:cubicBezTo>
                  <a:cubicBezTo>
                    <a:pt x="1" y="7"/>
                    <a:pt x="0" y="4"/>
                    <a:pt x="7" y="0"/>
                  </a:cubicBezTo>
                  <a:cubicBezTo>
                    <a:pt x="12" y="3"/>
                    <a:pt x="31" y="12"/>
                    <a:pt x="26" y="23"/>
                  </a:cubicBezTo>
                  <a:cubicBezTo>
                    <a:pt x="21" y="29"/>
                    <a:pt x="11" y="33"/>
                    <a:pt x="3" y="3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4" name="Freeform 82"/>
            <p:cNvSpPr/>
            <p:nvPr userDrawn="1"/>
          </p:nvSpPr>
          <p:spPr bwMode="auto">
            <a:xfrm>
              <a:off x="1365" y="728"/>
              <a:ext cx="244" cy="186"/>
            </a:xfrm>
            <a:custGeom>
              <a:avLst/>
              <a:gdLst>
                <a:gd name="T0" fmla="*/ 20 w 197"/>
                <a:gd name="T1" fmla="*/ 150 h 150"/>
                <a:gd name="T2" fmla="*/ 13 w 197"/>
                <a:gd name="T3" fmla="*/ 119 h 150"/>
                <a:gd name="T4" fmla="*/ 17 w 197"/>
                <a:gd name="T5" fmla="*/ 114 h 150"/>
                <a:gd name="T6" fmla="*/ 17 w 197"/>
                <a:gd name="T7" fmla="*/ 113 h 150"/>
                <a:gd name="T8" fmla="*/ 44 w 197"/>
                <a:gd name="T9" fmla="*/ 77 h 150"/>
                <a:gd name="T10" fmla="*/ 52 w 197"/>
                <a:gd name="T11" fmla="*/ 67 h 150"/>
                <a:gd name="T12" fmla="*/ 53 w 197"/>
                <a:gd name="T13" fmla="*/ 78 h 150"/>
                <a:gd name="T14" fmla="*/ 60 w 197"/>
                <a:gd name="T15" fmla="*/ 77 h 150"/>
                <a:gd name="T16" fmla="*/ 85 w 197"/>
                <a:gd name="T17" fmla="*/ 58 h 150"/>
                <a:gd name="T18" fmla="*/ 87 w 197"/>
                <a:gd name="T19" fmla="*/ 48 h 150"/>
                <a:gd name="T20" fmla="*/ 68 w 197"/>
                <a:gd name="T21" fmla="*/ 44 h 150"/>
                <a:gd name="T22" fmla="*/ 88 w 197"/>
                <a:gd name="T23" fmla="*/ 29 h 150"/>
                <a:gd name="T24" fmla="*/ 92 w 197"/>
                <a:gd name="T25" fmla="*/ 9 h 150"/>
                <a:gd name="T26" fmla="*/ 109 w 197"/>
                <a:gd name="T27" fmla="*/ 22 h 150"/>
                <a:gd name="T28" fmla="*/ 110 w 197"/>
                <a:gd name="T29" fmla="*/ 37 h 150"/>
                <a:gd name="T30" fmla="*/ 108 w 197"/>
                <a:gd name="T31" fmla="*/ 46 h 150"/>
                <a:gd name="T32" fmla="*/ 111 w 197"/>
                <a:gd name="T33" fmla="*/ 46 h 150"/>
                <a:gd name="T34" fmla="*/ 131 w 197"/>
                <a:gd name="T35" fmla="*/ 32 h 150"/>
                <a:gd name="T36" fmla="*/ 140 w 197"/>
                <a:gd name="T37" fmla="*/ 5 h 150"/>
                <a:gd name="T38" fmla="*/ 163 w 197"/>
                <a:gd name="T39" fmla="*/ 11 h 150"/>
                <a:gd name="T40" fmla="*/ 176 w 197"/>
                <a:gd name="T41" fmla="*/ 5 h 150"/>
                <a:gd name="T42" fmla="*/ 182 w 197"/>
                <a:gd name="T43" fmla="*/ 4 h 150"/>
                <a:gd name="T44" fmla="*/ 184 w 197"/>
                <a:gd name="T45" fmla="*/ 13 h 150"/>
                <a:gd name="T46" fmla="*/ 157 w 197"/>
                <a:gd name="T47" fmla="*/ 39 h 150"/>
                <a:gd name="T48" fmla="*/ 166 w 197"/>
                <a:gd name="T49" fmla="*/ 29 h 150"/>
                <a:gd name="T50" fmla="*/ 190 w 197"/>
                <a:gd name="T51" fmla="*/ 34 h 150"/>
                <a:gd name="T52" fmla="*/ 184 w 197"/>
                <a:gd name="T53" fmla="*/ 50 h 150"/>
                <a:gd name="T54" fmla="*/ 182 w 197"/>
                <a:gd name="T55" fmla="*/ 54 h 150"/>
                <a:gd name="T56" fmla="*/ 182 w 197"/>
                <a:gd name="T57" fmla="*/ 93 h 150"/>
                <a:gd name="T58" fmla="*/ 173 w 197"/>
                <a:gd name="T59" fmla="*/ 107 h 150"/>
                <a:gd name="T60" fmla="*/ 173 w 197"/>
                <a:gd name="T61" fmla="*/ 107 h 150"/>
                <a:gd name="T62" fmla="*/ 172 w 197"/>
                <a:gd name="T63" fmla="*/ 107 h 150"/>
                <a:gd name="T64" fmla="*/ 158 w 197"/>
                <a:gd name="T65" fmla="*/ 113 h 150"/>
                <a:gd name="T66" fmla="*/ 158 w 197"/>
                <a:gd name="T67" fmla="*/ 58 h 150"/>
                <a:gd name="T68" fmla="*/ 157 w 197"/>
                <a:gd name="T69" fmla="*/ 58 h 150"/>
                <a:gd name="T70" fmla="*/ 139 w 197"/>
                <a:gd name="T71" fmla="*/ 89 h 150"/>
                <a:gd name="T72" fmla="*/ 124 w 197"/>
                <a:gd name="T73" fmla="*/ 80 h 150"/>
                <a:gd name="T74" fmla="*/ 128 w 197"/>
                <a:gd name="T75" fmla="*/ 76 h 150"/>
                <a:gd name="T76" fmla="*/ 130 w 197"/>
                <a:gd name="T77" fmla="*/ 45 h 150"/>
                <a:gd name="T78" fmla="*/ 111 w 197"/>
                <a:gd name="T79" fmla="*/ 64 h 150"/>
                <a:gd name="T80" fmla="*/ 102 w 197"/>
                <a:gd name="T81" fmla="*/ 70 h 150"/>
                <a:gd name="T82" fmla="*/ 97 w 197"/>
                <a:gd name="T83" fmla="*/ 91 h 150"/>
                <a:gd name="T84" fmla="*/ 92 w 197"/>
                <a:gd name="T85" fmla="*/ 101 h 150"/>
                <a:gd name="T86" fmla="*/ 91 w 197"/>
                <a:gd name="T87" fmla="*/ 102 h 150"/>
                <a:gd name="T88" fmla="*/ 74 w 197"/>
                <a:gd name="T89" fmla="*/ 110 h 150"/>
                <a:gd name="T90" fmla="*/ 74 w 197"/>
                <a:gd name="T91" fmla="*/ 107 h 150"/>
                <a:gd name="T92" fmla="*/ 82 w 197"/>
                <a:gd name="T93" fmla="*/ 85 h 150"/>
                <a:gd name="T94" fmla="*/ 63 w 197"/>
                <a:gd name="T95" fmla="*/ 94 h 150"/>
                <a:gd name="T96" fmla="*/ 53 w 197"/>
                <a:gd name="T97" fmla="*/ 91 h 150"/>
                <a:gd name="T98" fmla="*/ 52 w 197"/>
                <a:gd name="T99" fmla="*/ 90 h 150"/>
                <a:gd name="T100" fmla="*/ 48 w 197"/>
                <a:gd name="T101" fmla="*/ 88 h 150"/>
                <a:gd name="T102" fmla="*/ 44 w 197"/>
                <a:gd name="T103" fmla="*/ 100 h 150"/>
                <a:gd name="T104" fmla="*/ 27 w 197"/>
                <a:gd name="T105" fmla="*/ 147 h 150"/>
                <a:gd name="T106" fmla="*/ 20 w 197"/>
                <a:gd name="T10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7" h="150">
                  <a:moveTo>
                    <a:pt x="20" y="150"/>
                  </a:moveTo>
                  <a:cubicBezTo>
                    <a:pt x="9" y="146"/>
                    <a:pt x="0" y="124"/>
                    <a:pt x="13" y="119"/>
                  </a:cubicBezTo>
                  <a:cubicBezTo>
                    <a:pt x="13" y="117"/>
                    <a:pt x="15" y="115"/>
                    <a:pt x="17" y="114"/>
                  </a:cubicBezTo>
                  <a:cubicBezTo>
                    <a:pt x="17" y="114"/>
                    <a:pt x="17" y="113"/>
                    <a:pt x="17" y="113"/>
                  </a:cubicBezTo>
                  <a:cubicBezTo>
                    <a:pt x="27" y="103"/>
                    <a:pt x="35" y="88"/>
                    <a:pt x="44" y="77"/>
                  </a:cubicBezTo>
                  <a:cubicBezTo>
                    <a:pt x="46" y="72"/>
                    <a:pt x="47" y="68"/>
                    <a:pt x="52" y="67"/>
                  </a:cubicBezTo>
                  <a:cubicBezTo>
                    <a:pt x="55" y="69"/>
                    <a:pt x="54" y="74"/>
                    <a:pt x="53" y="78"/>
                  </a:cubicBezTo>
                  <a:cubicBezTo>
                    <a:pt x="54" y="79"/>
                    <a:pt x="58" y="78"/>
                    <a:pt x="60" y="77"/>
                  </a:cubicBezTo>
                  <a:cubicBezTo>
                    <a:pt x="68" y="71"/>
                    <a:pt x="78" y="65"/>
                    <a:pt x="85" y="58"/>
                  </a:cubicBezTo>
                  <a:cubicBezTo>
                    <a:pt x="86" y="55"/>
                    <a:pt x="86" y="52"/>
                    <a:pt x="87" y="48"/>
                  </a:cubicBezTo>
                  <a:cubicBezTo>
                    <a:pt x="81" y="50"/>
                    <a:pt x="64" y="54"/>
                    <a:pt x="68" y="44"/>
                  </a:cubicBezTo>
                  <a:cubicBezTo>
                    <a:pt x="75" y="41"/>
                    <a:pt x="84" y="36"/>
                    <a:pt x="88" y="29"/>
                  </a:cubicBezTo>
                  <a:cubicBezTo>
                    <a:pt x="90" y="22"/>
                    <a:pt x="89" y="14"/>
                    <a:pt x="92" y="9"/>
                  </a:cubicBezTo>
                  <a:cubicBezTo>
                    <a:pt x="99" y="5"/>
                    <a:pt x="108" y="14"/>
                    <a:pt x="109" y="22"/>
                  </a:cubicBezTo>
                  <a:cubicBezTo>
                    <a:pt x="112" y="27"/>
                    <a:pt x="121" y="21"/>
                    <a:pt x="110" y="37"/>
                  </a:cubicBezTo>
                  <a:cubicBezTo>
                    <a:pt x="108" y="39"/>
                    <a:pt x="108" y="42"/>
                    <a:pt x="108" y="46"/>
                  </a:cubicBezTo>
                  <a:cubicBezTo>
                    <a:pt x="109" y="46"/>
                    <a:pt x="110" y="46"/>
                    <a:pt x="111" y="46"/>
                  </a:cubicBezTo>
                  <a:cubicBezTo>
                    <a:pt x="117" y="41"/>
                    <a:pt x="124" y="36"/>
                    <a:pt x="131" y="32"/>
                  </a:cubicBezTo>
                  <a:cubicBezTo>
                    <a:pt x="133" y="22"/>
                    <a:pt x="135" y="14"/>
                    <a:pt x="140" y="5"/>
                  </a:cubicBezTo>
                  <a:cubicBezTo>
                    <a:pt x="147" y="0"/>
                    <a:pt x="156" y="5"/>
                    <a:pt x="163" y="11"/>
                  </a:cubicBezTo>
                  <a:cubicBezTo>
                    <a:pt x="168" y="11"/>
                    <a:pt x="172" y="8"/>
                    <a:pt x="176" y="5"/>
                  </a:cubicBezTo>
                  <a:cubicBezTo>
                    <a:pt x="178" y="4"/>
                    <a:pt x="178" y="4"/>
                    <a:pt x="182" y="4"/>
                  </a:cubicBezTo>
                  <a:cubicBezTo>
                    <a:pt x="183" y="7"/>
                    <a:pt x="184" y="9"/>
                    <a:pt x="184" y="13"/>
                  </a:cubicBezTo>
                  <a:cubicBezTo>
                    <a:pt x="181" y="24"/>
                    <a:pt x="151" y="27"/>
                    <a:pt x="157" y="39"/>
                  </a:cubicBezTo>
                  <a:cubicBezTo>
                    <a:pt x="162" y="39"/>
                    <a:pt x="164" y="33"/>
                    <a:pt x="166" y="29"/>
                  </a:cubicBezTo>
                  <a:cubicBezTo>
                    <a:pt x="171" y="26"/>
                    <a:pt x="184" y="30"/>
                    <a:pt x="190" y="34"/>
                  </a:cubicBezTo>
                  <a:cubicBezTo>
                    <a:pt x="197" y="42"/>
                    <a:pt x="192" y="45"/>
                    <a:pt x="184" y="50"/>
                  </a:cubicBezTo>
                  <a:cubicBezTo>
                    <a:pt x="183" y="52"/>
                    <a:pt x="183" y="53"/>
                    <a:pt x="182" y="54"/>
                  </a:cubicBezTo>
                  <a:cubicBezTo>
                    <a:pt x="181" y="70"/>
                    <a:pt x="181" y="70"/>
                    <a:pt x="182" y="93"/>
                  </a:cubicBezTo>
                  <a:cubicBezTo>
                    <a:pt x="179" y="99"/>
                    <a:pt x="177" y="102"/>
                    <a:pt x="173" y="107"/>
                  </a:cubicBezTo>
                  <a:cubicBezTo>
                    <a:pt x="173" y="107"/>
                    <a:pt x="173" y="107"/>
                    <a:pt x="173" y="107"/>
                  </a:cubicBezTo>
                  <a:cubicBezTo>
                    <a:pt x="172" y="107"/>
                    <a:pt x="172" y="107"/>
                    <a:pt x="172" y="107"/>
                  </a:cubicBezTo>
                  <a:cubicBezTo>
                    <a:pt x="169" y="112"/>
                    <a:pt x="162" y="117"/>
                    <a:pt x="158" y="113"/>
                  </a:cubicBezTo>
                  <a:cubicBezTo>
                    <a:pt x="158" y="94"/>
                    <a:pt x="159" y="75"/>
                    <a:pt x="158" y="58"/>
                  </a:cubicBezTo>
                  <a:cubicBezTo>
                    <a:pt x="158" y="58"/>
                    <a:pt x="157" y="58"/>
                    <a:pt x="157" y="58"/>
                  </a:cubicBezTo>
                  <a:cubicBezTo>
                    <a:pt x="156" y="67"/>
                    <a:pt x="147" y="84"/>
                    <a:pt x="139" y="89"/>
                  </a:cubicBezTo>
                  <a:cubicBezTo>
                    <a:pt x="132" y="90"/>
                    <a:pt x="126" y="86"/>
                    <a:pt x="124" y="80"/>
                  </a:cubicBezTo>
                  <a:cubicBezTo>
                    <a:pt x="125" y="78"/>
                    <a:pt x="126" y="77"/>
                    <a:pt x="128" y="76"/>
                  </a:cubicBezTo>
                  <a:cubicBezTo>
                    <a:pt x="132" y="68"/>
                    <a:pt x="130" y="53"/>
                    <a:pt x="130" y="45"/>
                  </a:cubicBezTo>
                  <a:cubicBezTo>
                    <a:pt x="125" y="46"/>
                    <a:pt x="115" y="59"/>
                    <a:pt x="111" y="64"/>
                  </a:cubicBezTo>
                  <a:cubicBezTo>
                    <a:pt x="108" y="66"/>
                    <a:pt x="105" y="68"/>
                    <a:pt x="102" y="70"/>
                  </a:cubicBezTo>
                  <a:cubicBezTo>
                    <a:pt x="100" y="77"/>
                    <a:pt x="98" y="84"/>
                    <a:pt x="97" y="91"/>
                  </a:cubicBezTo>
                  <a:cubicBezTo>
                    <a:pt x="95" y="95"/>
                    <a:pt x="93" y="98"/>
                    <a:pt x="92" y="101"/>
                  </a:cubicBezTo>
                  <a:cubicBezTo>
                    <a:pt x="91" y="101"/>
                    <a:pt x="91" y="101"/>
                    <a:pt x="91" y="102"/>
                  </a:cubicBezTo>
                  <a:cubicBezTo>
                    <a:pt x="88" y="106"/>
                    <a:pt x="80" y="118"/>
                    <a:pt x="74" y="110"/>
                  </a:cubicBezTo>
                  <a:cubicBezTo>
                    <a:pt x="74" y="109"/>
                    <a:pt x="74" y="108"/>
                    <a:pt x="74" y="107"/>
                  </a:cubicBezTo>
                  <a:cubicBezTo>
                    <a:pt x="79" y="101"/>
                    <a:pt x="82" y="92"/>
                    <a:pt x="82" y="85"/>
                  </a:cubicBezTo>
                  <a:cubicBezTo>
                    <a:pt x="75" y="87"/>
                    <a:pt x="70" y="94"/>
                    <a:pt x="63" y="94"/>
                  </a:cubicBezTo>
                  <a:cubicBezTo>
                    <a:pt x="59" y="93"/>
                    <a:pt x="55" y="92"/>
                    <a:pt x="53" y="91"/>
                  </a:cubicBezTo>
                  <a:cubicBezTo>
                    <a:pt x="53" y="90"/>
                    <a:pt x="53" y="90"/>
                    <a:pt x="52" y="90"/>
                  </a:cubicBezTo>
                  <a:cubicBezTo>
                    <a:pt x="51" y="89"/>
                    <a:pt x="49" y="87"/>
                    <a:pt x="48" y="88"/>
                  </a:cubicBezTo>
                  <a:cubicBezTo>
                    <a:pt x="47" y="91"/>
                    <a:pt x="45" y="96"/>
                    <a:pt x="44" y="100"/>
                  </a:cubicBezTo>
                  <a:cubicBezTo>
                    <a:pt x="37" y="115"/>
                    <a:pt x="32" y="130"/>
                    <a:pt x="27" y="147"/>
                  </a:cubicBezTo>
                  <a:cubicBezTo>
                    <a:pt x="24" y="149"/>
                    <a:pt x="23" y="150"/>
                    <a:pt x="20" y="15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5" name="Freeform 83"/>
            <p:cNvSpPr/>
            <p:nvPr userDrawn="1"/>
          </p:nvSpPr>
          <p:spPr bwMode="auto">
            <a:xfrm>
              <a:off x="1401" y="757"/>
              <a:ext cx="37" cy="49"/>
            </a:xfrm>
            <a:custGeom>
              <a:avLst/>
              <a:gdLst>
                <a:gd name="T0" fmla="*/ 5 w 30"/>
                <a:gd name="T1" fmla="*/ 39 h 39"/>
                <a:gd name="T2" fmla="*/ 6 w 30"/>
                <a:gd name="T3" fmla="*/ 28 h 39"/>
                <a:gd name="T4" fmla="*/ 6 w 30"/>
                <a:gd name="T5" fmla="*/ 1 h 39"/>
                <a:gd name="T6" fmla="*/ 10 w 30"/>
                <a:gd name="T7" fmla="*/ 0 h 39"/>
                <a:gd name="T8" fmla="*/ 25 w 30"/>
                <a:gd name="T9" fmla="*/ 17 h 39"/>
                <a:gd name="T10" fmla="*/ 5 w 30"/>
                <a:gd name="T11" fmla="*/ 39 h 39"/>
              </a:gdLst>
              <a:ahLst/>
              <a:cxnLst>
                <a:cxn ang="0">
                  <a:pos x="T0" y="T1"/>
                </a:cxn>
                <a:cxn ang="0">
                  <a:pos x="T2" y="T3"/>
                </a:cxn>
                <a:cxn ang="0">
                  <a:pos x="T4" y="T5"/>
                </a:cxn>
                <a:cxn ang="0">
                  <a:pos x="T6" y="T7"/>
                </a:cxn>
                <a:cxn ang="0">
                  <a:pos x="T8" y="T9"/>
                </a:cxn>
                <a:cxn ang="0">
                  <a:pos x="T10" y="T11"/>
                </a:cxn>
              </a:cxnLst>
              <a:rect l="0" t="0" r="r" b="b"/>
              <a:pathLst>
                <a:path w="30" h="39">
                  <a:moveTo>
                    <a:pt x="5" y="39"/>
                  </a:moveTo>
                  <a:cubicBezTo>
                    <a:pt x="3" y="35"/>
                    <a:pt x="6" y="31"/>
                    <a:pt x="6" y="28"/>
                  </a:cubicBezTo>
                  <a:cubicBezTo>
                    <a:pt x="3" y="17"/>
                    <a:pt x="0" y="9"/>
                    <a:pt x="6" y="1"/>
                  </a:cubicBezTo>
                  <a:cubicBezTo>
                    <a:pt x="7" y="0"/>
                    <a:pt x="9" y="0"/>
                    <a:pt x="10" y="0"/>
                  </a:cubicBezTo>
                  <a:cubicBezTo>
                    <a:pt x="14" y="4"/>
                    <a:pt x="21" y="11"/>
                    <a:pt x="25" y="17"/>
                  </a:cubicBezTo>
                  <a:cubicBezTo>
                    <a:pt x="30" y="29"/>
                    <a:pt x="14" y="35"/>
                    <a:pt x="5" y="39"/>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6" name="Freeform 84"/>
            <p:cNvSpPr/>
            <p:nvPr userDrawn="1"/>
          </p:nvSpPr>
          <p:spPr bwMode="auto">
            <a:xfrm>
              <a:off x="1411" y="708"/>
              <a:ext cx="46" cy="47"/>
            </a:xfrm>
            <a:custGeom>
              <a:avLst/>
              <a:gdLst>
                <a:gd name="T0" fmla="*/ 7 w 37"/>
                <a:gd name="T1" fmla="*/ 38 h 38"/>
                <a:gd name="T2" fmla="*/ 4 w 37"/>
                <a:gd name="T3" fmla="*/ 36 h 38"/>
                <a:gd name="T4" fmla="*/ 6 w 37"/>
                <a:gd name="T5" fmla="*/ 29 h 38"/>
                <a:gd name="T6" fmla="*/ 11 w 37"/>
                <a:gd name="T7" fmla="*/ 0 h 38"/>
                <a:gd name="T8" fmla="*/ 16 w 37"/>
                <a:gd name="T9" fmla="*/ 7 h 38"/>
                <a:gd name="T10" fmla="*/ 24 w 37"/>
                <a:gd name="T11" fmla="*/ 32 h 38"/>
                <a:gd name="T12" fmla="*/ 7 w 37"/>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37" h="38">
                  <a:moveTo>
                    <a:pt x="7" y="38"/>
                  </a:moveTo>
                  <a:cubicBezTo>
                    <a:pt x="5" y="37"/>
                    <a:pt x="5" y="37"/>
                    <a:pt x="4" y="36"/>
                  </a:cubicBezTo>
                  <a:cubicBezTo>
                    <a:pt x="6" y="33"/>
                    <a:pt x="7" y="32"/>
                    <a:pt x="6" y="29"/>
                  </a:cubicBezTo>
                  <a:cubicBezTo>
                    <a:pt x="0" y="20"/>
                    <a:pt x="0" y="5"/>
                    <a:pt x="11" y="0"/>
                  </a:cubicBezTo>
                  <a:cubicBezTo>
                    <a:pt x="14" y="0"/>
                    <a:pt x="15" y="3"/>
                    <a:pt x="16" y="7"/>
                  </a:cubicBezTo>
                  <a:cubicBezTo>
                    <a:pt x="23" y="14"/>
                    <a:pt x="37" y="23"/>
                    <a:pt x="24" y="32"/>
                  </a:cubicBezTo>
                  <a:cubicBezTo>
                    <a:pt x="18" y="35"/>
                    <a:pt x="13" y="36"/>
                    <a:pt x="7" y="38"/>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7" name="Freeform 85"/>
            <p:cNvSpPr/>
            <p:nvPr userDrawn="1"/>
          </p:nvSpPr>
          <p:spPr bwMode="auto">
            <a:xfrm>
              <a:off x="2067" y="765"/>
              <a:ext cx="26" cy="39"/>
            </a:xfrm>
            <a:custGeom>
              <a:avLst/>
              <a:gdLst>
                <a:gd name="T0" fmla="*/ 10 w 21"/>
                <a:gd name="T1" fmla="*/ 31 h 31"/>
                <a:gd name="T2" fmla="*/ 3 w 21"/>
                <a:gd name="T3" fmla="*/ 4 h 31"/>
                <a:gd name="T4" fmla="*/ 21 w 21"/>
                <a:gd name="T5" fmla="*/ 18 h 31"/>
                <a:gd name="T6" fmla="*/ 10 w 21"/>
                <a:gd name="T7" fmla="*/ 31 h 31"/>
              </a:gdLst>
              <a:ahLst/>
              <a:cxnLst>
                <a:cxn ang="0">
                  <a:pos x="T0" y="T1"/>
                </a:cxn>
                <a:cxn ang="0">
                  <a:pos x="T2" y="T3"/>
                </a:cxn>
                <a:cxn ang="0">
                  <a:pos x="T4" y="T5"/>
                </a:cxn>
                <a:cxn ang="0">
                  <a:pos x="T6" y="T7"/>
                </a:cxn>
              </a:cxnLst>
              <a:rect l="0" t="0" r="r" b="b"/>
              <a:pathLst>
                <a:path w="21" h="31">
                  <a:moveTo>
                    <a:pt x="10" y="31"/>
                  </a:moveTo>
                  <a:cubicBezTo>
                    <a:pt x="0" y="27"/>
                    <a:pt x="2" y="11"/>
                    <a:pt x="3" y="4"/>
                  </a:cubicBezTo>
                  <a:cubicBezTo>
                    <a:pt x="11" y="0"/>
                    <a:pt x="20" y="9"/>
                    <a:pt x="21" y="18"/>
                  </a:cubicBezTo>
                  <a:cubicBezTo>
                    <a:pt x="19" y="27"/>
                    <a:pt x="19" y="29"/>
                    <a:pt x="10" y="3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8" name="Freeform 86"/>
            <p:cNvSpPr>
              <a:spLocks noEditPoints="1"/>
            </p:cNvSpPr>
            <p:nvPr userDrawn="1"/>
          </p:nvSpPr>
          <p:spPr bwMode="auto">
            <a:xfrm>
              <a:off x="2057" y="673"/>
              <a:ext cx="166" cy="224"/>
            </a:xfrm>
            <a:custGeom>
              <a:avLst/>
              <a:gdLst>
                <a:gd name="T0" fmla="*/ 71 w 134"/>
                <a:gd name="T1" fmla="*/ 180 h 180"/>
                <a:gd name="T2" fmla="*/ 34 w 134"/>
                <a:gd name="T3" fmla="*/ 173 h 180"/>
                <a:gd name="T4" fmla="*/ 56 w 134"/>
                <a:gd name="T5" fmla="*/ 148 h 180"/>
                <a:gd name="T6" fmla="*/ 0 w 134"/>
                <a:gd name="T7" fmla="*/ 147 h 180"/>
                <a:gd name="T8" fmla="*/ 56 w 134"/>
                <a:gd name="T9" fmla="*/ 124 h 180"/>
                <a:gd name="T10" fmla="*/ 75 w 134"/>
                <a:gd name="T11" fmla="*/ 108 h 180"/>
                <a:gd name="T12" fmla="*/ 91 w 134"/>
                <a:gd name="T13" fmla="*/ 96 h 180"/>
                <a:gd name="T14" fmla="*/ 32 w 134"/>
                <a:gd name="T15" fmla="*/ 119 h 180"/>
                <a:gd name="T16" fmla="*/ 34 w 134"/>
                <a:gd name="T17" fmla="*/ 108 h 180"/>
                <a:gd name="T18" fmla="*/ 73 w 134"/>
                <a:gd name="T19" fmla="*/ 81 h 180"/>
                <a:gd name="T20" fmla="*/ 71 w 134"/>
                <a:gd name="T21" fmla="*/ 78 h 180"/>
                <a:gd name="T22" fmla="*/ 39 w 134"/>
                <a:gd name="T23" fmla="*/ 93 h 180"/>
                <a:gd name="T24" fmla="*/ 27 w 134"/>
                <a:gd name="T25" fmla="*/ 61 h 180"/>
                <a:gd name="T26" fmla="*/ 33 w 134"/>
                <a:gd name="T27" fmla="*/ 44 h 180"/>
                <a:gd name="T28" fmla="*/ 46 w 134"/>
                <a:gd name="T29" fmla="*/ 56 h 180"/>
                <a:gd name="T30" fmla="*/ 60 w 134"/>
                <a:gd name="T31" fmla="*/ 66 h 180"/>
                <a:gd name="T32" fmla="*/ 68 w 134"/>
                <a:gd name="T33" fmla="*/ 55 h 180"/>
                <a:gd name="T34" fmla="*/ 64 w 134"/>
                <a:gd name="T35" fmla="*/ 45 h 180"/>
                <a:gd name="T36" fmla="*/ 84 w 134"/>
                <a:gd name="T37" fmla="*/ 25 h 180"/>
                <a:gd name="T38" fmla="*/ 111 w 134"/>
                <a:gd name="T39" fmla="*/ 20 h 180"/>
                <a:gd name="T40" fmla="*/ 110 w 134"/>
                <a:gd name="T41" fmla="*/ 29 h 180"/>
                <a:gd name="T42" fmla="*/ 132 w 134"/>
                <a:gd name="T43" fmla="*/ 44 h 180"/>
                <a:gd name="T44" fmla="*/ 115 w 134"/>
                <a:gd name="T45" fmla="*/ 77 h 180"/>
                <a:gd name="T46" fmla="*/ 120 w 134"/>
                <a:gd name="T47" fmla="*/ 94 h 180"/>
                <a:gd name="T48" fmla="*/ 78 w 134"/>
                <a:gd name="T49" fmla="*/ 114 h 180"/>
                <a:gd name="T50" fmla="*/ 92 w 134"/>
                <a:gd name="T51" fmla="*/ 119 h 180"/>
                <a:gd name="T52" fmla="*/ 81 w 134"/>
                <a:gd name="T53" fmla="*/ 140 h 180"/>
                <a:gd name="T54" fmla="*/ 72 w 134"/>
                <a:gd name="T55" fmla="*/ 180 h 180"/>
                <a:gd name="T56" fmla="*/ 106 w 134"/>
                <a:gd name="T57" fmla="*/ 53 h 180"/>
                <a:gd name="T58" fmla="*/ 87 w 134"/>
                <a:gd name="T59" fmla="*/ 59 h 180"/>
                <a:gd name="T60" fmla="*/ 87 w 134"/>
                <a:gd name="T61" fmla="*/ 60 h 180"/>
                <a:gd name="T62" fmla="*/ 92 w 134"/>
                <a:gd name="T63" fmla="*/ 58 h 180"/>
                <a:gd name="T64" fmla="*/ 99 w 134"/>
                <a:gd name="T65" fmla="*/ 6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 h="180">
                  <a:moveTo>
                    <a:pt x="72" y="180"/>
                  </a:moveTo>
                  <a:cubicBezTo>
                    <a:pt x="71" y="180"/>
                    <a:pt x="71" y="180"/>
                    <a:pt x="71" y="180"/>
                  </a:cubicBezTo>
                  <a:cubicBezTo>
                    <a:pt x="58" y="180"/>
                    <a:pt x="46" y="179"/>
                    <a:pt x="34" y="175"/>
                  </a:cubicBezTo>
                  <a:cubicBezTo>
                    <a:pt x="34" y="174"/>
                    <a:pt x="34" y="174"/>
                    <a:pt x="34" y="173"/>
                  </a:cubicBezTo>
                  <a:cubicBezTo>
                    <a:pt x="41" y="169"/>
                    <a:pt x="50" y="170"/>
                    <a:pt x="55" y="163"/>
                  </a:cubicBezTo>
                  <a:cubicBezTo>
                    <a:pt x="56" y="157"/>
                    <a:pt x="57" y="152"/>
                    <a:pt x="56" y="148"/>
                  </a:cubicBezTo>
                  <a:cubicBezTo>
                    <a:pt x="43" y="148"/>
                    <a:pt x="37" y="157"/>
                    <a:pt x="27" y="161"/>
                  </a:cubicBezTo>
                  <a:cubicBezTo>
                    <a:pt x="18" y="162"/>
                    <a:pt x="3" y="154"/>
                    <a:pt x="0" y="147"/>
                  </a:cubicBezTo>
                  <a:cubicBezTo>
                    <a:pt x="0" y="136"/>
                    <a:pt x="3" y="141"/>
                    <a:pt x="14" y="140"/>
                  </a:cubicBezTo>
                  <a:cubicBezTo>
                    <a:pt x="28" y="138"/>
                    <a:pt x="43" y="130"/>
                    <a:pt x="56" y="124"/>
                  </a:cubicBezTo>
                  <a:cubicBezTo>
                    <a:pt x="59" y="121"/>
                    <a:pt x="59" y="121"/>
                    <a:pt x="61" y="121"/>
                  </a:cubicBezTo>
                  <a:cubicBezTo>
                    <a:pt x="64" y="112"/>
                    <a:pt x="66" y="110"/>
                    <a:pt x="75" y="108"/>
                  </a:cubicBezTo>
                  <a:cubicBezTo>
                    <a:pt x="79" y="106"/>
                    <a:pt x="79" y="106"/>
                    <a:pt x="90" y="100"/>
                  </a:cubicBezTo>
                  <a:cubicBezTo>
                    <a:pt x="90" y="99"/>
                    <a:pt x="91" y="98"/>
                    <a:pt x="91" y="96"/>
                  </a:cubicBezTo>
                  <a:cubicBezTo>
                    <a:pt x="74" y="98"/>
                    <a:pt x="61" y="112"/>
                    <a:pt x="48" y="121"/>
                  </a:cubicBezTo>
                  <a:cubicBezTo>
                    <a:pt x="41" y="122"/>
                    <a:pt x="36" y="121"/>
                    <a:pt x="32" y="119"/>
                  </a:cubicBezTo>
                  <a:cubicBezTo>
                    <a:pt x="29" y="120"/>
                    <a:pt x="12" y="123"/>
                    <a:pt x="20" y="116"/>
                  </a:cubicBezTo>
                  <a:cubicBezTo>
                    <a:pt x="25" y="114"/>
                    <a:pt x="29" y="111"/>
                    <a:pt x="34" y="108"/>
                  </a:cubicBezTo>
                  <a:cubicBezTo>
                    <a:pt x="47" y="100"/>
                    <a:pt x="61" y="93"/>
                    <a:pt x="74" y="85"/>
                  </a:cubicBezTo>
                  <a:cubicBezTo>
                    <a:pt x="74" y="83"/>
                    <a:pt x="73" y="82"/>
                    <a:pt x="73" y="81"/>
                  </a:cubicBezTo>
                  <a:cubicBezTo>
                    <a:pt x="73" y="79"/>
                    <a:pt x="74" y="77"/>
                    <a:pt x="74" y="75"/>
                  </a:cubicBezTo>
                  <a:cubicBezTo>
                    <a:pt x="72" y="76"/>
                    <a:pt x="71" y="76"/>
                    <a:pt x="71" y="78"/>
                  </a:cubicBezTo>
                  <a:cubicBezTo>
                    <a:pt x="63" y="81"/>
                    <a:pt x="59" y="88"/>
                    <a:pt x="53" y="81"/>
                  </a:cubicBezTo>
                  <a:cubicBezTo>
                    <a:pt x="51" y="88"/>
                    <a:pt x="46" y="93"/>
                    <a:pt x="39" y="93"/>
                  </a:cubicBezTo>
                  <a:cubicBezTo>
                    <a:pt x="32" y="89"/>
                    <a:pt x="32" y="77"/>
                    <a:pt x="31" y="72"/>
                  </a:cubicBezTo>
                  <a:cubicBezTo>
                    <a:pt x="30" y="71"/>
                    <a:pt x="29" y="67"/>
                    <a:pt x="27" y="61"/>
                  </a:cubicBezTo>
                  <a:cubicBezTo>
                    <a:pt x="24" y="55"/>
                    <a:pt x="18" y="47"/>
                    <a:pt x="22" y="42"/>
                  </a:cubicBezTo>
                  <a:cubicBezTo>
                    <a:pt x="27" y="38"/>
                    <a:pt x="29" y="37"/>
                    <a:pt x="33" y="44"/>
                  </a:cubicBezTo>
                  <a:cubicBezTo>
                    <a:pt x="37" y="47"/>
                    <a:pt x="42" y="51"/>
                    <a:pt x="45" y="56"/>
                  </a:cubicBezTo>
                  <a:cubicBezTo>
                    <a:pt x="45" y="56"/>
                    <a:pt x="46" y="56"/>
                    <a:pt x="46" y="56"/>
                  </a:cubicBezTo>
                  <a:cubicBezTo>
                    <a:pt x="48" y="62"/>
                    <a:pt x="54" y="69"/>
                    <a:pt x="53" y="77"/>
                  </a:cubicBezTo>
                  <a:cubicBezTo>
                    <a:pt x="57" y="75"/>
                    <a:pt x="62" y="71"/>
                    <a:pt x="60" y="66"/>
                  </a:cubicBezTo>
                  <a:cubicBezTo>
                    <a:pt x="53" y="63"/>
                    <a:pt x="57" y="57"/>
                    <a:pt x="61" y="55"/>
                  </a:cubicBezTo>
                  <a:cubicBezTo>
                    <a:pt x="64" y="55"/>
                    <a:pt x="64" y="55"/>
                    <a:pt x="68" y="55"/>
                  </a:cubicBezTo>
                  <a:cubicBezTo>
                    <a:pt x="68" y="53"/>
                    <a:pt x="68" y="53"/>
                    <a:pt x="67" y="52"/>
                  </a:cubicBezTo>
                  <a:cubicBezTo>
                    <a:pt x="62" y="50"/>
                    <a:pt x="63" y="49"/>
                    <a:pt x="64" y="45"/>
                  </a:cubicBezTo>
                  <a:cubicBezTo>
                    <a:pt x="58" y="43"/>
                    <a:pt x="56" y="37"/>
                    <a:pt x="58" y="32"/>
                  </a:cubicBezTo>
                  <a:cubicBezTo>
                    <a:pt x="76" y="28"/>
                    <a:pt x="76" y="28"/>
                    <a:pt x="84" y="25"/>
                  </a:cubicBezTo>
                  <a:cubicBezTo>
                    <a:pt x="89" y="19"/>
                    <a:pt x="95" y="0"/>
                    <a:pt x="106" y="4"/>
                  </a:cubicBezTo>
                  <a:cubicBezTo>
                    <a:pt x="109" y="7"/>
                    <a:pt x="111" y="14"/>
                    <a:pt x="111" y="20"/>
                  </a:cubicBezTo>
                  <a:cubicBezTo>
                    <a:pt x="109" y="23"/>
                    <a:pt x="107" y="25"/>
                    <a:pt x="107" y="28"/>
                  </a:cubicBezTo>
                  <a:cubicBezTo>
                    <a:pt x="108" y="28"/>
                    <a:pt x="109" y="28"/>
                    <a:pt x="110" y="29"/>
                  </a:cubicBezTo>
                  <a:cubicBezTo>
                    <a:pt x="117" y="25"/>
                    <a:pt x="121" y="21"/>
                    <a:pt x="125" y="31"/>
                  </a:cubicBezTo>
                  <a:cubicBezTo>
                    <a:pt x="132" y="35"/>
                    <a:pt x="134" y="34"/>
                    <a:pt x="132" y="44"/>
                  </a:cubicBezTo>
                  <a:cubicBezTo>
                    <a:pt x="127" y="55"/>
                    <a:pt x="121" y="66"/>
                    <a:pt x="115" y="76"/>
                  </a:cubicBezTo>
                  <a:cubicBezTo>
                    <a:pt x="115" y="76"/>
                    <a:pt x="115" y="77"/>
                    <a:pt x="115" y="77"/>
                  </a:cubicBezTo>
                  <a:cubicBezTo>
                    <a:pt x="117" y="77"/>
                    <a:pt x="118" y="78"/>
                    <a:pt x="119" y="78"/>
                  </a:cubicBezTo>
                  <a:cubicBezTo>
                    <a:pt x="120" y="83"/>
                    <a:pt x="120" y="88"/>
                    <a:pt x="120" y="94"/>
                  </a:cubicBezTo>
                  <a:cubicBezTo>
                    <a:pt x="116" y="100"/>
                    <a:pt x="110" y="100"/>
                    <a:pt x="103" y="101"/>
                  </a:cubicBezTo>
                  <a:cubicBezTo>
                    <a:pt x="94" y="106"/>
                    <a:pt x="86" y="109"/>
                    <a:pt x="78" y="114"/>
                  </a:cubicBezTo>
                  <a:cubicBezTo>
                    <a:pt x="78" y="116"/>
                    <a:pt x="78" y="118"/>
                    <a:pt x="79" y="120"/>
                  </a:cubicBezTo>
                  <a:cubicBezTo>
                    <a:pt x="83" y="120"/>
                    <a:pt x="87" y="120"/>
                    <a:pt x="92" y="119"/>
                  </a:cubicBezTo>
                  <a:cubicBezTo>
                    <a:pt x="96" y="123"/>
                    <a:pt x="96" y="131"/>
                    <a:pt x="93" y="136"/>
                  </a:cubicBezTo>
                  <a:cubicBezTo>
                    <a:pt x="88" y="137"/>
                    <a:pt x="85" y="138"/>
                    <a:pt x="81" y="140"/>
                  </a:cubicBezTo>
                  <a:cubicBezTo>
                    <a:pt x="81" y="142"/>
                    <a:pt x="81" y="144"/>
                    <a:pt x="80" y="147"/>
                  </a:cubicBezTo>
                  <a:cubicBezTo>
                    <a:pt x="81" y="156"/>
                    <a:pt x="85" y="178"/>
                    <a:pt x="72" y="180"/>
                  </a:cubicBezTo>
                  <a:moveTo>
                    <a:pt x="99" y="67"/>
                  </a:moveTo>
                  <a:cubicBezTo>
                    <a:pt x="103" y="63"/>
                    <a:pt x="106" y="58"/>
                    <a:pt x="106" y="53"/>
                  </a:cubicBezTo>
                  <a:cubicBezTo>
                    <a:pt x="102" y="49"/>
                    <a:pt x="96" y="49"/>
                    <a:pt x="92" y="49"/>
                  </a:cubicBezTo>
                  <a:cubicBezTo>
                    <a:pt x="92" y="51"/>
                    <a:pt x="92" y="51"/>
                    <a:pt x="87" y="59"/>
                  </a:cubicBezTo>
                  <a:cubicBezTo>
                    <a:pt x="88" y="59"/>
                    <a:pt x="88" y="59"/>
                    <a:pt x="89" y="59"/>
                  </a:cubicBezTo>
                  <a:cubicBezTo>
                    <a:pt x="88" y="60"/>
                    <a:pt x="88" y="60"/>
                    <a:pt x="87" y="60"/>
                  </a:cubicBezTo>
                  <a:cubicBezTo>
                    <a:pt x="87" y="60"/>
                    <a:pt x="88" y="60"/>
                    <a:pt x="88" y="61"/>
                  </a:cubicBezTo>
                  <a:cubicBezTo>
                    <a:pt x="90" y="61"/>
                    <a:pt x="91" y="59"/>
                    <a:pt x="92" y="58"/>
                  </a:cubicBezTo>
                  <a:cubicBezTo>
                    <a:pt x="98" y="57"/>
                    <a:pt x="98" y="59"/>
                    <a:pt x="98" y="67"/>
                  </a:cubicBezTo>
                  <a:cubicBezTo>
                    <a:pt x="98" y="67"/>
                    <a:pt x="98" y="67"/>
                    <a:pt x="99" y="6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9" name="Freeform 87"/>
            <p:cNvSpPr/>
            <p:nvPr userDrawn="1"/>
          </p:nvSpPr>
          <p:spPr bwMode="auto">
            <a:xfrm>
              <a:off x="1415" y="933"/>
              <a:ext cx="31" cy="40"/>
            </a:xfrm>
            <a:custGeom>
              <a:avLst/>
              <a:gdLst>
                <a:gd name="T0" fmla="*/ 0 w 31"/>
                <a:gd name="T1" fmla="*/ 35 h 40"/>
                <a:gd name="T2" fmla="*/ 24 w 31"/>
                <a:gd name="T3" fmla="*/ 5 h 40"/>
                <a:gd name="T4" fmla="*/ 2 w 31"/>
                <a:gd name="T5" fmla="*/ 5 h 40"/>
                <a:gd name="T6" fmla="*/ 2 w 31"/>
                <a:gd name="T7" fmla="*/ 3 h 40"/>
                <a:gd name="T8" fmla="*/ 2 w 31"/>
                <a:gd name="T9" fmla="*/ 0 h 40"/>
                <a:gd name="T10" fmla="*/ 31 w 31"/>
                <a:gd name="T11" fmla="*/ 0 h 40"/>
                <a:gd name="T12" fmla="*/ 31 w 31"/>
                <a:gd name="T13" fmla="*/ 3 h 40"/>
                <a:gd name="T14" fmla="*/ 31 w 31"/>
                <a:gd name="T15" fmla="*/ 5 h 40"/>
                <a:gd name="T16" fmla="*/ 6 w 31"/>
                <a:gd name="T17" fmla="*/ 35 h 40"/>
                <a:gd name="T18" fmla="*/ 31 w 31"/>
                <a:gd name="T19" fmla="*/ 35 h 40"/>
                <a:gd name="T20" fmla="*/ 31 w 31"/>
                <a:gd name="T21" fmla="*/ 37 h 40"/>
                <a:gd name="T22" fmla="*/ 31 w 31"/>
                <a:gd name="T23" fmla="*/ 40 h 40"/>
                <a:gd name="T24" fmla="*/ 0 w 31"/>
                <a:gd name="T25" fmla="*/ 40 h 40"/>
                <a:gd name="T26" fmla="*/ 0 w 31"/>
                <a:gd name="T27" fmla="*/ 37 h 40"/>
                <a:gd name="T28" fmla="*/ 0 w 31"/>
                <a:gd name="T29"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0" y="35"/>
                  </a:moveTo>
                  <a:lnTo>
                    <a:pt x="24" y="5"/>
                  </a:lnTo>
                  <a:lnTo>
                    <a:pt x="2" y="5"/>
                  </a:lnTo>
                  <a:lnTo>
                    <a:pt x="2" y="3"/>
                  </a:lnTo>
                  <a:lnTo>
                    <a:pt x="2" y="0"/>
                  </a:lnTo>
                  <a:lnTo>
                    <a:pt x="31" y="0"/>
                  </a:lnTo>
                  <a:lnTo>
                    <a:pt x="31" y="3"/>
                  </a:lnTo>
                  <a:lnTo>
                    <a:pt x="31" y="5"/>
                  </a:lnTo>
                  <a:lnTo>
                    <a:pt x="6" y="35"/>
                  </a:lnTo>
                  <a:lnTo>
                    <a:pt x="31" y="35"/>
                  </a:lnTo>
                  <a:lnTo>
                    <a:pt x="31" y="37"/>
                  </a:lnTo>
                  <a:lnTo>
                    <a:pt x="31" y="40"/>
                  </a:lnTo>
                  <a:lnTo>
                    <a:pt x="0" y="40"/>
                  </a:lnTo>
                  <a:lnTo>
                    <a:pt x="0" y="37"/>
                  </a:lnTo>
                  <a:lnTo>
                    <a:pt x="0" y="35"/>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0" name="Freeform 88"/>
            <p:cNvSpPr/>
            <p:nvPr userDrawn="1"/>
          </p:nvSpPr>
          <p:spPr bwMode="auto">
            <a:xfrm>
              <a:off x="1458" y="933"/>
              <a:ext cx="31" cy="40"/>
            </a:xfrm>
            <a:custGeom>
              <a:avLst/>
              <a:gdLst>
                <a:gd name="T0" fmla="*/ 0 w 31"/>
                <a:gd name="T1" fmla="*/ 0 h 40"/>
                <a:gd name="T2" fmla="*/ 2 w 31"/>
                <a:gd name="T3" fmla="*/ 0 h 40"/>
                <a:gd name="T4" fmla="*/ 5 w 31"/>
                <a:gd name="T5" fmla="*/ 0 h 40"/>
                <a:gd name="T6" fmla="*/ 5 w 31"/>
                <a:gd name="T7" fmla="*/ 16 h 40"/>
                <a:gd name="T8" fmla="*/ 26 w 31"/>
                <a:gd name="T9" fmla="*/ 16 h 40"/>
                <a:gd name="T10" fmla="*/ 26 w 31"/>
                <a:gd name="T11" fmla="*/ 0 h 40"/>
                <a:gd name="T12" fmla="*/ 28 w 31"/>
                <a:gd name="T13" fmla="*/ 0 h 40"/>
                <a:gd name="T14" fmla="*/ 31 w 31"/>
                <a:gd name="T15" fmla="*/ 0 h 40"/>
                <a:gd name="T16" fmla="*/ 31 w 31"/>
                <a:gd name="T17" fmla="*/ 40 h 40"/>
                <a:gd name="T18" fmla="*/ 28 w 31"/>
                <a:gd name="T19" fmla="*/ 40 h 40"/>
                <a:gd name="T20" fmla="*/ 26 w 31"/>
                <a:gd name="T21" fmla="*/ 40 h 40"/>
                <a:gd name="T22" fmla="*/ 26 w 31"/>
                <a:gd name="T23" fmla="*/ 21 h 40"/>
                <a:gd name="T24" fmla="*/ 5 w 31"/>
                <a:gd name="T25" fmla="*/ 21 h 40"/>
                <a:gd name="T26" fmla="*/ 5 w 31"/>
                <a:gd name="T27" fmla="*/ 40 h 40"/>
                <a:gd name="T28" fmla="*/ 2 w 31"/>
                <a:gd name="T29" fmla="*/ 40 h 40"/>
                <a:gd name="T30" fmla="*/ 0 w 31"/>
                <a:gd name="T31" fmla="*/ 40 h 40"/>
                <a:gd name="T32" fmla="*/ 0 w 31"/>
                <a:gd name="T3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40">
                  <a:moveTo>
                    <a:pt x="0" y="0"/>
                  </a:moveTo>
                  <a:lnTo>
                    <a:pt x="2" y="0"/>
                  </a:lnTo>
                  <a:lnTo>
                    <a:pt x="5" y="0"/>
                  </a:lnTo>
                  <a:lnTo>
                    <a:pt x="5" y="16"/>
                  </a:lnTo>
                  <a:lnTo>
                    <a:pt x="26" y="16"/>
                  </a:lnTo>
                  <a:lnTo>
                    <a:pt x="26" y="0"/>
                  </a:lnTo>
                  <a:lnTo>
                    <a:pt x="28" y="0"/>
                  </a:lnTo>
                  <a:lnTo>
                    <a:pt x="31" y="0"/>
                  </a:lnTo>
                  <a:lnTo>
                    <a:pt x="31" y="40"/>
                  </a:lnTo>
                  <a:lnTo>
                    <a:pt x="28" y="40"/>
                  </a:lnTo>
                  <a:lnTo>
                    <a:pt x="26" y="40"/>
                  </a:lnTo>
                  <a:lnTo>
                    <a:pt x="26" y="21"/>
                  </a:lnTo>
                  <a:lnTo>
                    <a:pt x="5" y="21"/>
                  </a:lnTo>
                  <a:lnTo>
                    <a:pt x="5" y="40"/>
                  </a:lnTo>
                  <a:lnTo>
                    <a:pt x="2" y="40"/>
                  </a:lnTo>
                  <a:lnTo>
                    <a:pt x="0"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1" name="Freeform 89"/>
            <p:cNvSpPr/>
            <p:nvPr userDrawn="1"/>
          </p:nvSpPr>
          <p:spPr bwMode="auto">
            <a:xfrm>
              <a:off x="1503" y="933"/>
              <a:ext cx="29" cy="40"/>
            </a:xfrm>
            <a:custGeom>
              <a:avLst/>
              <a:gdLst>
                <a:gd name="T0" fmla="*/ 0 w 29"/>
                <a:gd name="T1" fmla="*/ 40 h 40"/>
                <a:gd name="T2" fmla="*/ 0 w 29"/>
                <a:gd name="T3" fmla="*/ 0 h 40"/>
                <a:gd name="T4" fmla="*/ 29 w 29"/>
                <a:gd name="T5" fmla="*/ 0 h 40"/>
                <a:gd name="T6" fmla="*/ 29 w 29"/>
                <a:gd name="T7" fmla="*/ 3 h 40"/>
                <a:gd name="T8" fmla="*/ 29 w 29"/>
                <a:gd name="T9" fmla="*/ 5 h 40"/>
                <a:gd name="T10" fmla="*/ 6 w 29"/>
                <a:gd name="T11" fmla="*/ 5 h 40"/>
                <a:gd name="T12" fmla="*/ 6 w 29"/>
                <a:gd name="T13" fmla="*/ 16 h 40"/>
                <a:gd name="T14" fmla="*/ 27 w 29"/>
                <a:gd name="T15" fmla="*/ 16 h 40"/>
                <a:gd name="T16" fmla="*/ 27 w 29"/>
                <a:gd name="T17" fmla="*/ 19 h 40"/>
                <a:gd name="T18" fmla="*/ 27 w 29"/>
                <a:gd name="T19" fmla="*/ 21 h 40"/>
                <a:gd name="T20" fmla="*/ 6 w 29"/>
                <a:gd name="T21" fmla="*/ 21 h 40"/>
                <a:gd name="T22" fmla="*/ 6 w 29"/>
                <a:gd name="T23" fmla="*/ 35 h 40"/>
                <a:gd name="T24" fmla="*/ 29 w 29"/>
                <a:gd name="T25" fmla="*/ 35 h 40"/>
                <a:gd name="T26" fmla="*/ 29 w 29"/>
                <a:gd name="T27" fmla="*/ 37 h 40"/>
                <a:gd name="T28" fmla="*/ 29 w 29"/>
                <a:gd name="T29" fmla="*/ 40 h 40"/>
                <a:gd name="T30" fmla="*/ 0 w 29"/>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40">
                  <a:moveTo>
                    <a:pt x="0" y="40"/>
                  </a:moveTo>
                  <a:lnTo>
                    <a:pt x="0" y="0"/>
                  </a:lnTo>
                  <a:lnTo>
                    <a:pt x="29" y="0"/>
                  </a:lnTo>
                  <a:lnTo>
                    <a:pt x="29" y="3"/>
                  </a:lnTo>
                  <a:lnTo>
                    <a:pt x="29" y="5"/>
                  </a:lnTo>
                  <a:lnTo>
                    <a:pt x="6" y="5"/>
                  </a:lnTo>
                  <a:lnTo>
                    <a:pt x="6" y="16"/>
                  </a:lnTo>
                  <a:lnTo>
                    <a:pt x="27" y="16"/>
                  </a:lnTo>
                  <a:lnTo>
                    <a:pt x="27" y="19"/>
                  </a:lnTo>
                  <a:lnTo>
                    <a:pt x="27" y="21"/>
                  </a:lnTo>
                  <a:lnTo>
                    <a:pt x="6" y="21"/>
                  </a:lnTo>
                  <a:lnTo>
                    <a:pt x="6" y="35"/>
                  </a:lnTo>
                  <a:lnTo>
                    <a:pt x="29" y="35"/>
                  </a:lnTo>
                  <a:lnTo>
                    <a:pt x="29" y="37"/>
                  </a:lnTo>
                  <a:lnTo>
                    <a:pt x="29" y="40"/>
                  </a:lnTo>
                  <a:lnTo>
                    <a:pt x="0" y="4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2" name="Freeform 90"/>
            <p:cNvSpPr/>
            <p:nvPr userDrawn="1"/>
          </p:nvSpPr>
          <p:spPr bwMode="auto">
            <a:xfrm>
              <a:off x="1542" y="933"/>
              <a:ext cx="22" cy="40"/>
            </a:xfrm>
            <a:custGeom>
              <a:avLst/>
              <a:gdLst>
                <a:gd name="T0" fmla="*/ 14 w 18"/>
                <a:gd name="T1" fmla="*/ 0 h 32"/>
                <a:gd name="T2" fmla="*/ 16 w 18"/>
                <a:gd name="T3" fmla="*/ 0 h 32"/>
                <a:gd name="T4" fmla="*/ 18 w 18"/>
                <a:gd name="T5" fmla="*/ 0 h 32"/>
                <a:gd name="T6" fmla="*/ 18 w 18"/>
                <a:gd name="T7" fmla="*/ 23 h 32"/>
                <a:gd name="T8" fmla="*/ 16 w 18"/>
                <a:gd name="T9" fmla="*/ 30 h 32"/>
                <a:gd name="T10" fmla="*/ 9 w 18"/>
                <a:gd name="T11" fmla="*/ 32 h 32"/>
                <a:gd name="T12" fmla="*/ 2 w 18"/>
                <a:gd name="T13" fmla="*/ 30 h 32"/>
                <a:gd name="T14" fmla="*/ 0 w 18"/>
                <a:gd name="T15" fmla="*/ 23 h 32"/>
                <a:gd name="T16" fmla="*/ 0 w 18"/>
                <a:gd name="T17" fmla="*/ 21 h 32"/>
                <a:gd name="T18" fmla="*/ 4 w 18"/>
                <a:gd name="T19" fmla="*/ 21 h 32"/>
                <a:gd name="T20" fmla="*/ 4 w 18"/>
                <a:gd name="T21" fmla="*/ 23 h 32"/>
                <a:gd name="T22" fmla="*/ 6 w 18"/>
                <a:gd name="T23" fmla="*/ 27 h 32"/>
                <a:gd name="T24" fmla="*/ 9 w 18"/>
                <a:gd name="T25" fmla="*/ 29 h 32"/>
                <a:gd name="T26" fmla="*/ 13 w 18"/>
                <a:gd name="T27" fmla="*/ 27 h 32"/>
                <a:gd name="T28" fmla="*/ 14 w 18"/>
                <a:gd name="T29" fmla="*/ 23 h 32"/>
                <a:gd name="T30" fmla="*/ 14 w 18"/>
                <a:gd name="T3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2">
                  <a:moveTo>
                    <a:pt x="14" y="0"/>
                  </a:moveTo>
                  <a:cubicBezTo>
                    <a:pt x="16" y="0"/>
                    <a:pt x="16" y="0"/>
                    <a:pt x="16" y="0"/>
                  </a:cubicBezTo>
                  <a:cubicBezTo>
                    <a:pt x="18" y="0"/>
                    <a:pt x="18" y="0"/>
                    <a:pt x="18" y="0"/>
                  </a:cubicBezTo>
                  <a:cubicBezTo>
                    <a:pt x="18" y="23"/>
                    <a:pt x="18" y="23"/>
                    <a:pt x="18" y="23"/>
                  </a:cubicBezTo>
                  <a:cubicBezTo>
                    <a:pt x="18" y="26"/>
                    <a:pt x="18" y="28"/>
                    <a:pt x="16" y="30"/>
                  </a:cubicBezTo>
                  <a:cubicBezTo>
                    <a:pt x="14" y="32"/>
                    <a:pt x="12" y="32"/>
                    <a:pt x="9" y="32"/>
                  </a:cubicBezTo>
                  <a:cubicBezTo>
                    <a:pt x="6" y="32"/>
                    <a:pt x="4" y="32"/>
                    <a:pt x="2" y="30"/>
                  </a:cubicBezTo>
                  <a:cubicBezTo>
                    <a:pt x="1" y="28"/>
                    <a:pt x="0" y="26"/>
                    <a:pt x="0" y="23"/>
                  </a:cubicBezTo>
                  <a:cubicBezTo>
                    <a:pt x="0" y="21"/>
                    <a:pt x="0" y="21"/>
                    <a:pt x="0" y="21"/>
                  </a:cubicBezTo>
                  <a:cubicBezTo>
                    <a:pt x="4" y="21"/>
                    <a:pt x="4" y="21"/>
                    <a:pt x="4" y="21"/>
                  </a:cubicBezTo>
                  <a:cubicBezTo>
                    <a:pt x="4" y="23"/>
                    <a:pt x="4" y="23"/>
                    <a:pt x="4" y="23"/>
                  </a:cubicBezTo>
                  <a:cubicBezTo>
                    <a:pt x="4" y="25"/>
                    <a:pt x="5" y="26"/>
                    <a:pt x="6" y="27"/>
                  </a:cubicBezTo>
                  <a:cubicBezTo>
                    <a:pt x="6" y="28"/>
                    <a:pt x="8" y="29"/>
                    <a:pt x="9" y="29"/>
                  </a:cubicBezTo>
                  <a:cubicBezTo>
                    <a:pt x="11" y="29"/>
                    <a:pt x="12" y="28"/>
                    <a:pt x="13" y="27"/>
                  </a:cubicBezTo>
                  <a:cubicBezTo>
                    <a:pt x="14" y="26"/>
                    <a:pt x="14" y="24"/>
                    <a:pt x="14" y="23"/>
                  </a:cubicBezTo>
                  <a:lnTo>
                    <a:pt x="14"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3" name="Freeform 91"/>
            <p:cNvSpPr/>
            <p:nvPr userDrawn="1"/>
          </p:nvSpPr>
          <p:spPr bwMode="auto">
            <a:xfrm>
              <a:off x="1579" y="933"/>
              <a:ext cx="5" cy="40"/>
            </a:xfrm>
            <a:custGeom>
              <a:avLst/>
              <a:gdLst>
                <a:gd name="T0" fmla="*/ 0 w 5"/>
                <a:gd name="T1" fmla="*/ 0 h 40"/>
                <a:gd name="T2" fmla="*/ 3 w 5"/>
                <a:gd name="T3" fmla="*/ 0 h 40"/>
                <a:gd name="T4" fmla="*/ 5 w 5"/>
                <a:gd name="T5" fmla="*/ 0 h 40"/>
                <a:gd name="T6" fmla="*/ 5 w 5"/>
                <a:gd name="T7" fmla="*/ 40 h 40"/>
                <a:gd name="T8" fmla="*/ 3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3" y="0"/>
                  </a:lnTo>
                  <a:lnTo>
                    <a:pt x="5" y="0"/>
                  </a:lnTo>
                  <a:lnTo>
                    <a:pt x="5" y="40"/>
                  </a:lnTo>
                  <a:lnTo>
                    <a:pt x="3" y="40"/>
                  </a:lnTo>
                  <a:lnTo>
                    <a:pt x="0"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4" name="Freeform 92"/>
            <p:cNvSpPr>
              <a:spLocks noEditPoints="1"/>
            </p:cNvSpPr>
            <p:nvPr userDrawn="1"/>
          </p:nvSpPr>
          <p:spPr bwMode="auto">
            <a:xfrm>
              <a:off x="1595" y="933"/>
              <a:ext cx="36" cy="40"/>
            </a:xfrm>
            <a:custGeom>
              <a:avLst/>
              <a:gdLst>
                <a:gd name="T0" fmla="*/ 15 w 36"/>
                <a:gd name="T1" fmla="*/ 0 h 40"/>
                <a:gd name="T2" fmla="*/ 19 w 36"/>
                <a:gd name="T3" fmla="*/ 0 h 40"/>
                <a:gd name="T4" fmla="*/ 21 w 36"/>
                <a:gd name="T5" fmla="*/ 0 h 40"/>
                <a:gd name="T6" fmla="*/ 36 w 36"/>
                <a:gd name="T7" fmla="*/ 40 h 40"/>
                <a:gd name="T8" fmla="*/ 33 w 36"/>
                <a:gd name="T9" fmla="*/ 40 h 40"/>
                <a:gd name="T10" fmla="*/ 30 w 36"/>
                <a:gd name="T11" fmla="*/ 40 h 40"/>
                <a:gd name="T12" fmla="*/ 26 w 36"/>
                <a:gd name="T13" fmla="*/ 27 h 40"/>
                <a:gd name="T14" fmla="*/ 10 w 36"/>
                <a:gd name="T15" fmla="*/ 27 h 40"/>
                <a:gd name="T16" fmla="*/ 7 w 36"/>
                <a:gd name="T17" fmla="*/ 40 h 40"/>
                <a:gd name="T18" fmla="*/ 4 w 36"/>
                <a:gd name="T19" fmla="*/ 40 h 40"/>
                <a:gd name="T20" fmla="*/ 0 w 36"/>
                <a:gd name="T21" fmla="*/ 40 h 40"/>
                <a:gd name="T22" fmla="*/ 15 w 36"/>
                <a:gd name="T23" fmla="*/ 0 h 40"/>
                <a:gd name="T24" fmla="*/ 12 w 36"/>
                <a:gd name="T25" fmla="*/ 24 h 40"/>
                <a:gd name="T26" fmla="*/ 24 w 36"/>
                <a:gd name="T27" fmla="*/ 24 h 40"/>
                <a:gd name="T28" fmla="*/ 19 w 36"/>
                <a:gd name="T29" fmla="*/ 5 h 40"/>
                <a:gd name="T30" fmla="*/ 19 w 36"/>
                <a:gd name="T31" fmla="*/ 5 h 40"/>
                <a:gd name="T32" fmla="*/ 12 w 36"/>
                <a:gd name="T33"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 h="40">
                  <a:moveTo>
                    <a:pt x="15" y="0"/>
                  </a:moveTo>
                  <a:lnTo>
                    <a:pt x="19" y="0"/>
                  </a:lnTo>
                  <a:lnTo>
                    <a:pt x="21" y="0"/>
                  </a:lnTo>
                  <a:lnTo>
                    <a:pt x="36" y="40"/>
                  </a:lnTo>
                  <a:lnTo>
                    <a:pt x="33" y="40"/>
                  </a:lnTo>
                  <a:lnTo>
                    <a:pt x="30" y="40"/>
                  </a:lnTo>
                  <a:lnTo>
                    <a:pt x="26" y="27"/>
                  </a:lnTo>
                  <a:lnTo>
                    <a:pt x="10" y="27"/>
                  </a:lnTo>
                  <a:lnTo>
                    <a:pt x="7" y="40"/>
                  </a:lnTo>
                  <a:lnTo>
                    <a:pt x="4" y="40"/>
                  </a:lnTo>
                  <a:lnTo>
                    <a:pt x="0" y="40"/>
                  </a:lnTo>
                  <a:lnTo>
                    <a:pt x="15" y="0"/>
                  </a:lnTo>
                  <a:close/>
                  <a:moveTo>
                    <a:pt x="12" y="24"/>
                  </a:moveTo>
                  <a:lnTo>
                    <a:pt x="24" y="24"/>
                  </a:lnTo>
                  <a:lnTo>
                    <a:pt x="19" y="5"/>
                  </a:lnTo>
                  <a:lnTo>
                    <a:pt x="19" y="5"/>
                  </a:lnTo>
                  <a:lnTo>
                    <a:pt x="12" y="24"/>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5" name="Freeform 93"/>
            <p:cNvSpPr/>
            <p:nvPr userDrawn="1"/>
          </p:nvSpPr>
          <p:spPr bwMode="auto">
            <a:xfrm>
              <a:off x="1641" y="933"/>
              <a:ext cx="31" cy="40"/>
            </a:xfrm>
            <a:custGeom>
              <a:avLst/>
              <a:gdLst>
                <a:gd name="T0" fmla="*/ 5 w 31"/>
                <a:gd name="T1" fmla="*/ 40 h 40"/>
                <a:gd name="T2" fmla="*/ 3 w 31"/>
                <a:gd name="T3" fmla="*/ 40 h 40"/>
                <a:gd name="T4" fmla="*/ 0 w 31"/>
                <a:gd name="T5" fmla="*/ 40 h 40"/>
                <a:gd name="T6" fmla="*/ 0 w 31"/>
                <a:gd name="T7" fmla="*/ 0 h 40"/>
                <a:gd name="T8" fmla="*/ 4 w 31"/>
                <a:gd name="T9" fmla="*/ 0 h 40"/>
                <a:gd name="T10" fmla="*/ 6 w 31"/>
                <a:gd name="T11" fmla="*/ 0 h 40"/>
                <a:gd name="T12" fmla="*/ 26 w 31"/>
                <a:gd name="T13" fmla="*/ 32 h 40"/>
                <a:gd name="T14" fmla="*/ 26 w 31"/>
                <a:gd name="T15" fmla="*/ 0 h 40"/>
                <a:gd name="T16" fmla="*/ 29 w 31"/>
                <a:gd name="T17" fmla="*/ 0 h 40"/>
                <a:gd name="T18" fmla="*/ 31 w 31"/>
                <a:gd name="T19" fmla="*/ 0 h 40"/>
                <a:gd name="T20" fmla="*/ 31 w 31"/>
                <a:gd name="T21" fmla="*/ 40 h 40"/>
                <a:gd name="T22" fmla="*/ 29 w 31"/>
                <a:gd name="T23" fmla="*/ 40 h 40"/>
                <a:gd name="T24" fmla="*/ 26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3" y="40"/>
                  </a:lnTo>
                  <a:lnTo>
                    <a:pt x="0" y="40"/>
                  </a:lnTo>
                  <a:lnTo>
                    <a:pt x="0" y="0"/>
                  </a:lnTo>
                  <a:lnTo>
                    <a:pt x="4" y="0"/>
                  </a:lnTo>
                  <a:lnTo>
                    <a:pt x="6" y="0"/>
                  </a:lnTo>
                  <a:lnTo>
                    <a:pt x="26" y="32"/>
                  </a:lnTo>
                  <a:lnTo>
                    <a:pt x="26" y="0"/>
                  </a:lnTo>
                  <a:lnTo>
                    <a:pt x="29" y="0"/>
                  </a:lnTo>
                  <a:lnTo>
                    <a:pt x="31" y="0"/>
                  </a:lnTo>
                  <a:lnTo>
                    <a:pt x="31" y="40"/>
                  </a:lnTo>
                  <a:lnTo>
                    <a:pt x="29" y="40"/>
                  </a:lnTo>
                  <a:lnTo>
                    <a:pt x="26" y="40"/>
                  </a:lnTo>
                  <a:lnTo>
                    <a:pt x="5" y="8"/>
                  </a:lnTo>
                  <a:lnTo>
                    <a:pt x="5" y="4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6" name="Freeform 94"/>
            <p:cNvSpPr/>
            <p:nvPr userDrawn="1"/>
          </p:nvSpPr>
          <p:spPr bwMode="auto">
            <a:xfrm>
              <a:off x="1687" y="932"/>
              <a:ext cx="36" cy="41"/>
            </a:xfrm>
            <a:custGeom>
              <a:avLst/>
              <a:gdLst>
                <a:gd name="T0" fmla="*/ 15 w 29"/>
                <a:gd name="T1" fmla="*/ 33 h 33"/>
                <a:gd name="T2" fmla="*/ 4 w 29"/>
                <a:gd name="T3" fmla="*/ 29 h 33"/>
                <a:gd name="T4" fmla="*/ 0 w 29"/>
                <a:gd name="T5" fmla="*/ 17 h 33"/>
                <a:gd name="T6" fmla="*/ 4 w 29"/>
                <a:gd name="T7" fmla="*/ 5 h 33"/>
                <a:gd name="T8" fmla="*/ 15 w 29"/>
                <a:gd name="T9" fmla="*/ 0 h 33"/>
                <a:gd name="T10" fmla="*/ 24 w 29"/>
                <a:gd name="T11" fmla="*/ 3 h 33"/>
                <a:gd name="T12" fmla="*/ 28 w 29"/>
                <a:gd name="T13" fmla="*/ 10 h 33"/>
                <a:gd name="T14" fmla="*/ 24 w 29"/>
                <a:gd name="T15" fmla="*/ 10 h 33"/>
                <a:gd name="T16" fmla="*/ 21 w 29"/>
                <a:gd name="T17" fmla="*/ 5 h 33"/>
                <a:gd name="T18" fmla="*/ 15 w 29"/>
                <a:gd name="T19" fmla="*/ 4 h 33"/>
                <a:gd name="T20" fmla="*/ 7 w 29"/>
                <a:gd name="T21" fmla="*/ 7 h 33"/>
                <a:gd name="T22" fmla="*/ 4 w 29"/>
                <a:gd name="T23" fmla="*/ 17 h 33"/>
                <a:gd name="T24" fmla="*/ 7 w 29"/>
                <a:gd name="T25" fmla="*/ 26 h 33"/>
                <a:gd name="T26" fmla="*/ 15 w 29"/>
                <a:gd name="T27" fmla="*/ 30 h 33"/>
                <a:gd name="T28" fmla="*/ 23 w 29"/>
                <a:gd name="T29" fmla="*/ 26 h 33"/>
                <a:gd name="T30" fmla="*/ 24 w 29"/>
                <a:gd name="T31" fmla="*/ 25 h 33"/>
                <a:gd name="T32" fmla="*/ 25 w 29"/>
                <a:gd name="T33" fmla="*/ 23 h 33"/>
                <a:gd name="T34" fmla="*/ 25 w 29"/>
                <a:gd name="T35" fmla="*/ 20 h 33"/>
                <a:gd name="T36" fmla="*/ 25 w 29"/>
                <a:gd name="T37" fmla="*/ 19 h 33"/>
                <a:gd name="T38" fmla="*/ 15 w 29"/>
                <a:gd name="T39" fmla="*/ 19 h 33"/>
                <a:gd name="T40" fmla="*/ 15 w 29"/>
                <a:gd name="T41" fmla="*/ 16 h 33"/>
                <a:gd name="T42" fmla="*/ 29 w 29"/>
                <a:gd name="T43" fmla="*/ 16 h 33"/>
                <a:gd name="T44" fmla="*/ 29 w 29"/>
                <a:gd name="T45" fmla="*/ 32 h 33"/>
                <a:gd name="T46" fmla="*/ 26 w 29"/>
                <a:gd name="T47" fmla="*/ 32 h 33"/>
                <a:gd name="T48" fmla="*/ 25 w 29"/>
                <a:gd name="T49" fmla="*/ 28 h 33"/>
                <a:gd name="T50" fmla="*/ 25 w 29"/>
                <a:gd name="T51" fmla="*/ 29 h 33"/>
                <a:gd name="T52" fmla="*/ 15 w 29"/>
                <a:gd name="T5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9" h="33">
                  <a:moveTo>
                    <a:pt x="15" y="33"/>
                  </a:moveTo>
                  <a:cubicBezTo>
                    <a:pt x="10" y="33"/>
                    <a:pt x="7" y="32"/>
                    <a:pt x="4" y="29"/>
                  </a:cubicBezTo>
                  <a:cubicBezTo>
                    <a:pt x="1" y="26"/>
                    <a:pt x="0" y="22"/>
                    <a:pt x="0" y="17"/>
                  </a:cubicBezTo>
                  <a:cubicBezTo>
                    <a:pt x="0" y="12"/>
                    <a:pt x="1" y="8"/>
                    <a:pt x="4" y="5"/>
                  </a:cubicBezTo>
                  <a:cubicBezTo>
                    <a:pt x="7" y="1"/>
                    <a:pt x="10" y="0"/>
                    <a:pt x="15" y="0"/>
                  </a:cubicBezTo>
                  <a:cubicBezTo>
                    <a:pt x="18" y="0"/>
                    <a:pt x="21" y="1"/>
                    <a:pt x="24" y="3"/>
                  </a:cubicBezTo>
                  <a:cubicBezTo>
                    <a:pt x="26" y="5"/>
                    <a:pt x="28" y="7"/>
                    <a:pt x="28" y="10"/>
                  </a:cubicBezTo>
                  <a:cubicBezTo>
                    <a:pt x="24" y="10"/>
                    <a:pt x="24" y="10"/>
                    <a:pt x="24" y="10"/>
                  </a:cubicBezTo>
                  <a:cubicBezTo>
                    <a:pt x="24" y="8"/>
                    <a:pt x="23" y="7"/>
                    <a:pt x="21" y="5"/>
                  </a:cubicBezTo>
                  <a:cubicBezTo>
                    <a:pt x="19" y="4"/>
                    <a:pt x="17" y="4"/>
                    <a:pt x="15" y="4"/>
                  </a:cubicBezTo>
                  <a:cubicBezTo>
                    <a:pt x="12" y="4"/>
                    <a:pt x="9" y="5"/>
                    <a:pt x="7" y="7"/>
                  </a:cubicBezTo>
                  <a:cubicBezTo>
                    <a:pt x="5" y="10"/>
                    <a:pt x="4" y="13"/>
                    <a:pt x="4" y="17"/>
                  </a:cubicBezTo>
                  <a:cubicBezTo>
                    <a:pt x="4" y="21"/>
                    <a:pt x="5" y="24"/>
                    <a:pt x="7" y="26"/>
                  </a:cubicBezTo>
                  <a:cubicBezTo>
                    <a:pt x="9" y="29"/>
                    <a:pt x="12" y="30"/>
                    <a:pt x="15" y="30"/>
                  </a:cubicBezTo>
                  <a:cubicBezTo>
                    <a:pt x="18" y="30"/>
                    <a:pt x="21" y="29"/>
                    <a:pt x="23" y="26"/>
                  </a:cubicBezTo>
                  <a:cubicBezTo>
                    <a:pt x="23" y="26"/>
                    <a:pt x="23" y="25"/>
                    <a:pt x="24" y="25"/>
                  </a:cubicBezTo>
                  <a:cubicBezTo>
                    <a:pt x="24" y="24"/>
                    <a:pt x="24" y="24"/>
                    <a:pt x="25" y="23"/>
                  </a:cubicBezTo>
                  <a:cubicBezTo>
                    <a:pt x="25" y="22"/>
                    <a:pt x="25" y="21"/>
                    <a:pt x="25" y="20"/>
                  </a:cubicBezTo>
                  <a:cubicBezTo>
                    <a:pt x="25" y="19"/>
                    <a:pt x="25" y="19"/>
                    <a:pt x="25" y="19"/>
                  </a:cubicBezTo>
                  <a:cubicBezTo>
                    <a:pt x="15" y="19"/>
                    <a:pt x="15" y="19"/>
                    <a:pt x="15" y="19"/>
                  </a:cubicBezTo>
                  <a:cubicBezTo>
                    <a:pt x="15" y="16"/>
                    <a:pt x="15" y="16"/>
                    <a:pt x="15" y="16"/>
                  </a:cubicBezTo>
                  <a:cubicBezTo>
                    <a:pt x="29" y="16"/>
                    <a:pt x="29" y="16"/>
                    <a:pt x="29" y="16"/>
                  </a:cubicBezTo>
                  <a:cubicBezTo>
                    <a:pt x="29" y="32"/>
                    <a:pt x="29" y="32"/>
                    <a:pt x="29" y="32"/>
                  </a:cubicBezTo>
                  <a:cubicBezTo>
                    <a:pt x="26" y="32"/>
                    <a:pt x="26" y="32"/>
                    <a:pt x="26" y="32"/>
                  </a:cubicBezTo>
                  <a:cubicBezTo>
                    <a:pt x="25" y="28"/>
                    <a:pt x="25" y="28"/>
                    <a:pt x="25" y="28"/>
                  </a:cubicBezTo>
                  <a:cubicBezTo>
                    <a:pt x="25" y="29"/>
                    <a:pt x="25" y="29"/>
                    <a:pt x="25" y="29"/>
                  </a:cubicBezTo>
                  <a:cubicBezTo>
                    <a:pt x="22" y="32"/>
                    <a:pt x="19" y="33"/>
                    <a:pt x="15" y="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7" name="Freeform 95"/>
            <p:cNvSpPr/>
            <p:nvPr userDrawn="1"/>
          </p:nvSpPr>
          <p:spPr bwMode="auto">
            <a:xfrm>
              <a:off x="1760" y="933"/>
              <a:ext cx="31" cy="40"/>
            </a:xfrm>
            <a:custGeom>
              <a:avLst/>
              <a:gdLst>
                <a:gd name="T0" fmla="*/ 25 w 25"/>
                <a:gd name="T1" fmla="*/ 20 h 32"/>
                <a:gd name="T2" fmla="*/ 21 w 25"/>
                <a:gd name="T3" fmla="*/ 29 h 32"/>
                <a:gd name="T4" fmla="*/ 12 w 25"/>
                <a:gd name="T5" fmla="*/ 32 h 32"/>
                <a:gd name="T6" fmla="*/ 3 w 25"/>
                <a:gd name="T7" fmla="*/ 29 h 32"/>
                <a:gd name="T8" fmla="*/ 0 w 25"/>
                <a:gd name="T9" fmla="*/ 20 h 32"/>
                <a:gd name="T10" fmla="*/ 0 w 25"/>
                <a:gd name="T11" fmla="*/ 0 h 32"/>
                <a:gd name="T12" fmla="*/ 2 w 25"/>
                <a:gd name="T13" fmla="*/ 0 h 32"/>
                <a:gd name="T14" fmla="*/ 4 w 25"/>
                <a:gd name="T15" fmla="*/ 0 h 32"/>
                <a:gd name="T16" fmla="*/ 4 w 25"/>
                <a:gd name="T17" fmla="*/ 20 h 32"/>
                <a:gd name="T18" fmla="*/ 6 w 25"/>
                <a:gd name="T19" fmla="*/ 26 h 32"/>
                <a:gd name="T20" fmla="*/ 12 w 25"/>
                <a:gd name="T21" fmla="*/ 29 h 32"/>
                <a:gd name="T22" fmla="*/ 18 w 25"/>
                <a:gd name="T23" fmla="*/ 26 h 32"/>
                <a:gd name="T24" fmla="*/ 20 w 25"/>
                <a:gd name="T25" fmla="*/ 20 h 32"/>
                <a:gd name="T26" fmla="*/ 20 w 25"/>
                <a:gd name="T27" fmla="*/ 0 h 32"/>
                <a:gd name="T28" fmla="*/ 22 w 25"/>
                <a:gd name="T29" fmla="*/ 0 h 32"/>
                <a:gd name="T30" fmla="*/ 25 w 25"/>
                <a:gd name="T31" fmla="*/ 0 h 32"/>
                <a:gd name="T32" fmla="*/ 25 w 25"/>
                <a:gd name="T33"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32">
                  <a:moveTo>
                    <a:pt x="25" y="20"/>
                  </a:moveTo>
                  <a:cubicBezTo>
                    <a:pt x="25" y="24"/>
                    <a:pt x="23" y="27"/>
                    <a:pt x="21" y="29"/>
                  </a:cubicBezTo>
                  <a:cubicBezTo>
                    <a:pt x="19" y="31"/>
                    <a:pt x="16" y="32"/>
                    <a:pt x="12" y="32"/>
                  </a:cubicBezTo>
                  <a:cubicBezTo>
                    <a:pt x="8" y="32"/>
                    <a:pt x="5" y="31"/>
                    <a:pt x="3" y="29"/>
                  </a:cubicBezTo>
                  <a:cubicBezTo>
                    <a:pt x="1" y="27"/>
                    <a:pt x="0" y="24"/>
                    <a:pt x="0" y="20"/>
                  </a:cubicBezTo>
                  <a:cubicBezTo>
                    <a:pt x="0" y="0"/>
                    <a:pt x="0" y="0"/>
                    <a:pt x="0" y="0"/>
                  </a:cubicBezTo>
                  <a:cubicBezTo>
                    <a:pt x="2" y="0"/>
                    <a:pt x="2" y="0"/>
                    <a:pt x="2" y="0"/>
                  </a:cubicBezTo>
                  <a:cubicBezTo>
                    <a:pt x="4" y="0"/>
                    <a:pt x="4" y="0"/>
                    <a:pt x="4" y="0"/>
                  </a:cubicBezTo>
                  <a:cubicBezTo>
                    <a:pt x="4" y="20"/>
                    <a:pt x="4" y="20"/>
                    <a:pt x="4" y="20"/>
                  </a:cubicBezTo>
                  <a:cubicBezTo>
                    <a:pt x="4" y="23"/>
                    <a:pt x="5" y="25"/>
                    <a:pt x="6" y="26"/>
                  </a:cubicBezTo>
                  <a:cubicBezTo>
                    <a:pt x="7" y="28"/>
                    <a:pt x="9" y="29"/>
                    <a:pt x="12" y="29"/>
                  </a:cubicBezTo>
                  <a:cubicBezTo>
                    <a:pt x="15" y="29"/>
                    <a:pt x="17" y="28"/>
                    <a:pt x="18" y="26"/>
                  </a:cubicBezTo>
                  <a:cubicBezTo>
                    <a:pt x="20" y="25"/>
                    <a:pt x="20" y="23"/>
                    <a:pt x="20" y="20"/>
                  </a:cubicBezTo>
                  <a:cubicBezTo>
                    <a:pt x="20" y="0"/>
                    <a:pt x="20" y="0"/>
                    <a:pt x="20" y="0"/>
                  </a:cubicBezTo>
                  <a:cubicBezTo>
                    <a:pt x="22" y="0"/>
                    <a:pt x="22" y="0"/>
                    <a:pt x="22" y="0"/>
                  </a:cubicBezTo>
                  <a:cubicBezTo>
                    <a:pt x="25" y="0"/>
                    <a:pt x="25" y="0"/>
                    <a:pt x="25" y="0"/>
                  </a:cubicBezTo>
                  <a:lnTo>
                    <a:pt x="25" y="2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8" name="Freeform 96"/>
            <p:cNvSpPr/>
            <p:nvPr userDrawn="1"/>
          </p:nvSpPr>
          <p:spPr bwMode="auto">
            <a:xfrm>
              <a:off x="1806" y="933"/>
              <a:ext cx="31" cy="40"/>
            </a:xfrm>
            <a:custGeom>
              <a:avLst/>
              <a:gdLst>
                <a:gd name="T0" fmla="*/ 5 w 31"/>
                <a:gd name="T1" fmla="*/ 40 h 40"/>
                <a:gd name="T2" fmla="*/ 2 w 31"/>
                <a:gd name="T3" fmla="*/ 40 h 40"/>
                <a:gd name="T4" fmla="*/ 0 w 31"/>
                <a:gd name="T5" fmla="*/ 40 h 40"/>
                <a:gd name="T6" fmla="*/ 0 w 31"/>
                <a:gd name="T7" fmla="*/ 0 h 40"/>
                <a:gd name="T8" fmla="*/ 2 w 31"/>
                <a:gd name="T9" fmla="*/ 0 h 40"/>
                <a:gd name="T10" fmla="*/ 6 w 31"/>
                <a:gd name="T11" fmla="*/ 0 h 40"/>
                <a:gd name="T12" fmla="*/ 26 w 31"/>
                <a:gd name="T13" fmla="*/ 32 h 40"/>
                <a:gd name="T14" fmla="*/ 26 w 31"/>
                <a:gd name="T15" fmla="*/ 0 h 40"/>
                <a:gd name="T16" fmla="*/ 28 w 31"/>
                <a:gd name="T17" fmla="*/ 0 h 40"/>
                <a:gd name="T18" fmla="*/ 31 w 31"/>
                <a:gd name="T19" fmla="*/ 0 h 40"/>
                <a:gd name="T20" fmla="*/ 31 w 31"/>
                <a:gd name="T21" fmla="*/ 40 h 40"/>
                <a:gd name="T22" fmla="*/ 28 w 31"/>
                <a:gd name="T23" fmla="*/ 40 h 40"/>
                <a:gd name="T24" fmla="*/ 25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2" y="40"/>
                  </a:lnTo>
                  <a:lnTo>
                    <a:pt x="0" y="40"/>
                  </a:lnTo>
                  <a:lnTo>
                    <a:pt x="0" y="0"/>
                  </a:lnTo>
                  <a:lnTo>
                    <a:pt x="2" y="0"/>
                  </a:lnTo>
                  <a:lnTo>
                    <a:pt x="6" y="0"/>
                  </a:lnTo>
                  <a:lnTo>
                    <a:pt x="26" y="32"/>
                  </a:lnTo>
                  <a:lnTo>
                    <a:pt x="26" y="0"/>
                  </a:lnTo>
                  <a:lnTo>
                    <a:pt x="28" y="0"/>
                  </a:lnTo>
                  <a:lnTo>
                    <a:pt x="31" y="0"/>
                  </a:lnTo>
                  <a:lnTo>
                    <a:pt x="31" y="40"/>
                  </a:lnTo>
                  <a:lnTo>
                    <a:pt x="28" y="40"/>
                  </a:lnTo>
                  <a:lnTo>
                    <a:pt x="25" y="40"/>
                  </a:lnTo>
                  <a:lnTo>
                    <a:pt x="5" y="8"/>
                  </a:lnTo>
                  <a:lnTo>
                    <a:pt x="5" y="4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9" name="Freeform 97"/>
            <p:cNvSpPr/>
            <p:nvPr userDrawn="1"/>
          </p:nvSpPr>
          <p:spPr bwMode="auto">
            <a:xfrm>
              <a:off x="1852"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0" name="Freeform 98"/>
            <p:cNvSpPr/>
            <p:nvPr userDrawn="1"/>
          </p:nvSpPr>
          <p:spPr bwMode="auto">
            <a:xfrm>
              <a:off x="1867" y="933"/>
              <a:ext cx="34" cy="40"/>
            </a:xfrm>
            <a:custGeom>
              <a:avLst/>
              <a:gdLst>
                <a:gd name="T0" fmla="*/ 0 w 34"/>
                <a:gd name="T1" fmla="*/ 0 h 40"/>
                <a:gd name="T2" fmla="*/ 3 w 34"/>
                <a:gd name="T3" fmla="*/ 0 h 40"/>
                <a:gd name="T4" fmla="*/ 6 w 34"/>
                <a:gd name="T5" fmla="*/ 0 h 40"/>
                <a:gd name="T6" fmla="*/ 17 w 34"/>
                <a:gd name="T7" fmla="*/ 34 h 40"/>
                <a:gd name="T8" fmla="*/ 17 w 34"/>
                <a:gd name="T9" fmla="*/ 34 h 40"/>
                <a:gd name="T10" fmla="*/ 28 w 34"/>
                <a:gd name="T11" fmla="*/ 0 h 40"/>
                <a:gd name="T12" fmla="*/ 32 w 34"/>
                <a:gd name="T13" fmla="*/ 0 h 40"/>
                <a:gd name="T14" fmla="*/ 34 w 34"/>
                <a:gd name="T15" fmla="*/ 0 h 40"/>
                <a:gd name="T16" fmla="*/ 21 w 34"/>
                <a:gd name="T17" fmla="*/ 40 h 40"/>
                <a:gd name="T18" fmla="*/ 17 w 34"/>
                <a:gd name="T19" fmla="*/ 40 h 40"/>
                <a:gd name="T20" fmla="*/ 15 w 34"/>
                <a:gd name="T21" fmla="*/ 40 h 40"/>
                <a:gd name="T22" fmla="*/ 0 w 34"/>
                <a:gd name="T2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0">
                  <a:moveTo>
                    <a:pt x="0" y="0"/>
                  </a:moveTo>
                  <a:lnTo>
                    <a:pt x="3" y="0"/>
                  </a:lnTo>
                  <a:lnTo>
                    <a:pt x="6" y="0"/>
                  </a:lnTo>
                  <a:lnTo>
                    <a:pt x="17" y="34"/>
                  </a:lnTo>
                  <a:lnTo>
                    <a:pt x="17" y="34"/>
                  </a:lnTo>
                  <a:lnTo>
                    <a:pt x="28" y="0"/>
                  </a:lnTo>
                  <a:lnTo>
                    <a:pt x="32" y="0"/>
                  </a:lnTo>
                  <a:lnTo>
                    <a:pt x="34" y="0"/>
                  </a:lnTo>
                  <a:lnTo>
                    <a:pt x="21" y="40"/>
                  </a:lnTo>
                  <a:lnTo>
                    <a:pt x="17" y="40"/>
                  </a:lnTo>
                  <a:lnTo>
                    <a:pt x="15"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1" name="Freeform 99"/>
            <p:cNvSpPr/>
            <p:nvPr userDrawn="1"/>
          </p:nvSpPr>
          <p:spPr bwMode="auto">
            <a:xfrm>
              <a:off x="1911" y="933"/>
              <a:ext cx="30" cy="40"/>
            </a:xfrm>
            <a:custGeom>
              <a:avLst/>
              <a:gdLst>
                <a:gd name="T0" fmla="*/ 0 w 30"/>
                <a:gd name="T1" fmla="*/ 40 h 40"/>
                <a:gd name="T2" fmla="*/ 0 w 30"/>
                <a:gd name="T3" fmla="*/ 0 h 40"/>
                <a:gd name="T4" fmla="*/ 30 w 30"/>
                <a:gd name="T5" fmla="*/ 0 h 40"/>
                <a:gd name="T6" fmla="*/ 30 w 30"/>
                <a:gd name="T7" fmla="*/ 3 h 40"/>
                <a:gd name="T8" fmla="*/ 30 w 30"/>
                <a:gd name="T9" fmla="*/ 5 h 40"/>
                <a:gd name="T10" fmla="*/ 6 w 30"/>
                <a:gd name="T11" fmla="*/ 5 h 40"/>
                <a:gd name="T12" fmla="*/ 6 w 30"/>
                <a:gd name="T13" fmla="*/ 16 h 40"/>
                <a:gd name="T14" fmla="*/ 27 w 30"/>
                <a:gd name="T15" fmla="*/ 16 h 40"/>
                <a:gd name="T16" fmla="*/ 27 w 30"/>
                <a:gd name="T17" fmla="*/ 19 h 40"/>
                <a:gd name="T18" fmla="*/ 27 w 30"/>
                <a:gd name="T19" fmla="*/ 21 h 40"/>
                <a:gd name="T20" fmla="*/ 6 w 30"/>
                <a:gd name="T21" fmla="*/ 21 h 40"/>
                <a:gd name="T22" fmla="*/ 6 w 30"/>
                <a:gd name="T23" fmla="*/ 35 h 40"/>
                <a:gd name="T24" fmla="*/ 30 w 30"/>
                <a:gd name="T25" fmla="*/ 35 h 40"/>
                <a:gd name="T26" fmla="*/ 30 w 30"/>
                <a:gd name="T27" fmla="*/ 37 h 40"/>
                <a:gd name="T28" fmla="*/ 30 w 30"/>
                <a:gd name="T29" fmla="*/ 40 h 40"/>
                <a:gd name="T30" fmla="*/ 0 w 30"/>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40">
                  <a:moveTo>
                    <a:pt x="0" y="40"/>
                  </a:moveTo>
                  <a:lnTo>
                    <a:pt x="0" y="0"/>
                  </a:lnTo>
                  <a:lnTo>
                    <a:pt x="30" y="0"/>
                  </a:lnTo>
                  <a:lnTo>
                    <a:pt x="30" y="3"/>
                  </a:lnTo>
                  <a:lnTo>
                    <a:pt x="30" y="5"/>
                  </a:lnTo>
                  <a:lnTo>
                    <a:pt x="6" y="5"/>
                  </a:lnTo>
                  <a:lnTo>
                    <a:pt x="6" y="16"/>
                  </a:lnTo>
                  <a:lnTo>
                    <a:pt x="27" y="16"/>
                  </a:lnTo>
                  <a:lnTo>
                    <a:pt x="27" y="19"/>
                  </a:lnTo>
                  <a:lnTo>
                    <a:pt x="27" y="21"/>
                  </a:lnTo>
                  <a:lnTo>
                    <a:pt x="6" y="21"/>
                  </a:lnTo>
                  <a:lnTo>
                    <a:pt x="6" y="35"/>
                  </a:lnTo>
                  <a:lnTo>
                    <a:pt x="30" y="35"/>
                  </a:lnTo>
                  <a:lnTo>
                    <a:pt x="30" y="37"/>
                  </a:lnTo>
                  <a:lnTo>
                    <a:pt x="30" y="40"/>
                  </a:lnTo>
                  <a:lnTo>
                    <a:pt x="0" y="4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2" name="Freeform 100"/>
            <p:cNvSpPr>
              <a:spLocks noEditPoints="1"/>
            </p:cNvSpPr>
            <p:nvPr userDrawn="1"/>
          </p:nvSpPr>
          <p:spPr bwMode="auto">
            <a:xfrm>
              <a:off x="1955" y="933"/>
              <a:ext cx="33" cy="40"/>
            </a:xfrm>
            <a:custGeom>
              <a:avLst/>
              <a:gdLst>
                <a:gd name="T0" fmla="*/ 0 w 27"/>
                <a:gd name="T1" fmla="*/ 0 h 32"/>
                <a:gd name="T2" fmla="*/ 2 w 27"/>
                <a:gd name="T3" fmla="*/ 0 h 32"/>
                <a:gd name="T4" fmla="*/ 15 w 27"/>
                <a:gd name="T5" fmla="*/ 0 h 32"/>
                <a:gd name="T6" fmla="*/ 23 w 27"/>
                <a:gd name="T7" fmla="*/ 2 h 32"/>
                <a:gd name="T8" fmla="*/ 25 w 27"/>
                <a:gd name="T9" fmla="*/ 8 h 32"/>
                <a:gd name="T10" fmla="*/ 23 w 27"/>
                <a:gd name="T11" fmla="*/ 15 h 32"/>
                <a:gd name="T12" fmla="*/ 21 w 27"/>
                <a:gd name="T13" fmla="*/ 16 h 32"/>
                <a:gd name="T14" fmla="*/ 22 w 27"/>
                <a:gd name="T15" fmla="*/ 16 h 32"/>
                <a:gd name="T16" fmla="*/ 25 w 27"/>
                <a:gd name="T17" fmla="*/ 22 h 32"/>
                <a:gd name="T18" fmla="*/ 25 w 27"/>
                <a:gd name="T19" fmla="*/ 28 h 32"/>
                <a:gd name="T20" fmla="*/ 25 w 27"/>
                <a:gd name="T21" fmla="*/ 30 h 32"/>
                <a:gd name="T22" fmla="*/ 27 w 27"/>
                <a:gd name="T23" fmla="*/ 31 h 32"/>
                <a:gd name="T24" fmla="*/ 27 w 27"/>
                <a:gd name="T25" fmla="*/ 31 h 32"/>
                <a:gd name="T26" fmla="*/ 21 w 27"/>
                <a:gd name="T27" fmla="*/ 31 h 32"/>
                <a:gd name="T28" fmla="*/ 21 w 27"/>
                <a:gd name="T29" fmla="*/ 29 h 32"/>
                <a:gd name="T30" fmla="*/ 21 w 27"/>
                <a:gd name="T31" fmla="*/ 26 h 32"/>
                <a:gd name="T32" fmla="*/ 21 w 27"/>
                <a:gd name="T33" fmla="*/ 23 h 32"/>
                <a:gd name="T34" fmla="*/ 19 w 27"/>
                <a:gd name="T35" fmla="*/ 19 h 32"/>
                <a:gd name="T36" fmla="*/ 15 w 27"/>
                <a:gd name="T37" fmla="*/ 18 h 32"/>
                <a:gd name="T38" fmla="*/ 4 w 27"/>
                <a:gd name="T39" fmla="*/ 18 h 32"/>
                <a:gd name="T40" fmla="*/ 4 w 27"/>
                <a:gd name="T41" fmla="*/ 32 h 32"/>
                <a:gd name="T42" fmla="*/ 2 w 27"/>
                <a:gd name="T43" fmla="*/ 32 h 32"/>
                <a:gd name="T44" fmla="*/ 0 w 27"/>
                <a:gd name="T45" fmla="*/ 32 h 32"/>
                <a:gd name="T46" fmla="*/ 0 w 27"/>
                <a:gd name="T47" fmla="*/ 0 h 32"/>
                <a:gd name="T48" fmla="*/ 4 w 27"/>
                <a:gd name="T49" fmla="*/ 14 h 32"/>
                <a:gd name="T50" fmla="*/ 15 w 27"/>
                <a:gd name="T51" fmla="*/ 14 h 32"/>
                <a:gd name="T52" fmla="*/ 19 w 27"/>
                <a:gd name="T53" fmla="*/ 13 h 32"/>
                <a:gd name="T54" fmla="*/ 21 w 27"/>
                <a:gd name="T55" fmla="*/ 9 h 32"/>
                <a:gd name="T56" fmla="*/ 19 w 27"/>
                <a:gd name="T57" fmla="*/ 5 h 32"/>
                <a:gd name="T58" fmla="*/ 15 w 27"/>
                <a:gd name="T59" fmla="*/ 3 h 32"/>
                <a:gd name="T60" fmla="*/ 4 w 27"/>
                <a:gd name="T61" fmla="*/ 3 h 32"/>
                <a:gd name="T62" fmla="*/ 4 w 27"/>
                <a:gd name="T63"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 h="32">
                  <a:moveTo>
                    <a:pt x="0" y="0"/>
                  </a:moveTo>
                  <a:cubicBezTo>
                    <a:pt x="2" y="0"/>
                    <a:pt x="2" y="0"/>
                    <a:pt x="2" y="0"/>
                  </a:cubicBezTo>
                  <a:cubicBezTo>
                    <a:pt x="15" y="0"/>
                    <a:pt x="15" y="0"/>
                    <a:pt x="15" y="0"/>
                  </a:cubicBezTo>
                  <a:cubicBezTo>
                    <a:pt x="18" y="0"/>
                    <a:pt x="21" y="1"/>
                    <a:pt x="23" y="2"/>
                  </a:cubicBezTo>
                  <a:cubicBezTo>
                    <a:pt x="24" y="3"/>
                    <a:pt x="25" y="6"/>
                    <a:pt x="25" y="8"/>
                  </a:cubicBezTo>
                  <a:cubicBezTo>
                    <a:pt x="25" y="11"/>
                    <a:pt x="24" y="13"/>
                    <a:pt x="23" y="15"/>
                  </a:cubicBezTo>
                  <a:cubicBezTo>
                    <a:pt x="22" y="15"/>
                    <a:pt x="22" y="16"/>
                    <a:pt x="21" y="16"/>
                  </a:cubicBezTo>
                  <a:cubicBezTo>
                    <a:pt x="22" y="16"/>
                    <a:pt x="22" y="16"/>
                    <a:pt x="22" y="16"/>
                  </a:cubicBezTo>
                  <a:cubicBezTo>
                    <a:pt x="24" y="17"/>
                    <a:pt x="25" y="19"/>
                    <a:pt x="25" y="22"/>
                  </a:cubicBezTo>
                  <a:cubicBezTo>
                    <a:pt x="25" y="28"/>
                    <a:pt x="25" y="28"/>
                    <a:pt x="25" y="28"/>
                  </a:cubicBezTo>
                  <a:cubicBezTo>
                    <a:pt x="25" y="29"/>
                    <a:pt x="25" y="29"/>
                    <a:pt x="25" y="30"/>
                  </a:cubicBezTo>
                  <a:cubicBezTo>
                    <a:pt x="26" y="30"/>
                    <a:pt x="26" y="30"/>
                    <a:pt x="27" y="31"/>
                  </a:cubicBezTo>
                  <a:cubicBezTo>
                    <a:pt x="27" y="31"/>
                    <a:pt x="27" y="31"/>
                    <a:pt x="27" y="31"/>
                  </a:cubicBezTo>
                  <a:cubicBezTo>
                    <a:pt x="21" y="31"/>
                    <a:pt x="21" y="31"/>
                    <a:pt x="21" y="31"/>
                  </a:cubicBezTo>
                  <a:cubicBezTo>
                    <a:pt x="21" y="31"/>
                    <a:pt x="21" y="31"/>
                    <a:pt x="21" y="29"/>
                  </a:cubicBezTo>
                  <a:cubicBezTo>
                    <a:pt x="21" y="28"/>
                    <a:pt x="21" y="27"/>
                    <a:pt x="21" y="26"/>
                  </a:cubicBezTo>
                  <a:cubicBezTo>
                    <a:pt x="21" y="23"/>
                    <a:pt x="21" y="23"/>
                    <a:pt x="21" y="23"/>
                  </a:cubicBezTo>
                  <a:cubicBezTo>
                    <a:pt x="21" y="21"/>
                    <a:pt x="20" y="20"/>
                    <a:pt x="19" y="19"/>
                  </a:cubicBezTo>
                  <a:cubicBezTo>
                    <a:pt x="18" y="18"/>
                    <a:pt x="17" y="18"/>
                    <a:pt x="15" y="18"/>
                  </a:cubicBezTo>
                  <a:cubicBezTo>
                    <a:pt x="4" y="18"/>
                    <a:pt x="4" y="18"/>
                    <a:pt x="4" y="18"/>
                  </a:cubicBezTo>
                  <a:cubicBezTo>
                    <a:pt x="4" y="32"/>
                    <a:pt x="4" y="32"/>
                    <a:pt x="4" y="32"/>
                  </a:cubicBezTo>
                  <a:cubicBezTo>
                    <a:pt x="2" y="32"/>
                    <a:pt x="2" y="32"/>
                    <a:pt x="2" y="32"/>
                  </a:cubicBezTo>
                  <a:cubicBezTo>
                    <a:pt x="0" y="32"/>
                    <a:pt x="0" y="32"/>
                    <a:pt x="0" y="32"/>
                  </a:cubicBezTo>
                  <a:lnTo>
                    <a:pt x="0" y="0"/>
                  </a:lnTo>
                  <a:close/>
                  <a:moveTo>
                    <a:pt x="4" y="14"/>
                  </a:moveTo>
                  <a:cubicBezTo>
                    <a:pt x="15" y="14"/>
                    <a:pt x="15" y="14"/>
                    <a:pt x="15" y="14"/>
                  </a:cubicBezTo>
                  <a:cubicBezTo>
                    <a:pt x="17" y="14"/>
                    <a:pt x="19" y="14"/>
                    <a:pt x="19" y="13"/>
                  </a:cubicBezTo>
                  <a:cubicBezTo>
                    <a:pt x="20" y="12"/>
                    <a:pt x="21" y="11"/>
                    <a:pt x="21" y="9"/>
                  </a:cubicBezTo>
                  <a:cubicBezTo>
                    <a:pt x="21" y="7"/>
                    <a:pt x="20" y="5"/>
                    <a:pt x="19" y="5"/>
                  </a:cubicBezTo>
                  <a:cubicBezTo>
                    <a:pt x="18" y="4"/>
                    <a:pt x="17" y="3"/>
                    <a:pt x="15" y="3"/>
                  </a:cubicBezTo>
                  <a:cubicBezTo>
                    <a:pt x="4" y="3"/>
                    <a:pt x="4" y="3"/>
                    <a:pt x="4" y="3"/>
                  </a:cubicBezTo>
                  <a:lnTo>
                    <a:pt x="4" y="14"/>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3" name="Freeform 101"/>
            <p:cNvSpPr/>
            <p:nvPr userDrawn="1"/>
          </p:nvSpPr>
          <p:spPr bwMode="auto">
            <a:xfrm>
              <a:off x="1999" y="932"/>
              <a:ext cx="31" cy="41"/>
            </a:xfrm>
            <a:custGeom>
              <a:avLst/>
              <a:gdLst>
                <a:gd name="T0" fmla="*/ 20 w 25"/>
                <a:gd name="T1" fmla="*/ 10 h 33"/>
                <a:gd name="T2" fmla="*/ 18 w 25"/>
                <a:gd name="T3" fmla="*/ 5 h 33"/>
                <a:gd name="T4" fmla="*/ 12 w 25"/>
                <a:gd name="T5" fmla="*/ 4 h 33"/>
                <a:gd name="T6" fmla="*/ 7 w 25"/>
                <a:gd name="T7" fmla="*/ 5 h 33"/>
                <a:gd name="T8" fmla="*/ 5 w 25"/>
                <a:gd name="T9" fmla="*/ 9 h 33"/>
                <a:gd name="T10" fmla="*/ 6 w 25"/>
                <a:gd name="T11" fmla="*/ 12 h 33"/>
                <a:gd name="T12" fmla="*/ 11 w 25"/>
                <a:gd name="T13" fmla="*/ 14 h 33"/>
                <a:gd name="T14" fmla="*/ 17 w 25"/>
                <a:gd name="T15" fmla="*/ 15 h 33"/>
                <a:gd name="T16" fmla="*/ 23 w 25"/>
                <a:gd name="T17" fmla="*/ 18 h 33"/>
                <a:gd name="T18" fmla="*/ 25 w 25"/>
                <a:gd name="T19" fmla="*/ 24 h 33"/>
                <a:gd name="T20" fmla="*/ 22 w 25"/>
                <a:gd name="T21" fmla="*/ 31 h 33"/>
                <a:gd name="T22" fmla="*/ 13 w 25"/>
                <a:gd name="T23" fmla="*/ 33 h 33"/>
                <a:gd name="T24" fmla="*/ 3 w 25"/>
                <a:gd name="T25" fmla="*/ 30 h 33"/>
                <a:gd name="T26" fmla="*/ 0 w 25"/>
                <a:gd name="T27" fmla="*/ 23 h 33"/>
                <a:gd name="T28" fmla="*/ 0 w 25"/>
                <a:gd name="T29" fmla="*/ 22 h 33"/>
                <a:gd name="T30" fmla="*/ 4 w 25"/>
                <a:gd name="T31" fmla="*/ 22 h 33"/>
                <a:gd name="T32" fmla="*/ 6 w 25"/>
                <a:gd name="T33" fmla="*/ 28 h 33"/>
                <a:gd name="T34" fmla="*/ 13 w 25"/>
                <a:gd name="T35" fmla="*/ 30 h 33"/>
                <a:gd name="T36" fmla="*/ 19 w 25"/>
                <a:gd name="T37" fmla="*/ 28 h 33"/>
                <a:gd name="T38" fmla="*/ 21 w 25"/>
                <a:gd name="T39" fmla="*/ 24 h 33"/>
                <a:gd name="T40" fmla="*/ 20 w 25"/>
                <a:gd name="T41" fmla="*/ 21 h 33"/>
                <a:gd name="T42" fmla="*/ 14 w 25"/>
                <a:gd name="T43" fmla="*/ 19 h 33"/>
                <a:gd name="T44" fmla="*/ 9 w 25"/>
                <a:gd name="T45" fmla="*/ 17 h 33"/>
                <a:gd name="T46" fmla="*/ 3 w 25"/>
                <a:gd name="T47" fmla="*/ 15 h 33"/>
                <a:gd name="T48" fmla="*/ 1 w 25"/>
                <a:gd name="T49" fmla="*/ 10 h 33"/>
                <a:gd name="T50" fmla="*/ 4 w 25"/>
                <a:gd name="T51" fmla="*/ 3 h 33"/>
                <a:gd name="T52" fmla="*/ 12 w 25"/>
                <a:gd name="T53" fmla="*/ 0 h 33"/>
                <a:gd name="T54" fmla="*/ 21 w 25"/>
                <a:gd name="T55" fmla="*/ 3 h 33"/>
                <a:gd name="T56" fmla="*/ 24 w 25"/>
                <a:gd name="T57" fmla="*/ 10 h 33"/>
                <a:gd name="T58" fmla="*/ 20 w 25"/>
                <a:gd name="T59"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 h="33">
                  <a:moveTo>
                    <a:pt x="20" y="10"/>
                  </a:moveTo>
                  <a:cubicBezTo>
                    <a:pt x="20" y="8"/>
                    <a:pt x="19" y="6"/>
                    <a:pt x="18" y="5"/>
                  </a:cubicBezTo>
                  <a:cubicBezTo>
                    <a:pt x="17" y="4"/>
                    <a:pt x="15" y="4"/>
                    <a:pt x="12" y="4"/>
                  </a:cubicBezTo>
                  <a:cubicBezTo>
                    <a:pt x="10" y="4"/>
                    <a:pt x="8" y="4"/>
                    <a:pt x="7" y="5"/>
                  </a:cubicBezTo>
                  <a:cubicBezTo>
                    <a:pt x="6" y="6"/>
                    <a:pt x="5" y="7"/>
                    <a:pt x="5" y="9"/>
                  </a:cubicBezTo>
                  <a:cubicBezTo>
                    <a:pt x="5" y="10"/>
                    <a:pt x="5" y="11"/>
                    <a:pt x="6" y="12"/>
                  </a:cubicBezTo>
                  <a:cubicBezTo>
                    <a:pt x="7" y="13"/>
                    <a:pt x="9" y="13"/>
                    <a:pt x="11" y="14"/>
                  </a:cubicBezTo>
                  <a:cubicBezTo>
                    <a:pt x="17" y="15"/>
                    <a:pt x="17" y="15"/>
                    <a:pt x="17" y="15"/>
                  </a:cubicBezTo>
                  <a:cubicBezTo>
                    <a:pt x="20" y="16"/>
                    <a:pt x="22" y="17"/>
                    <a:pt x="23" y="18"/>
                  </a:cubicBezTo>
                  <a:cubicBezTo>
                    <a:pt x="24" y="20"/>
                    <a:pt x="25" y="22"/>
                    <a:pt x="25" y="24"/>
                  </a:cubicBezTo>
                  <a:cubicBezTo>
                    <a:pt x="25" y="27"/>
                    <a:pt x="24" y="29"/>
                    <a:pt x="22" y="31"/>
                  </a:cubicBezTo>
                  <a:cubicBezTo>
                    <a:pt x="20" y="33"/>
                    <a:pt x="17" y="33"/>
                    <a:pt x="13" y="33"/>
                  </a:cubicBezTo>
                  <a:cubicBezTo>
                    <a:pt x="9" y="33"/>
                    <a:pt x="5" y="32"/>
                    <a:pt x="3" y="30"/>
                  </a:cubicBezTo>
                  <a:cubicBezTo>
                    <a:pt x="1" y="29"/>
                    <a:pt x="0" y="26"/>
                    <a:pt x="0" y="23"/>
                  </a:cubicBezTo>
                  <a:cubicBezTo>
                    <a:pt x="0" y="22"/>
                    <a:pt x="0" y="22"/>
                    <a:pt x="0" y="22"/>
                  </a:cubicBezTo>
                  <a:cubicBezTo>
                    <a:pt x="4" y="22"/>
                    <a:pt x="4" y="22"/>
                    <a:pt x="4" y="22"/>
                  </a:cubicBezTo>
                  <a:cubicBezTo>
                    <a:pt x="4" y="25"/>
                    <a:pt x="5" y="26"/>
                    <a:pt x="6" y="28"/>
                  </a:cubicBezTo>
                  <a:cubicBezTo>
                    <a:pt x="8" y="29"/>
                    <a:pt x="10" y="30"/>
                    <a:pt x="13" y="30"/>
                  </a:cubicBezTo>
                  <a:cubicBezTo>
                    <a:pt x="15" y="30"/>
                    <a:pt x="17" y="29"/>
                    <a:pt x="19" y="28"/>
                  </a:cubicBezTo>
                  <a:cubicBezTo>
                    <a:pt x="20" y="27"/>
                    <a:pt x="21" y="26"/>
                    <a:pt x="21" y="24"/>
                  </a:cubicBezTo>
                  <a:cubicBezTo>
                    <a:pt x="21" y="23"/>
                    <a:pt x="20" y="22"/>
                    <a:pt x="20" y="21"/>
                  </a:cubicBezTo>
                  <a:cubicBezTo>
                    <a:pt x="19" y="20"/>
                    <a:pt x="17" y="19"/>
                    <a:pt x="14" y="19"/>
                  </a:cubicBezTo>
                  <a:cubicBezTo>
                    <a:pt x="9" y="17"/>
                    <a:pt x="9" y="17"/>
                    <a:pt x="9" y="17"/>
                  </a:cubicBezTo>
                  <a:cubicBezTo>
                    <a:pt x="6" y="17"/>
                    <a:pt x="4" y="16"/>
                    <a:pt x="3" y="15"/>
                  </a:cubicBezTo>
                  <a:cubicBezTo>
                    <a:pt x="1" y="14"/>
                    <a:pt x="1" y="12"/>
                    <a:pt x="1" y="10"/>
                  </a:cubicBezTo>
                  <a:cubicBezTo>
                    <a:pt x="1" y="7"/>
                    <a:pt x="2" y="4"/>
                    <a:pt x="4" y="3"/>
                  </a:cubicBezTo>
                  <a:cubicBezTo>
                    <a:pt x="6" y="1"/>
                    <a:pt x="9" y="0"/>
                    <a:pt x="12" y="0"/>
                  </a:cubicBezTo>
                  <a:cubicBezTo>
                    <a:pt x="16" y="0"/>
                    <a:pt x="19" y="1"/>
                    <a:pt x="21" y="3"/>
                  </a:cubicBezTo>
                  <a:cubicBezTo>
                    <a:pt x="23" y="4"/>
                    <a:pt x="24" y="7"/>
                    <a:pt x="24" y="10"/>
                  </a:cubicBezTo>
                  <a:lnTo>
                    <a:pt x="20" y="1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4" name="Freeform 102"/>
            <p:cNvSpPr/>
            <p:nvPr userDrawn="1"/>
          </p:nvSpPr>
          <p:spPr bwMode="auto">
            <a:xfrm>
              <a:off x="2044"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5" name="Freeform 103"/>
            <p:cNvSpPr/>
            <p:nvPr userDrawn="1"/>
          </p:nvSpPr>
          <p:spPr bwMode="auto">
            <a:xfrm>
              <a:off x="2060" y="933"/>
              <a:ext cx="32" cy="40"/>
            </a:xfrm>
            <a:custGeom>
              <a:avLst/>
              <a:gdLst>
                <a:gd name="T0" fmla="*/ 13 w 32"/>
                <a:gd name="T1" fmla="*/ 5 h 40"/>
                <a:gd name="T2" fmla="*/ 0 w 32"/>
                <a:gd name="T3" fmla="*/ 5 h 40"/>
                <a:gd name="T4" fmla="*/ 0 w 32"/>
                <a:gd name="T5" fmla="*/ 3 h 40"/>
                <a:gd name="T6" fmla="*/ 0 w 32"/>
                <a:gd name="T7" fmla="*/ 0 h 40"/>
                <a:gd name="T8" fmla="*/ 32 w 32"/>
                <a:gd name="T9" fmla="*/ 0 h 40"/>
                <a:gd name="T10" fmla="*/ 32 w 32"/>
                <a:gd name="T11" fmla="*/ 3 h 40"/>
                <a:gd name="T12" fmla="*/ 32 w 32"/>
                <a:gd name="T13" fmla="*/ 5 h 40"/>
                <a:gd name="T14" fmla="*/ 18 w 32"/>
                <a:gd name="T15" fmla="*/ 5 h 40"/>
                <a:gd name="T16" fmla="*/ 18 w 32"/>
                <a:gd name="T17" fmla="*/ 40 h 40"/>
                <a:gd name="T18" fmla="*/ 16 w 32"/>
                <a:gd name="T19" fmla="*/ 40 h 40"/>
                <a:gd name="T20" fmla="*/ 13 w 32"/>
                <a:gd name="T21" fmla="*/ 40 h 40"/>
                <a:gd name="T22" fmla="*/ 13 w 32"/>
                <a:gd name="T23"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0">
                  <a:moveTo>
                    <a:pt x="13" y="5"/>
                  </a:moveTo>
                  <a:lnTo>
                    <a:pt x="0" y="5"/>
                  </a:lnTo>
                  <a:lnTo>
                    <a:pt x="0" y="3"/>
                  </a:lnTo>
                  <a:lnTo>
                    <a:pt x="0" y="0"/>
                  </a:lnTo>
                  <a:lnTo>
                    <a:pt x="32" y="0"/>
                  </a:lnTo>
                  <a:lnTo>
                    <a:pt x="32" y="3"/>
                  </a:lnTo>
                  <a:lnTo>
                    <a:pt x="32" y="5"/>
                  </a:lnTo>
                  <a:lnTo>
                    <a:pt x="18" y="5"/>
                  </a:lnTo>
                  <a:lnTo>
                    <a:pt x="18" y="40"/>
                  </a:lnTo>
                  <a:lnTo>
                    <a:pt x="16" y="40"/>
                  </a:lnTo>
                  <a:lnTo>
                    <a:pt x="13" y="40"/>
                  </a:lnTo>
                  <a:lnTo>
                    <a:pt x="13" y="5"/>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6" name="Freeform 104"/>
            <p:cNvSpPr/>
            <p:nvPr userDrawn="1"/>
          </p:nvSpPr>
          <p:spPr bwMode="auto">
            <a:xfrm>
              <a:off x="2101" y="933"/>
              <a:ext cx="34" cy="40"/>
            </a:xfrm>
            <a:custGeom>
              <a:avLst/>
              <a:gdLst>
                <a:gd name="T0" fmla="*/ 15 w 34"/>
                <a:gd name="T1" fmla="*/ 24 h 40"/>
                <a:gd name="T2" fmla="*/ 0 w 34"/>
                <a:gd name="T3" fmla="*/ 0 h 40"/>
                <a:gd name="T4" fmla="*/ 3 w 34"/>
                <a:gd name="T5" fmla="*/ 0 h 40"/>
                <a:gd name="T6" fmla="*/ 6 w 34"/>
                <a:gd name="T7" fmla="*/ 0 h 40"/>
                <a:gd name="T8" fmla="*/ 17 w 34"/>
                <a:gd name="T9" fmla="*/ 19 h 40"/>
                <a:gd name="T10" fmla="*/ 17 w 34"/>
                <a:gd name="T11" fmla="*/ 19 h 40"/>
                <a:gd name="T12" fmla="*/ 28 w 34"/>
                <a:gd name="T13" fmla="*/ 0 h 40"/>
                <a:gd name="T14" fmla="*/ 32 w 34"/>
                <a:gd name="T15" fmla="*/ 0 h 40"/>
                <a:gd name="T16" fmla="*/ 34 w 34"/>
                <a:gd name="T17" fmla="*/ 0 h 40"/>
                <a:gd name="T18" fmla="*/ 20 w 34"/>
                <a:gd name="T19" fmla="*/ 24 h 40"/>
                <a:gd name="T20" fmla="*/ 20 w 34"/>
                <a:gd name="T21" fmla="*/ 40 h 40"/>
                <a:gd name="T22" fmla="*/ 17 w 34"/>
                <a:gd name="T23" fmla="*/ 40 h 40"/>
                <a:gd name="T24" fmla="*/ 15 w 34"/>
                <a:gd name="T25" fmla="*/ 40 h 40"/>
                <a:gd name="T26" fmla="*/ 15 w 34"/>
                <a:gd name="T27"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40">
                  <a:moveTo>
                    <a:pt x="15" y="24"/>
                  </a:moveTo>
                  <a:lnTo>
                    <a:pt x="0" y="0"/>
                  </a:lnTo>
                  <a:lnTo>
                    <a:pt x="3" y="0"/>
                  </a:lnTo>
                  <a:lnTo>
                    <a:pt x="6" y="0"/>
                  </a:lnTo>
                  <a:lnTo>
                    <a:pt x="17" y="19"/>
                  </a:lnTo>
                  <a:lnTo>
                    <a:pt x="17" y="19"/>
                  </a:lnTo>
                  <a:lnTo>
                    <a:pt x="28" y="0"/>
                  </a:lnTo>
                  <a:lnTo>
                    <a:pt x="32" y="0"/>
                  </a:lnTo>
                  <a:lnTo>
                    <a:pt x="34" y="0"/>
                  </a:lnTo>
                  <a:lnTo>
                    <a:pt x="20" y="24"/>
                  </a:lnTo>
                  <a:lnTo>
                    <a:pt x="20" y="40"/>
                  </a:lnTo>
                  <a:lnTo>
                    <a:pt x="17" y="40"/>
                  </a:lnTo>
                  <a:lnTo>
                    <a:pt x="15" y="40"/>
                  </a:lnTo>
                  <a:lnTo>
                    <a:pt x="15" y="24"/>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7" name="Freeform 105"/>
            <p:cNvSpPr>
              <a:spLocks noEditPoints="1"/>
            </p:cNvSpPr>
            <p:nvPr userDrawn="1"/>
          </p:nvSpPr>
          <p:spPr bwMode="auto">
            <a:xfrm>
              <a:off x="954" y="660"/>
              <a:ext cx="350" cy="353"/>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8" name="Freeform 106"/>
            <p:cNvSpPr/>
            <p:nvPr userDrawn="1"/>
          </p:nvSpPr>
          <p:spPr bwMode="auto">
            <a:xfrm>
              <a:off x="1033" y="739"/>
              <a:ext cx="193" cy="17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9" name="Freeform 107"/>
            <p:cNvSpPr/>
            <p:nvPr userDrawn="1"/>
          </p:nvSpPr>
          <p:spPr bwMode="auto">
            <a:xfrm>
              <a:off x="972" y="867"/>
              <a:ext cx="40" cy="29"/>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0" name="Freeform 108"/>
            <p:cNvSpPr/>
            <p:nvPr userDrawn="1"/>
          </p:nvSpPr>
          <p:spPr bwMode="auto">
            <a:xfrm>
              <a:off x="984" y="888"/>
              <a:ext cx="38" cy="31"/>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1" name="Freeform 109"/>
            <p:cNvSpPr/>
            <p:nvPr userDrawn="1"/>
          </p:nvSpPr>
          <p:spPr bwMode="auto">
            <a:xfrm>
              <a:off x="995" y="906"/>
              <a:ext cx="38" cy="33"/>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2" name="Freeform 110"/>
            <p:cNvSpPr/>
            <p:nvPr userDrawn="1"/>
          </p:nvSpPr>
          <p:spPr bwMode="auto">
            <a:xfrm>
              <a:off x="1026" y="934"/>
              <a:ext cx="24" cy="29"/>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3" name="Freeform 111"/>
            <p:cNvSpPr>
              <a:spLocks noEditPoints="1"/>
            </p:cNvSpPr>
            <p:nvPr userDrawn="1"/>
          </p:nvSpPr>
          <p:spPr bwMode="auto">
            <a:xfrm>
              <a:off x="1034" y="942"/>
              <a:ext cx="29" cy="35"/>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4" name="Freeform 112"/>
            <p:cNvSpPr/>
            <p:nvPr userDrawn="1"/>
          </p:nvSpPr>
          <p:spPr bwMode="auto">
            <a:xfrm>
              <a:off x="1054" y="948"/>
              <a:ext cx="32" cy="39"/>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5" name="Freeform 113"/>
            <p:cNvSpPr/>
            <p:nvPr userDrawn="1"/>
          </p:nvSpPr>
          <p:spPr bwMode="auto">
            <a:xfrm>
              <a:off x="1079" y="957"/>
              <a:ext cx="23" cy="36"/>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6" name="Freeform 114"/>
            <p:cNvSpPr/>
            <p:nvPr userDrawn="1"/>
          </p:nvSpPr>
          <p:spPr bwMode="auto">
            <a:xfrm>
              <a:off x="1121" y="962"/>
              <a:ext cx="19" cy="33"/>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7" name="Freeform 115"/>
            <p:cNvSpPr/>
            <p:nvPr userDrawn="1"/>
          </p:nvSpPr>
          <p:spPr bwMode="auto">
            <a:xfrm>
              <a:off x="1142" y="959"/>
              <a:ext cx="21" cy="36"/>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8" name="Freeform 116"/>
            <p:cNvSpPr/>
            <p:nvPr userDrawn="1"/>
          </p:nvSpPr>
          <p:spPr bwMode="auto">
            <a:xfrm>
              <a:off x="1162" y="957"/>
              <a:ext cx="14" cy="33"/>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9" name="Freeform 117"/>
            <p:cNvSpPr/>
            <p:nvPr userDrawn="1"/>
          </p:nvSpPr>
          <p:spPr bwMode="auto">
            <a:xfrm>
              <a:off x="1169" y="948"/>
              <a:ext cx="23" cy="37"/>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50" name="Freeform 118"/>
            <p:cNvSpPr/>
            <p:nvPr userDrawn="1"/>
          </p:nvSpPr>
          <p:spPr bwMode="auto">
            <a:xfrm>
              <a:off x="1188" y="939"/>
              <a:ext cx="33" cy="38"/>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51" name="Freeform 119"/>
            <p:cNvSpPr>
              <a:spLocks noEditPoints="1"/>
            </p:cNvSpPr>
            <p:nvPr userDrawn="1"/>
          </p:nvSpPr>
          <p:spPr bwMode="auto">
            <a:xfrm>
              <a:off x="1205" y="931"/>
              <a:ext cx="34" cy="34"/>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52" name="Freeform 120"/>
            <p:cNvSpPr/>
            <p:nvPr userDrawn="1"/>
          </p:nvSpPr>
          <p:spPr bwMode="auto">
            <a:xfrm>
              <a:off x="1223" y="916"/>
              <a:ext cx="34" cy="29"/>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53" name="Freeform 121"/>
            <p:cNvSpPr/>
            <p:nvPr userDrawn="1"/>
          </p:nvSpPr>
          <p:spPr bwMode="auto">
            <a:xfrm>
              <a:off x="1234" y="906"/>
              <a:ext cx="31" cy="21"/>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54" name="Freeform 122"/>
            <p:cNvSpPr/>
            <p:nvPr userDrawn="1"/>
          </p:nvSpPr>
          <p:spPr bwMode="auto">
            <a:xfrm>
              <a:off x="1239" y="884"/>
              <a:ext cx="36" cy="28"/>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55" name="Freeform 123"/>
            <p:cNvSpPr/>
            <p:nvPr userDrawn="1"/>
          </p:nvSpPr>
          <p:spPr bwMode="auto">
            <a:xfrm>
              <a:off x="1247" y="865"/>
              <a:ext cx="36" cy="23"/>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56" name="Freeform 124"/>
            <p:cNvSpPr/>
            <p:nvPr userDrawn="1"/>
          </p:nvSpPr>
          <p:spPr bwMode="auto">
            <a:xfrm>
              <a:off x="1010" y="928"/>
              <a:ext cx="34" cy="25"/>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57" name="Freeform 125"/>
            <p:cNvSpPr>
              <a:spLocks noEditPoints="1"/>
            </p:cNvSpPr>
            <p:nvPr userDrawn="1"/>
          </p:nvSpPr>
          <p:spPr bwMode="auto">
            <a:xfrm>
              <a:off x="1073" y="917"/>
              <a:ext cx="106" cy="33"/>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58" name="Freeform 126"/>
            <p:cNvSpPr/>
            <p:nvPr userDrawn="1"/>
          </p:nvSpPr>
          <p:spPr bwMode="auto">
            <a:xfrm>
              <a:off x="1184" y="728"/>
              <a:ext cx="14" cy="14"/>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59" name="Freeform 127"/>
            <p:cNvSpPr/>
            <p:nvPr userDrawn="1"/>
          </p:nvSpPr>
          <p:spPr bwMode="auto">
            <a:xfrm>
              <a:off x="1148" y="686"/>
              <a:ext cx="51" cy="45"/>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60" name="Freeform 128"/>
            <p:cNvSpPr/>
            <p:nvPr userDrawn="1"/>
          </p:nvSpPr>
          <p:spPr bwMode="auto">
            <a:xfrm>
              <a:off x="1063" y="714"/>
              <a:ext cx="20" cy="41"/>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61" name="Freeform 129"/>
            <p:cNvSpPr/>
            <p:nvPr userDrawn="1"/>
          </p:nvSpPr>
          <p:spPr bwMode="auto">
            <a:xfrm>
              <a:off x="1090" y="704"/>
              <a:ext cx="16" cy="16"/>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62" name="Freeform 130"/>
            <p:cNvSpPr/>
            <p:nvPr userDrawn="1"/>
          </p:nvSpPr>
          <p:spPr bwMode="auto">
            <a:xfrm>
              <a:off x="1062" y="710"/>
              <a:ext cx="12" cy="14"/>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63" name="Freeform 131"/>
            <p:cNvSpPr/>
            <p:nvPr userDrawn="1"/>
          </p:nvSpPr>
          <p:spPr bwMode="auto">
            <a:xfrm>
              <a:off x="1085" y="688"/>
              <a:ext cx="19" cy="21"/>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64" name="Freeform 132"/>
            <p:cNvSpPr/>
            <p:nvPr userDrawn="1"/>
          </p:nvSpPr>
          <p:spPr bwMode="auto">
            <a:xfrm>
              <a:off x="1062" y="693"/>
              <a:ext cx="12" cy="13"/>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65" name="Freeform 133"/>
            <p:cNvSpPr/>
            <p:nvPr userDrawn="1"/>
          </p:nvSpPr>
          <p:spPr bwMode="auto">
            <a:xfrm>
              <a:off x="996" y="742"/>
              <a:ext cx="47" cy="83"/>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66" name="Freeform 134"/>
            <p:cNvSpPr/>
            <p:nvPr userDrawn="1"/>
          </p:nvSpPr>
          <p:spPr bwMode="auto">
            <a:xfrm>
              <a:off x="989" y="789"/>
              <a:ext cx="13" cy="11"/>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67" name="Freeform 135"/>
            <p:cNvSpPr/>
            <p:nvPr userDrawn="1"/>
          </p:nvSpPr>
          <p:spPr bwMode="auto">
            <a:xfrm>
              <a:off x="977" y="776"/>
              <a:ext cx="14" cy="13"/>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68" name="Freeform 136"/>
            <p:cNvSpPr/>
            <p:nvPr userDrawn="1"/>
          </p:nvSpPr>
          <p:spPr bwMode="auto">
            <a:xfrm>
              <a:off x="1048" y="786"/>
              <a:ext cx="163" cy="141"/>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69" name="Freeform 137"/>
            <p:cNvSpPr>
              <a:spLocks noEditPoints="1"/>
            </p:cNvSpPr>
            <p:nvPr userDrawn="1"/>
          </p:nvSpPr>
          <p:spPr bwMode="auto">
            <a:xfrm>
              <a:off x="1214" y="757"/>
              <a:ext cx="64" cy="43"/>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70" name="Freeform 138"/>
            <p:cNvSpPr/>
            <p:nvPr userDrawn="1"/>
          </p:nvSpPr>
          <p:spPr bwMode="auto">
            <a:xfrm>
              <a:off x="1239" y="750"/>
              <a:ext cx="10" cy="19"/>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71" name="Freeform 139"/>
            <p:cNvSpPr/>
            <p:nvPr userDrawn="1"/>
          </p:nvSpPr>
          <p:spPr bwMode="auto">
            <a:xfrm>
              <a:off x="1239" y="750"/>
              <a:ext cx="10" cy="19"/>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72" name="Freeform 140"/>
            <p:cNvSpPr/>
            <p:nvPr userDrawn="1"/>
          </p:nvSpPr>
          <p:spPr bwMode="auto">
            <a:xfrm>
              <a:off x="1229" y="757"/>
              <a:ext cx="7" cy="9"/>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73" name="Freeform 141"/>
            <p:cNvSpPr/>
            <p:nvPr userDrawn="1"/>
          </p:nvSpPr>
          <p:spPr bwMode="auto">
            <a:xfrm>
              <a:off x="1229" y="757"/>
              <a:ext cx="7" cy="9"/>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grpSp>
      <p:sp>
        <p:nvSpPr>
          <p:cNvPr id="74" name="矩形 73"/>
          <p:cNvSpPr/>
          <p:nvPr userDrawn="1"/>
        </p:nvSpPr>
        <p:spPr>
          <a:xfrm>
            <a:off x="2472519" y="5599273"/>
            <a:ext cx="7246963" cy="260008"/>
          </a:xfrm>
          <a:prstGeom prst="rect">
            <a:avLst/>
          </a:prstGeom>
        </p:spPr>
        <p:txBody>
          <a:bodyPr wrap="square" lIns="0" rIns="0">
            <a:spAutoFit/>
          </a:bodyPr>
          <a:lstStyle/>
          <a:p>
            <a:pPr marL="0" marR="0" lvl="0" indent="0" algn="dist" defTabSz="914400" rtl="0" eaLnBrk="1" fontAlgn="auto" latinLnBrk="0" hangingPunct="1">
              <a:lnSpc>
                <a:spcPct val="120000"/>
              </a:lnSpc>
              <a:spcAft>
                <a:spcPts val="100"/>
              </a:spcAft>
              <a:buClrTx/>
              <a:buSzTx/>
              <a:buFontTx/>
              <a:buNone/>
              <a:defRPr/>
            </a:pPr>
            <a:r>
              <a:rPr lang="en-US" altLang="zh-CN" sz="1000" b="1" kern="1200" dirty="0">
                <a:solidFill>
                  <a:schemeClr val="bg1">
                    <a:lumMod val="95000"/>
                  </a:schemeClr>
                </a:solidFill>
                <a:effectLst/>
                <a:latin typeface="+mn-lt"/>
                <a:ea typeface="+mn-ea"/>
                <a:cs typeface="+mn-cs"/>
              </a:rPr>
              <a:t>GRADUATION REPORT TEMPLE FOR ZHEJIANG UNIVERSITY</a:t>
            </a:r>
            <a:endParaRPr lang="en-US" altLang="zh-CN" sz="1000" b="1" kern="1200" dirty="0">
              <a:solidFill>
                <a:schemeClr val="bg1">
                  <a:lumMod val="95000"/>
                </a:schemeClr>
              </a:solidFill>
              <a:effectLst/>
              <a:latin typeface="+mn-lt"/>
              <a:ea typeface="+mn-ea"/>
              <a:cs typeface="+mn-cs"/>
            </a:endParaRPr>
          </a:p>
        </p:txBody>
      </p:sp>
      <p:sp>
        <p:nvSpPr>
          <p:cNvPr id="78" name="文本占位符 77"/>
          <p:cNvSpPr>
            <a:spLocks noGrp="1"/>
          </p:cNvSpPr>
          <p:nvPr>
            <p:ph type="body" sz="quarter" idx="11" hasCustomPrompt="1"/>
          </p:nvPr>
        </p:nvSpPr>
        <p:spPr>
          <a:xfrm>
            <a:off x="2218800" y="4785148"/>
            <a:ext cx="7754400" cy="721821"/>
          </a:xfrm>
          <a:prstGeom prst="rect">
            <a:avLst/>
          </a:prstGeom>
        </p:spPr>
        <p:txBody>
          <a:bodyPr anchor="ctr"/>
          <a:lstStyle>
            <a:lvl1pPr marL="0" indent="0" algn="dist">
              <a:lnSpc>
                <a:spcPct val="100000"/>
              </a:lnSpc>
              <a:buNone/>
              <a:defRPr sz="4800" b="1">
                <a:solidFill>
                  <a:schemeClr val="bg1"/>
                </a:solidFill>
                <a:latin typeface="方正粗雅宋简体" panose="02000000000000000000" pitchFamily="2" charset="-122"/>
                <a:ea typeface="方正粗雅宋简体" panose="02000000000000000000"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单击此处编辑答辩报告题目</a:t>
            </a:r>
            <a:endParaRPr lang="zh-CN" altLang="en-US" dirty="0"/>
          </a:p>
        </p:txBody>
      </p:sp>
      <p:sp>
        <p:nvSpPr>
          <p:cNvPr id="75" name="文本占位符 63"/>
          <p:cNvSpPr>
            <a:spLocks noGrp="1"/>
          </p:cNvSpPr>
          <p:nvPr>
            <p:ph type="body" sz="quarter" idx="12" hasCustomPrompt="1"/>
          </p:nvPr>
        </p:nvSpPr>
        <p:spPr>
          <a:xfrm>
            <a:off x="5070522" y="5968126"/>
            <a:ext cx="2050956" cy="386321"/>
          </a:xfrm>
          <a:prstGeom prst="rect">
            <a:avLst/>
          </a:prstGeom>
        </p:spPr>
        <p:txBody>
          <a:bodyPr anchor="ctr"/>
          <a:lstStyle>
            <a:lvl1pPr marL="0" indent="0" algn="ctr">
              <a:buFontTx/>
              <a:buNone/>
              <a:defRPr sz="1600" b="1">
                <a:solidFill>
                  <a:schemeClr val="bg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dirty="0"/>
              <a:t>答辩人信息</a:t>
            </a: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duotone>
              <a:schemeClr val="bg2">
                <a:shade val="45000"/>
                <a:satMod val="135000"/>
              </a:schemeClr>
              <a:prstClr val="white"/>
            </a:duotone>
          </a:blip>
          <a:srcRect r="27993"/>
          <a:stretch>
            <a:fillRect/>
          </a:stretch>
        </p:blipFill>
        <p:spPr>
          <a:xfrm>
            <a:off x="1" y="-5557"/>
            <a:ext cx="12192000" cy="6863557"/>
          </a:xfrm>
          <a:prstGeom prst="rect">
            <a:avLst/>
          </a:prstGeom>
        </p:spPr>
      </p:pic>
      <p:sp>
        <p:nvSpPr>
          <p:cNvPr id="4" name="矩形 3"/>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本</a:t>
            </a:r>
            <a:r>
              <a:rPr kumimoji="0" lang="en-US" altLang="zh-CN"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PPT</a:t>
            </a:r>
            <a:r>
              <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模板正参与</a:t>
            </a:r>
            <a:endParaRPr kumimoji="0" 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sp>
        <p:nvSpPr>
          <p:cNvPr id="8" name="矩形 7"/>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1" i="0" u="none" strike="noStrike" kern="1200" cap="none" spc="0" normalizeH="0" baseline="0" noProof="0">
              <a:ln>
                <a:noFill/>
              </a:ln>
              <a:solidFill>
                <a:srgbClr val="0E5177"/>
              </a:solidFill>
              <a:effectLst/>
              <a:uLnTx/>
              <a:uFillTx/>
              <a:latin typeface="Segoe UI" panose="020B0502040204020203"/>
              <a:ea typeface="微软雅黑" panose="020B0503020204020204" charset="-122"/>
              <a:cs typeface="+mn-cs"/>
            </a:endParaRPr>
          </a:p>
        </p:txBody>
      </p:sp>
      <p:sp>
        <p:nvSpPr>
          <p:cNvPr id="9" name="文本框 8"/>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 </a:t>
            </a:r>
            <a:r>
              <a:rPr kumimoji="0" lang="zh-CN" alt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PPT</a:t>
            </a:r>
            <a:r>
              <a:rPr kumimoji="0" lang="zh-CN" alt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模板设计大赛 </a:t>
            </a:r>
            <a:endParaRPr kumimoji="0" 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1" name="文本框 10"/>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pic>
        <p:nvPicPr>
          <p:cNvPr id="12" name="图片 11"/>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endParaRPr>
          </a:p>
        </p:txBody>
      </p:sp>
      <p:sp>
        <p:nvSpPr>
          <p:cNvPr id="15" name="文本框 14"/>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endParaRPr>
          </a:p>
        </p:txBody>
      </p:sp>
      <p:sp>
        <p:nvSpPr>
          <p:cNvPr id="16" name="矩形 15"/>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标注</a:t>
            </a:r>
            <a:endParaRPr kumimoji="0" lang="zh-CN" altLang="en-US" sz="18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使用说明 </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声明</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拥有对本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rPr>
              <a:t>OfficePLUS</a:t>
            </a:r>
            <a:endParaRPr kumimoji="0" lang="zh-CN" altLang="en-US"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
        <p:nvSpPr>
          <p:cNvPr id="10" name="文本占位符 9"/>
          <p:cNvSpPr>
            <a:spLocks noGrp="1"/>
          </p:cNvSpPr>
          <p:nvPr userDrawn="1">
            <p:ph type="body" sz="quarter" idx="15" hasCustomPrompt="1"/>
          </p:nvPr>
        </p:nvSpPr>
        <p:spPr>
          <a:xfrm>
            <a:off x="960840" y="1432866"/>
            <a:ext cx="1487488" cy="1595437"/>
          </a:xfrm>
          <a:prstGeom prst="rect">
            <a:avLst/>
          </a:prstGeom>
        </p:spPr>
        <p:txBody>
          <a:bodyPr lIns="0" rIns="0" anchor="ctr"/>
          <a:lstStyle>
            <a:lvl1pPr marL="0" indent="0">
              <a:buNone/>
              <a:defRPr sz="7200" b="1"/>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NO</a:t>
            </a:r>
            <a:endParaRPr lang="zh-CN" altLang="en-US" dirty="0"/>
          </a:p>
        </p:txBody>
      </p:sp>
      <p:sp>
        <p:nvSpPr>
          <p:cNvPr id="11" name="文本占位符 77"/>
          <p:cNvSpPr>
            <a:spLocks noGrp="1"/>
          </p:cNvSpPr>
          <p:nvPr userDrawn="1">
            <p:ph type="body" sz="quarter" idx="11" hasCustomPrompt="1"/>
          </p:nvPr>
        </p:nvSpPr>
        <p:spPr>
          <a:xfrm>
            <a:off x="960840" y="2785075"/>
            <a:ext cx="5330316" cy="721821"/>
          </a:xfrm>
          <a:prstGeom prst="rect">
            <a:avLst/>
          </a:prstGeom>
        </p:spPr>
        <p:txBody>
          <a:bodyPr lIns="0" tIns="0" rIns="0" bIns="0" anchor="ctr"/>
          <a:lstStyle>
            <a:lvl1pPr marL="0" indent="0" algn="l">
              <a:lnSpc>
                <a:spcPct val="100000"/>
              </a:lnSpc>
              <a:buNone/>
              <a:defRPr sz="2800" b="1">
                <a:solidFill>
                  <a:schemeClr val="tx1"/>
                </a:solidFill>
                <a:latin typeface="方正粗雅宋简体" panose="02000000000000000000" pitchFamily="2" charset="-122"/>
                <a:ea typeface="方正粗雅宋简体" panose="02000000000000000000"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单击此处编辑小节标题</a:t>
            </a:r>
            <a:endParaRPr lang="zh-CN" altLang="en-US" dirty="0"/>
          </a:p>
        </p:txBody>
      </p:sp>
    </p:spTree>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61" name="文本占位符 77"/>
          <p:cNvSpPr>
            <a:spLocks noGrp="1"/>
          </p:cNvSpPr>
          <p:nvPr>
            <p:ph type="body" sz="quarter" idx="11" hasCustomPrompt="1"/>
          </p:nvPr>
        </p:nvSpPr>
        <p:spPr>
          <a:xfrm>
            <a:off x="2218800" y="3076522"/>
            <a:ext cx="7754400" cy="721821"/>
          </a:xfrm>
          <a:prstGeom prst="rect">
            <a:avLst/>
          </a:prstGeom>
        </p:spPr>
        <p:txBody>
          <a:bodyPr anchor="ctr"/>
          <a:lstStyle>
            <a:lvl1pPr marL="0" indent="0" algn="dist">
              <a:lnSpc>
                <a:spcPct val="100000"/>
              </a:lnSpc>
              <a:buNone/>
              <a:defRPr sz="4800" b="1">
                <a:solidFill>
                  <a:schemeClr val="bg1"/>
                </a:solidFill>
                <a:latin typeface="方正粗雅宋简体" panose="02000000000000000000" pitchFamily="2" charset="-122"/>
                <a:ea typeface="方正粗雅宋简体" panose="02000000000000000000"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单击此处编辑答辩报告题目</a:t>
            </a:r>
            <a:endParaRPr lang="zh-CN" altLang="en-US" dirty="0"/>
          </a:p>
        </p:txBody>
      </p:sp>
      <p:sp>
        <p:nvSpPr>
          <p:cNvPr id="64" name="文本占位符 63"/>
          <p:cNvSpPr>
            <a:spLocks noGrp="1"/>
          </p:cNvSpPr>
          <p:nvPr>
            <p:ph type="body" sz="quarter" idx="12" hasCustomPrompt="1"/>
          </p:nvPr>
        </p:nvSpPr>
        <p:spPr>
          <a:xfrm>
            <a:off x="5070522" y="5207653"/>
            <a:ext cx="2050956" cy="386321"/>
          </a:xfrm>
          <a:prstGeom prst="rect">
            <a:avLst/>
          </a:prstGeom>
        </p:spPr>
        <p:txBody>
          <a:bodyPr anchor="ctr"/>
          <a:lstStyle>
            <a:lvl1pPr marL="0" indent="0" algn="ctr">
              <a:buFontTx/>
              <a:buNone/>
              <a:defRPr sz="1600" b="1">
                <a:solidFill>
                  <a:schemeClr val="bg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dirty="0"/>
              <a:t>答辩人信息</a:t>
            </a: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10" name="副标题 2"/>
          <p:cNvSpPr txBox="1"/>
          <p:nvPr userDrawn="1"/>
        </p:nvSpPr>
        <p:spPr>
          <a:xfrm>
            <a:off x="1515340" y="4747371"/>
            <a:ext cx="2812728" cy="617036"/>
          </a:xfrm>
          <a:prstGeom prst="rect">
            <a:avLst/>
          </a:prstGeom>
          <a:solidFill>
            <a:srgbClr val="04428A"/>
          </a:solidFill>
        </p:spPr>
        <p:txBody>
          <a:bodyPr vert="horz" lIns="0" tIns="45720" rIns="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zh-CN" altLang="en-US" sz="2000" b="1" dirty="0">
              <a:solidFill>
                <a:schemeClr val="bg1"/>
              </a:solidFill>
              <a:latin typeface="+mj-ea"/>
              <a:ea typeface="+mj-ea"/>
            </a:endParaRPr>
          </a:p>
        </p:txBody>
      </p:sp>
      <p:sp>
        <p:nvSpPr>
          <p:cNvPr id="85" name="文本占位符 84"/>
          <p:cNvSpPr>
            <a:spLocks noGrp="1"/>
          </p:cNvSpPr>
          <p:nvPr>
            <p:ph type="body" sz="quarter" idx="14" hasCustomPrompt="1"/>
          </p:nvPr>
        </p:nvSpPr>
        <p:spPr>
          <a:xfrm>
            <a:off x="1515340" y="4747371"/>
            <a:ext cx="2743200" cy="617537"/>
          </a:xfrm>
          <a:prstGeom prst="rect">
            <a:avLst/>
          </a:prstGeom>
        </p:spPr>
        <p:txBody>
          <a:bodyPr anchor="ctr"/>
          <a:lstStyle>
            <a:lvl1pPr marL="0" indent="0" algn="l">
              <a:buNone/>
              <a:defRPr b="1">
                <a:solidFill>
                  <a:schemeClr val="bg1"/>
                </a:solidFill>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答辩人信息</a:t>
            </a:r>
            <a:endParaRPr lang="zh-CN" altLang="en-US" dirty="0"/>
          </a:p>
        </p:txBody>
      </p:sp>
      <p:grpSp>
        <p:nvGrpSpPr>
          <p:cNvPr id="87" name="Group 74"/>
          <p:cNvGrpSpPr>
            <a:grpSpLocks noChangeAspect="1"/>
          </p:cNvGrpSpPr>
          <p:nvPr userDrawn="1"/>
        </p:nvGrpSpPr>
        <p:grpSpPr bwMode="auto">
          <a:xfrm>
            <a:off x="1514476" y="1047750"/>
            <a:ext cx="2014537" cy="560387"/>
            <a:chOff x="954" y="660"/>
            <a:chExt cx="1269" cy="353"/>
          </a:xfrm>
        </p:grpSpPr>
        <p:sp>
          <p:nvSpPr>
            <p:cNvPr id="89" name="Freeform 75"/>
            <p:cNvSpPr/>
            <p:nvPr userDrawn="1"/>
          </p:nvSpPr>
          <p:spPr bwMode="auto">
            <a:xfrm>
              <a:off x="1968" y="833"/>
              <a:ext cx="45" cy="46"/>
            </a:xfrm>
            <a:custGeom>
              <a:avLst/>
              <a:gdLst>
                <a:gd name="T0" fmla="*/ 10 w 36"/>
                <a:gd name="T1" fmla="*/ 35 h 37"/>
                <a:gd name="T2" fmla="*/ 6 w 36"/>
                <a:gd name="T3" fmla="*/ 25 h 37"/>
                <a:gd name="T4" fmla="*/ 0 w 36"/>
                <a:gd name="T5" fmla="*/ 11 h 37"/>
                <a:gd name="T6" fmla="*/ 23 w 36"/>
                <a:gd name="T7" fmla="*/ 4 h 37"/>
                <a:gd name="T8" fmla="*/ 28 w 36"/>
                <a:gd name="T9" fmla="*/ 9 h 37"/>
                <a:gd name="T10" fmla="*/ 30 w 36"/>
                <a:gd name="T11" fmla="*/ 29 h 37"/>
                <a:gd name="T12" fmla="*/ 10 w 3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36" h="37">
                  <a:moveTo>
                    <a:pt x="10" y="35"/>
                  </a:moveTo>
                  <a:cubicBezTo>
                    <a:pt x="3" y="34"/>
                    <a:pt x="7" y="31"/>
                    <a:pt x="6" y="25"/>
                  </a:cubicBezTo>
                  <a:cubicBezTo>
                    <a:pt x="5" y="20"/>
                    <a:pt x="0" y="14"/>
                    <a:pt x="0" y="11"/>
                  </a:cubicBezTo>
                  <a:cubicBezTo>
                    <a:pt x="1" y="0"/>
                    <a:pt x="15" y="0"/>
                    <a:pt x="23" y="4"/>
                  </a:cubicBezTo>
                  <a:cubicBezTo>
                    <a:pt x="25" y="4"/>
                    <a:pt x="26" y="7"/>
                    <a:pt x="28" y="9"/>
                  </a:cubicBezTo>
                  <a:cubicBezTo>
                    <a:pt x="32" y="14"/>
                    <a:pt x="36" y="23"/>
                    <a:pt x="30" y="29"/>
                  </a:cubicBezTo>
                  <a:cubicBezTo>
                    <a:pt x="25" y="34"/>
                    <a:pt x="17" y="37"/>
                    <a:pt x="10" y="35"/>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0" name="Freeform 76"/>
            <p:cNvSpPr/>
            <p:nvPr userDrawn="1"/>
          </p:nvSpPr>
          <p:spPr bwMode="auto">
            <a:xfrm>
              <a:off x="1837" y="698"/>
              <a:ext cx="160" cy="165"/>
            </a:xfrm>
            <a:custGeom>
              <a:avLst/>
              <a:gdLst>
                <a:gd name="T0" fmla="*/ 33 w 129"/>
                <a:gd name="T1" fmla="*/ 133 h 133"/>
                <a:gd name="T2" fmla="*/ 32 w 129"/>
                <a:gd name="T3" fmla="*/ 133 h 133"/>
                <a:gd name="T4" fmla="*/ 33 w 129"/>
                <a:gd name="T5" fmla="*/ 130 h 133"/>
                <a:gd name="T6" fmla="*/ 55 w 129"/>
                <a:gd name="T7" fmla="*/ 116 h 133"/>
                <a:gd name="T8" fmla="*/ 67 w 129"/>
                <a:gd name="T9" fmla="*/ 99 h 133"/>
                <a:gd name="T10" fmla="*/ 25 w 129"/>
                <a:gd name="T11" fmla="*/ 115 h 133"/>
                <a:gd name="T12" fmla="*/ 8 w 129"/>
                <a:gd name="T13" fmla="*/ 108 h 133"/>
                <a:gd name="T14" fmla="*/ 8 w 129"/>
                <a:gd name="T15" fmla="*/ 107 h 133"/>
                <a:gd name="T16" fmla="*/ 8 w 129"/>
                <a:gd name="T17" fmla="*/ 92 h 133"/>
                <a:gd name="T18" fmla="*/ 60 w 129"/>
                <a:gd name="T19" fmla="*/ 80 h 133"/>
                <a:gd name="T20" fmla="*/ 75 w 129"/>
                <a:gd name="T21" fmla="*/ 72 h 133"/>
                <a:gd name="T22" fmla="*/ 77 w 129"/>
                <a:gd name="T23" fmla="*/ 14 h 133"/>
                <a:gd name="T24" fmla="*/ 99 w 129"/>
                <a:gd name="T25" fmla="*/ 16 h 133"/>
                <a:gd name="T26" fmla="*/ 103 w 129"/>
                <a:gd name="T27" fmla="*/ 21 h 133"/>
                <a:gd name="T28" fmla="*/ 104 w 129"/>
                <a:gd name="T29" fmla="*/ 21 h 133"/>
                <a:gd name="T30" fmla="*/ 103 w 129"/>
                <a:gd name="T31" fmla="*/ 35 h 133"/>
                <a:gd name="T32" fmla="*/ 98 w 129"/>
                <a:gd name="T33" fmla="*/ 65 h 133"/>
                <a:gd name="T34" fmla="*/ 126 w 129"/>
                <a:gd name="T35" fmla="*/ 54 h 133"/>
                <a:gd name="T36" fmla="*/ 123 w 129"/>
                <a:gd name="T37" fmla="*/ 69 h 133"/>
                <a:gd name="T38" fmla="*/ 95 w 129"/>
                <a:gd name="T39" fmla="*/ 81 h 133"/>
                <a:gd name="T40" fmla="*/ 82 w 129"/>
                <a:gd name="T41" fmla="*/ 111 h 133"/>
                <a:gd name="T42" fmla="*/ 75 w 129"/>
                <a:gd name="T43" fmla="*/ 118 h 133"/>
                <a:gd name="T44" fmla="*/ 56 w 129"/>
                <a:gd name="T45" fmla="*/ 128 h 133"/>
                <a:gd name="T46" fmla="*/ 33 w 129"/>
                <a:gd name="T4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9" h="133">
                  <a:moveTo>
                    <a:pt x="33" y="133"/>
                  </a:moveTo>
                  <a:cubicBezTo>
                    <a:pt x="33" y="133"/>
                    <a:pt x="33" y="133"/>
                    <a:pt x="32" y="133"/>
                  </a:cubicBezTo>
                  <a:cubicBezTo>
                    <a:pt x="32" y="132"/>
                    <a:pt x="32" y="131"/>
                    <a:pt x="33" y="130"/>
                  </a:cubicBezTo>
                  <a:cubicBezTo>
                    <a:pt x="35" y="130"/>
                    <a:pt x="55" y="117"/>
                    <a:pt x="55" y="116"/>
                  </a:cubicBezTo>
                  <a:cubicBezTo>
                    <a:pt x="60" y="111"/>
                    <a:pt x="66" y="106"/>
                    <a:pt x="67" y="99"/>
                  </a:cubicBezTo>
                  <a:cubicBezTo>
                    <a:pt x="53" y="104"/>
                    <a:pt x="40" y="114"/>
                    <a:pt x="25" y="115"/>
                  </a:cubicBezTo>
                  <a:cubicBezTo>
                    <a:pt x="18" y="113"/>
                    <a:pt x="13" y="110"/>
                    <a:pt x="8" y="108"/>
                  </a:cubicBezTo>
                  <a:cubicBezTo>
                    <a:pt x="8" y="107"/>
                    <a:pt x="8" y="107"/>
                    <a:pt x="8" y="107"/>
                  </a:cubicBezTo>
                  <a:cubicBezTo>
                    <a:pt x="1" y="102"/>
                    <a:pt x="0" y="95"/>
                    <a:pt x="8" y="92"/>
                  </a:cubicBezTo>
                  <a:cubicBezTo>
                    <a:pt x="23" y="96"/>
                    <a:pt x="46" y="85"/>
                    <a:pt x="60" y="80"/>
                  </a:cubicBezTo>
                  <a:cubicBezTo>
                    <a:pt x="63" y="78"/>
                    <a:pt x="72" y="75"/>
                    <a:pt x="75" y="72"/>
                  </a:cubicBezTo>
                  <a:cubicBezTo>
                    <a:pt x="78" y="52"/>
                    <a:pt x="76" y="33"/>
                    <a:pt x="77" y="14"/>
                  </a:cubicBezTo>
                  <a:cubicBezTo>
                    <a:pt x="82" y="0"/>
                    <a:pt x="90" y="10"/>
                    <a:pt x="99" y="16"/>
                  </a:cubicBezTo>
                  <a:cubicBezTo>
                    <a:pt x="99" y="18"/>
                    <a:pt x="101" y="19"/>
                    <a:pt x="103" y="21"/>
                  </a:cubicBezTo>
                  <a:cubicBezTo>
                    <a:pt x="103" y="21"/>
                    <a:pt x="103" y="21"/>
                    <a:pt x="104" y="21"/>
                  </a:cubicBezTo>
                  <a:cubicBezTo>
                    <a:pt x="107" y="27"/>
                    <a:pt x="108" y="30"/>
                    <a:pt x="103" y="35"/>
                  </a:cubicBezTo>
                  <a:cubicBezTo>
                    <a:pt x="99" y="44"/>
                    <a:pt x="97" y="54"/>
                    <a:pt x="98" y="65"/>
                  </a:cubicBezTo>
                  <a:cubicBezTo>
                    <a:pt x="108" y="63"/>
                    <a:pt x="114" y="55"/>
                    <a:pt x="126" y="54"/>
                  </a:cubicBezTo>
                  <a:cubicBezTo>
                    <a:pt x="129" y="60"/>
                    <a:pt x="128" y="65"/>
                    <a:pt x="123" y="69"/>
                  </a:cubicBezTo>
                  <a:cubicBezTo>
                    <a:pt x="114" y="73"/>
                    <a:pt x="105" y="77"/>
                    <a:pt x="95" y="81"/>
                  </a:cubicBezTo>
                  <a:cubicBezTo>
                    <a:pt x="93" y="91"/>
                    <a:pt x="89" y="103"/>
                    <a:pt x="82" y="111"/>
                  </a:cubicBezTo>
                  <a:cubicBezTo>
                    <a:pt x="81" y="113"/>
                    <a:pt x="76" y="117"/>
                    <a:pt x="75" y="118"/>
                  </a:cubicBezTo>
                  <a:cubicBezTo>
                    <a:pt x="69" y="122"/>
                    <a:pt x="63" y="126"/>
                    <a:pt x="56" y="128"/>
                  </a:cubicBezTo>
                  <a:cubicBezTo>
                    <a:pt x="37" y="133"/>
                    <a:pt x="37" y="133"/>
                    <a:pt x="33" y="133"/>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1" name="Freeform 77"/>
            <p:cNvSpPr/>
            <p:nvPr userDrawn="1"/>
          </p:nvSpPr>
          <p:spPr bwMode="auto">
            <a:xfrm>
              <a:off x="1630" y="796"/>
              <a:ext cx="94" cy="110"/>
            </a:xfrm>
            <a:custGeom>
              <a:avLst/>
              <a:gdLst>
                <a:gd name="T0" fmla="*/ 17 w 76"/>
                <a:gd name="T1" fmla="*/ 88 h 88"/>
                <a:gd name="T2" fmla="*/ 0 w 76"/>
                <a:gd name="T3" fmla="*/ 70 h 88"/>
                <a:gd name="T4" fmla="*/ 2 w 76"/>
                <a:gd name="T5" fmla="*/ 65 h 88"/>
                <a:gd name="T6" fmla="*/ 50 w 76"/>
                <a:gd name="T7" fmla="*/ 26 h 88"/>
                <a:gd name="T8" fmla="*/ 65 w 76"/>
                <a:gd name="T9" fmla="*/ 5 h 88"/>
                <a:gd name="T10" fmla="*/ 66 w 76"/>
                <a:gd name="T11" fmla="*/ 4 h 88"/>
                <a:gd name="T12" fmla="*/ 66 w 76"/>
                <a:gd name="T13" fmla="*/ 4 h 88"/>
                <a:gd name="T14" fmla="*/ 76 w 76"/>
                <a:gd name="T15" fmla="*/ 5 h 88"/>
                <a:gd name="T16" fmla="*/ 65 w 76"/>
                <a:gd name="T17" fmla="*/ 19 h 88"/>
                <a:gd name="T18" fmla="*/ 54 w 76"/>
                <a:gd name="T19" fmla="*/ 43 h 88"/>
                <a:gd name="T20" fmla="*/ 48 w 76"/>
                <a:gd name="T21" fmla="*/ 54 h 88"/>
                <a:gd name="T22" fmla="*/ 35 w 76"/>
                <a:gd name="T23" fmla="*/ 72 h 88"/>
                <a:gd name="T24" fmla="*/ 21 w 76"/>
                <a:gd name="T25" fmla="*/ 87 h 88"/>
                <a:gd name="T26" fmla="*/ 17 w 76"/>
                <a:gd name="T27"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88">
                  <a:moveTo>
                    <a:pt x="17" y="88"/>
                  </a:moveTo>
                  <a:cubicBezTo>
                    <a:pt x="10" y="84"/>
                    <a:pt x="3" y="76"/>
                    <a:pt x="0" y="70"/>
                  </a:cubicBezTo>
                  <a:cubicBezTo>
                    <a:pt x="0" y="69"/>
                    <a:pt x="1" y="67"/>
                    <a:pt x="2" y="65"/>
                  </a:cubicBezTo>
                  <a:cubicBezTo>
                    <a:pt x="18" y="52"/>
                    <a:pt x="35" y="41"/>
                    <a:pt x="50" y="26"/>
                  </a:cubicBezTo>
                  <a:cubicBezTo>
                    <a:pt x="54" y="19"/>
                    <a:pt x="60" y="12"/>
                    <a:pt x="65" y="5"/>
                  </a:cubicBezTo>
                  <a:cubicBezTo>
                    <a:pt x="65" y="5"/>
                    <a:pt x="66" y="5"/>
                    <a:pt x="66" y="4"/>
                  </a:cubicBezTo>
                  <a:cubicBezTo>
                    <a:pt x="66" y="4"/>
                    <a:pt x="66" y="4"/>
                    <a:pt x="66" y="4"/>
                  </a:cubicBezTo>
                  <a:cubicBezTo>
                    <a:pt x="70" y="0"/>
                    <a:pt x="72" y="0"/>
                    <a:pt x="76" y="5"/>
                  </a:cubicBezTo>
                  <a:cubicBezTo>
                    <a:pt x="76" y="10"/>
                    <a:pt x="68" y="14"/>
                    <a:pt x="65" y="19"/>
                  </a:cubicBezTo>
                  <a:cubicBezTo>
                    <a:pt x="62" y="27"/>
                    <a:pt x="58" y="35"/>
                    <a:pt x="54" y="43"/>
                  </a:cubicBezTo>
                  <a:cubicBezTo>
                    <a:pt x="53" y="45"/>
                    <a:pt x="53" y="45"/>
                    <a:pt x="48" y="54"/>
                  </a:cubicBezTo>
                  <a:cubicBezTo>
                    <a:pt x="43" y="57"/>
                    <a:pt x="37" y="66"/>
                    <a:pt x="35" y="72"/>
                  </a:cubicBezTo>
                  <a:cubicBezTo>
                    <a:pt x="29" y="75"/>
                    <a:pt x="27" y="84"/>
                    <a:pt x="21" y="87"/>
                  </a:cubicBezTo>
                  <a:cubicBezTo>
                    <a:pt x="19" y="87"/>
                    <a:pt x="18" y="87"/>
                    <a:pt x="17" y="88"/>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2" name="Freeform 78"/>
            <p:cNvSpPr/>
            <p:nvPr userDrawn="1"/>
          </p:nvSpPr>
          <p:spPr bwMode="auto">
            <a:xfrm>
              <a:off x="1749" y="791"/>
              <a:ext cx="53" cy="41"/>
            </a:xfrm>
            <a:custGeom>
              <a:avLst/>
              <a:gdLst>
                <a:gd name="T0" fmla="*/ 19 w 43"/>
                <a:gd name="T1" fmla="*/ 33 h 33"/>
                <a:gd name="T2" fmla="*/ 0 w 43"/>
                <a:gd name="T3" fmla="*/ 20 h 33"/>
                <a:gd name="T4" fmla="*/ 2 w 43"/>
                <a:gd name="T5" fmla="*/ 14 h 33"/>
                <a:gd name="T6" fmla="*/ 6 w 43"/>
                <a:gd name="T7" fmla="*/ 13 h 33"/>
                <a:gd name="T8" fmla="*/ 17 w 43"/>
                <a:gd name="T9" fmla="*/ 12 h 33"/>
                <a:gd name="T10" fmla="*/ 43 w 43"/>
                <a:gd name="T11" fmla="*/ 5 h 33"/>
                <a:gd name="T12" fmla="*/ 19 w 43"/>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43" h="33">
                  <a:moveTo>
                    <a:pt x="19" y="33"/>
                  </a:moveTo>
                  <a:cubicBezTo>
                    <a:pt x="9" y="33"/>
                    <a:pt x="6" y="26"/>
                    <a:pt x="0" y="20"/>
                  </a:cubicBezTo>
                  <a:cubicBezTo>
                    <a:pt x="0" y="18"/>
                    <a:pt x="2" y="16"/>
                    <a:pt x="2" y="14"/>
                  </a:cubicBezTo>
                  <a:cubicBezTo>
                    <a:pt x="4" y="14"/>
                    <a:pt x="4" y="14"/>
                    <a:pt x="6" y="13"/>
                  </a:cubicBezTo>
                  <a:cubicBezTo>
                    <a:pt x="10" y="12"/>
                    <a:pt x="12" y="12"/>
                    <a:pt x="17" y="12"/>
                  </a:cubicBezTo>
                  <a:cubicBezTo>
                    <a:pt x="22" y="11"/>
                    <a:pt x="38" y="0"/>
                    <a:pt x="43" y="5"/>
                  </a:cubicBezTo>
                  <a:cubicBezTo>
                    <a:pt x="43" y="17"/>
                    <a:pt x="30" y="30"/>
                    <a:pt x="19" y="33"/>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3" name="Freeform 79"/>
            <p:cNvSpPr/>
            <p:nvPr userDrawn="1"/>
          </p:nvSpPr>
          <p:spPr bwMode="auto">
            <a:xfrm>
              <a:off x="1668" y="766"/>
              <a:ext cx="36" cy="42"/>
            </a:xfrm>
            <a:custGeom>
              <a:avLst/>
              <a:gdLst>
                <a:gd name="T0" fmla="*/ 5 w 29"/>
                <a:gd name="T1" fmla="*/ 34 h 34"/>
                <a:gd name="T2" fmla="*/ 0 w 29"/>
                <a:gd name="T3" fmla="*/ 9 h 34"/>
                <a:gd name="T4" fmla="*/ 19 w 29"/>
                <a:gd name="T5" fmla="*/ 6 h 34"/>
                <a:gd name="T6" fmla="*/ 23 w 29"/>
                <a:gd name="T7" fmla="*/ 26 h 34"/>
                <a:gd name="T8" fmla="*/ 5 w 29"/>
                <a:gd name="T9" fmla="*/ 34 h 34"/>
              </a:gdLst>
              <a:ahLst/>
              <a:cxnLst>
                <a:cxn ang="0">
                  <a:pos x="T0" y="T1"/>
                </a:cxn>
                <a:cxn ang="0">
                  <a:pos x="T2" y="T3"/>
                </a:cxn>
                <a:cxn ang="0">
                  <a:pos x="T4" y="T5"/>
                </a:cxn>
                <a:cxn ang="0">
                  <a:pos x="T6" y="T7"/>
                </a:cxn>
                <a:cxn ang="0">
                  <a:pos x="T8" y="T9"/>
                </a:cxn>
              </a:cxnLst>
              <a:rect l="0" t="0" r="r" b="b"/>
              <a:pathLst>
                <a:path w="29" h="34">
                  <a:moveTo>
                    <a:pt x="5" y="34"/>
                  </a:moveTo>
                  <a:cubicBezTo>
                    <a:pt x="1" y="30"/>
                    <a:pt x="0" y="14"/>
                    <a:pt x="0" y="9"/>
                  </a:cubicBezTo>
                  <a:cubicBezTo>
                    <a:pt x="3" y="0"/>
                    <a:pt x="12" y="0"/>
                    <a:pt x="19" y="6"/>
                  </a:cubicBezTo>
                  <a:cubicBezTo>
                    <a:pt x="25" y="14"/>
                    <a:pt x="29" y="17"/>
                    <a:pt x="23" y="26"/>
                  </a:cubicBezTo>
                  <a:cubicBezTo>
                    <a:pt x="16" y="32"/>
                    <a:pt x="13" y="32"/>
                    <a:pt x="5" y="34"/>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4" name="Freeform 80"/>
            <p:cNvSpPr/>
            <p:nvPr userDrawn="1"/>
          </p:nvSpPr>
          <p:spPr bwMode="auto">
            <a:xfrm>
              <a:off x="1748" y="739"/>
              <a:ext cx="63" cy="60"/>
            </a:xfrm>
            <a:custGeom>
              <a:avLst/>
              <a:gdLst>
                <a:gd name="T0" fmla="*/ 17 w 51"/>
                <a:gd name="T1" fmla="*/ 48 h 48"/>
                <a:gd name="T2" fmla="*/ 21 w 51"/>
                <a:gd name="T3" fmla="*/ 30 h 48"/>
                <a:gd name="T4" fmla="*/ 13 w 51"/>
                <a:gd name="T5" fmla="*/ 32 h 48"/>
                <a:gd name="T6" fmla="*/ 3 w 51"/>
                <a:gd name="T7" fmla="*/ 15 h 48"/>
                <a:gd name="T8" fmla="*/ 13 w 51"/>
                <a:gd name="T9" fmla="*/ 11 h 48"/>
                <a:gd name="T10" fmla="*/ 33 w 51"/>
                <a:gd name="T11" fmla="*/ 2 h 48"/>
                <a:gd name="T12" fmla="*/ 51 w 51"/>
                <a:gd name="T13" fmla="*/ 18 h 48"/>
                <a:gd name="T14" fmla="*/ 39 w 51"/>
                <a:gd name="T15" fmla="*/ 36 h 48"/>
                <a:gd name="T16" fmla="*/ 22 w 51"/>
                <a:gd name="T17" fmla="*/ 47 h 48"/>
                <a:gd name="T18" fmla="*/ 17 w 51"/>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48">
                  <a:moveTo>
                    <a:pt x="17" y="48"/>
                  </a:moveTo>
                  <a:cubicBezTo>
                    <a:pt x="16" y="43"/>
                    <a:pt x="23" y="33"/>
                    <a:pt x="21" y="30"/>
                  </a:cubicBezTo>
                  <a:cubicBezTo>
                    <a:pt x="18" y="31"/>
                    <a:pt x="16" y="32"/>
                    <a:pt x="13" y="32"/>
                  </a:cubicBezTo>
                  <a:cubicBezTo>
                    <a:pt x="7" y="29"/>
                    <a:pt x="0" y="21"/>
                    <a:pt x="3" y="15"/>
                  </a:cubicBezTo>
                  <a:cubicBezTo>
                    <a:pt x="7" y="10"/>
                    <a:pt x="6" y="12"/>
                    <a:pt x="13" y="11"/>
                  </a:cubicBezTo>
                  <a:cubicBezTo>
                    <a:pt x="19" y="8"/>
                    <a:pt x="26" y="5"/>
                    <a:pt x="33" y="2"/>
                  </a:cubicBezTo>
                  <a:cubicBezTo>
                    <a:pt x="45" y="0"/>
                    <a:pt x="50" y="6"/>
                    <a:pt x="51" y="18"/>
                  </a:cubicBezTo>
                  <a:cubicBezTo>
                    <a:pt x="49" y="25"/>
                    <a:pt x="44" y="31"/>
                    <a:pt x="39" y="36"/>
                  </a:cubicBezTo>
                  <a:cubicBezTo>
                    <a:pt x="33" y="40"/>
                    <a:pt x="27" y="44"/>
                    <a:pt x="22" y="47"/>
                  </a:cubicBezTo>
                  <a:cubicBezTo>
                    <a:pt x="20" y="47"/>
                    <a:pt x="19" y="48"/>
                    <a:pt x="17" y="48"/>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5" name="Freeform 81"/>
            <p:cNvSpPr/>
            <p:nvPr userDrawn="1"/>
          </p:nvSpPr>
          <p:spPr bwMode="auto">
            <a:xfrm>
              <a:off x="1687" y="715"/>
              <a:ext cx="38" cy="42"/>
            </a:xfrm>
            <a:custGeom>
              <a:avLst/>
              <a:gdLst>
                <a:gd name="T0" fmla="*/ 3 w 31"/>
                <a:gd name="T1" fmla="*/ 34 h 34"/>
                <a:gd name="T2" fmla="*/ 3 w 31"/>
                <a:gd name="T3" fmla="*/ 29 h 34"/>
                <a:gd name="T4" fmla="*/ 0 w 31"/>
                <a:gd name="T5" fmla="*/ 16 h 34"/>
                <a:gd name="T6" fmla="*/ 7 w 31"/>
                <a:gd name="T7" fmla="*/ 0 h 34"/>
                <a:gd name="T8" fmla="*/ 26 w 31"/>
                <a:gd name="T9" fmla="*/ 23 h 34"/>
                <a:gd name="T10" fmla="*/ 3 w 31"/>
                <a:gd name="T11" fmla="*/ 34 h 34"/>
              </a:gdLst>
              <a:ahLst/>
              <a:cxnLst>
                <a:cxn ang="0">
                  <a:pos x="T0" y="T1"/>
                </a:cxn>
                <a:cxn ang="0">
                  <a:pos x="T2" y="T3"/>
                </a:cxn>
                <a:cxn ang="0">
                  <a:pos x="T4" y="T5"/>
                </a:cxn>
                <a:cxn ang="0">
                  <a:pos x="T6" y="T7"/>
                </a:cxn>
                <a:cxn ang="0">
                  <a:pos x="T8" y="T9"/>
                </a:cxn>
                <a:cxn ang="0">
                  <a:pos x="T10" y="T11"/>
                </a:cxn>
              </a:cxnLst>
              <a:rect l="0" t="0" r="r" b="b"/>
              <a:pathLst>
                <a:path w="31" h="34">
                  <a:moveTo>
                    <a:pt x="3" y="34"/>
                  </a:moveTo>
                  <a:cubicBezTo>
                    <a:pt x="1" y="32"/>
                    <a:pt x="2" y="31"/>
                    <a:pt x="3" y="29"/>
                  </a:cubicBezTo>
                  <a:cubicBezTo>
                    <a:pt x="3" y="24"/>
                    <a:pt x="0" y="20"/>
                    <a:pt x="0" y="16"/>
                  </a:cubicBezTo>
                  <a:cubicBezTo>
                    <a:pt x="1" y="7"/>
                    <a:pt x="0" y="4"/>
                    <a:pt x="7" y="0"/>
                  </a:cubicBezTo>
                  <a:cubicBezTo>
                    <a:pt x="12" y="3"/>
                    <a:pt x="31" y="12"/>
                    <a:pt x="26" y="23"/>
                  </a:cubicBezTo>
                  <a:cubicBezTo>
                    <a:pt x="21" y="29"/>
                    <a:pt x="11" y="33"/>
                    <a:pt x="3" y="34"/>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6" name="Freeform 82"/>
            <p:cNvSpPr/>
            <p:nvPr userDrawn="1"/>
          </p:nvSpPr>
          <p:spPr bwMode="auto">
            <a:xfrm>
              <a:off x="1365" y="728"/>
              <a:ext cx="244" cy="186"/>
            </a:xfrm>
            <a:custGeom>
              <a:avLst/>
              <a:gdLst>
                <a:gd name="T0" fmla="*/ 20 w 197"/>
                <a:gd name="T1" fmla="*/ 150 h 150"/>
                <a:gd name="T2" fmla="*/ 13 w 197"/>
                <a:gd name="T3" fmla="*/ 119 h 150"/>
                <a:gd name="T4" fmla="*/ 17 w 197"/>
                <a:gd name="T5" fmla="*/ 114 h 150"/>
                <a:gd name="T6" fmla="*/ 17 w 197"/>
                <a:gd name="T7" fmla="*/ 113 h 150"/>
                <a:gd name="T8" fmla="*/ 44 w 197"/>
                <a:gd name="T9" fmla="*/ 77 h 150"/>
                <a:gd name="T10" fmla="*/ 52 w 197"/>
                <a:gd name="T11" fmla="*/ 67 h 150"/>
                <a:gd name="T12" fmla="*/ 53 w 197"/>
                <a:gd name="T13" fmla="*/ 78 h 150"/>
                <a:gd name="T14" fmla="*/ 60 w 197"/>
                <a:gd name="T15" fmla="*/ 77 h 150"/>
                <a:gd name="T16" fmla="*/ 85 w 197"/>
                <a:gd name="T17" fmla="*/ 58 h 150"/>
                <a:gd name="T18" fmla="*/ 87 w 197"/>
                <a:gd name="T19" fmla="*/ 48 h 150"/>
                <a:gd name="T20" fmla="*/ 68 w 197"/>
                <a:gd name="T21" fmla="*/ 44 h 150"/>
                <a:gd name="T22" fmla="*/ 88 w 197"/>
                <a:gd name="T23" fmla="*/ 29 h 150"/>
                <a:gd name="T24" fmla="*/ 92 w 197"/>
                <a:gd name="T25" fmla="*/ 9 h 150"/>
                <a:gd name="T26" fmla="*/ 109 w 197"/>
                <a:gd name="T27" fmla="*/ 22 h 150"/>
                <a:gd name="T28" fmla="*/ 110 w 197"/>
                <a:gd name="T29" fmla="*/ 37 h 150"/>
                <a:gd name="T30" fmla="*/ 108 w 197"/>
                <a:gd name="T31" fmla="*/ 46 h 150"/>
                <a:gd name="T32" fmla="*/ 111 w 197"/>
                <a:gd name="T33" fmla="*/ 46 h 150"/>
                <a:gd name="T34" fmla="*/ 131 w 197"/>
                <a:gd name="T35" fmla="*/ 32 h 150"/>
                <a:gd name="T36" fmla="*/ 140 w 197"/>
                <a:gd name="T37" fmla="*/ 5 h 150"/>
                <a:gd name="T38" fmla="*/ 163 w 197"/>
                <a:gd name="T39" fmla="*/ 11 h 150"/>
                <a:gd name="T40" fmla="*/ 176 w 197"/>
                <a:gd name="T41" fmla="*/ 5 h 150"/>
                <a:gd name="T42" fmla="*/ 182 w 197"/>
                <a:gd name="T43" fmla="*/ 4 h 150"/>
                <a:gd name="T44" fmla="*/ 184 w 197"/>
                <a:gd name="T45" fmla="*/ 13 h 150"/>
                <a:gd name="T46" fmla="*/ 157 w 197"/>
                <a:gd name="T47" fmla="*/ 39 h 150"/>
                <a:gd name="T48" fmla="*/ 166 w 197"/>
                <a:gd name="T49" fmla="*/ 29 h 150"/>
                <a:gd name="T50" fmla="*/ 190 w 197"/>
                <a:gd name="T51" fmla="*/ 34 h 150"/>
                <a:gd name="T52" fmla="*/ 184 w 197"/>
                <a:gd name="T53" fmla="*/ 50 h 150"/>
                <a:gd name="T54" fmla="*/ 182 w 197"/>
                <a:gd name="T55" fmla="*/ 54 h 150"/>
                <a:gd name="T56" fmla="*/ 182 w 197"/>
                <a:gd name="T57" fmla="*/ 93 h 150"/>
                <a:gd name="T58" fmla="*/ 173 w 197"/>
                <a:gd name="T59" fmla="*/ 107 h 150"/>
                <a:gd name="T60" fmla="*/ 173 w 197"/>
                <a:gd name="T61" fmla="*/ 107 h 150"/>
                <a:gd name="T62" fmla="*/ 172 w 197"/>
                <a:gd name="T63" fmla="*/ 107 h 150"/>
                <a:gd name="T64" fmla="*/ 158 w 197"/>
                <a:gd name="T65" fmla="*/ 113 h 150"/>
                <a:gd name="T66" fmla="*/ 158 w 197"/>
                <a:gd name="T67" fmla="*/ 58 h 150"/>
                <a:gd name="T68" fmla="*/ 157 w 197"/>
                <a:gd name="T69" fmla="*/ 58 h 150"/>
                <a:gd name="T70" fmla="*/ 139 w 197"/>
                <a:gd name="T71" fmla="*/ 89 h 150"/>
                <a:gd name="T72" fmla="*/ 124 w 197"/>
                <a:gd name="T73" fmla="*/ 80 h 150"/>
                <a:gd name="T74" fmla="*/ 128 w 197"/>
                <a:gd name="T75" fmla="*/ 76 h 150"/>
                <a:gd name="T76" fmla="*/ 130 w 197"/>
                <a:gd name="T77" fmla="*/ 45 h 150"/>
                <a:gd name="T78" fmla="*/ 111 w 197"/>
                <a:gd name="T79" fmla="*/ 64 h 150"/>
                <a:gd name="T80" fmla="*/ 102 w 197"/>
                <a:gd name="T81" fmla="*/ 70 h 150"/>
                <a:gd name="T82" fmla="*/ 97 w 197"/>
                <a:gd name="T83" fmla="*/ 91 h 150"/>
                <a:gd name="T84" fmla="*/ 92 w 197"/>
                <a:gd name="T85" fmla="*/ 101 h 150"/>
                <a:gd name="T86" fmla="*/ 91 w 197"/>
                <a:gd name="T87" fmla="*/ 102 h 150"/>
                <a:gd name="T88" fmla="*/ 74 w 197"/>
                <a:gd name="T89" fmla="*/ 110 h 150"/>
                <a:gd name="T90" fmla="*/ 74 w 197"/>
                <a:gd name="T91" fmla="*/ 107 h 150"/>
                <a:gd name="T92" fmla="*/ 82 w 197"/>
                <a:gd name="T93" fmla="*/ 85 h 150"/>
                <a:gd name="T94" fmla="*/ 63 w 197"/>
                <a:gd name="T95" fmla="*/ 94 h 150"/>
                <a:gd name="T96" fmla="*/ 53 w 197"/>
                <a:gd name="T97" fmla="*/ 91 h 150"/>
                <a:gd name="T98" fmla="*/ 52 w 197"/>
                <a:gd name="T99" fmla="*/ 90 h 150"/>
                <a:gd name="T100" fmla="*/ 48 w 197"/>
                <a:gd name="T101" fmla="*/ 88 h 150"/>
                <a:gd name="T102" fmla="*/ 44 w 197"/>
                <a:gd name="T103" fmla="*/ 100 h 150"/>
                <a:gd name="T104" fmla="*/ 27 w 197"/>
                <a:gd name="T105" fmla="*/ 147 h 150"/>
                <a:gd name="T106" fmla="*/ 20 w 197"/>
                <a:gd name="T10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7" h="150">
                  <a:moveTo>
                    <a:pt x="20" y="150"/>
                  </a:moveTo>
                  <a:cubicBezTo>
                    <a:pt x="9" y="146"/>
                    <a:pt x="0" y="124"/>
                    <a:pt x="13" y="119"/>
                  </a:cubicBezTo>
                  <a:cubicBezTo>
                    <a:pt x="13" y="117"/>
                    <a:pt x="15" y="115"/>
                    <a:pt x="17" y="114"/>
                  </a:cubicBezTo>
                  <a:cubicBezTo>
                    <a:pt x="17" y="114"/>
                    <a:pt x="17" y="113"/>
                    <a:pt x="17" y="113"/>
                  </a:cubicBezTo>
                  <a:cubicBezTo>
                    <a:pt x="27" y="103"/>
                    <a:pt x="35" y="88"/>
                    <a:pt x="44" y="77"/>
                  </a:cubicBezTo>
                  <a:cubicBezTo>
                    <a:pt x="46" y="72"/>
                    <a:pt x="47" y="68"/>
                    <a:pt x="52" y="67"/>
                  </a:cubicBezTo>
                  <a:cubicBezTo>
                    <a:pt x="55" y="69"/>
                    <a:pt x="54" y="74"/>
                    <a:pt x="53" y="78"/>
                  </a:cubicBezTo>
                  <a:cubicBezTo>
                    <a:pt x="54" y="79"/>
                    <a:pt x="58" y="78"/>
                    <a:pt x="60" y="77"/>
                  </a:cubicBezTo>
                  <a:cubicBezTo>
                    <a:pt x="68" y="71"/>
                    <a:pt x="78" y="65"/>
                    <a:pt x="85" y="58"/>
                  </a:cubicBezTo>
                  <a:cubicBezTo>
                    <a:pt x="86" y="55"/>
                    <a:pt x="86" y="52"/>
                    <a:pt x="87" y="48"/>
                  </a:cubicBezTo>
                  <a:cubicBezTo>
                    <a:pt x="81" y="50"/>
                    <a:pt x="64" y="54"/>
                    <a:pt x="68" y="44"/>
                  </a:cubicBezTo>
                  <a:cubicBezTo>
                    <a:pt x="75" y="41"/>
                    <a:pt x="84" y="36"/>
                    <a:pt x="88" y="29"/>
                  </a:cubicBezTo>
                  <a:cubicBezTo>
                    <a:pt x="90" y="22"/>
                    <a:pt x="89" y="14"/>
                    <a:pt x="92" y="9"/>
                  </a:cubicBezTo>
                  <a:cubicBezTo>
                    <a:pt x="99" y="5"/>
                    <a:pt x="108" y="14"/>
                    <a:pt x="109" y="22"/>
                  </a:cubicBezTo>
                  <a:cubicBezTo>
                    <a:pt x="112" y="27"/>
                    <a:pt x="121" y="21"/>
                    <a:pt x="110" y="37"/>
                  </a:cubicBezTo>
                  <a:cubicBezTo>
                    <a:pt x="108" y="39"/>
                    <a:pt x="108" y="42"/>
                    <a:pt x="108" y="46"/>
                  </a:cubicBezTo>
                  <a:cubicBezTo>
                    <a:pt x="109" y="46"/>
                    <a:pt x="110" y="46"/>
                    <a:pt x="111" y="46"/>
                  </a:cubicBezTo>
                  <a:cubicBezTo>
                    <a:pt x="117" y="41"/>
                    <a:pt x="124" y="36"/>
                    <a:pt x="131" y="32"/>
                  </a:cubicBezTo>
                  <a:cubicBezTo>
                    <a:pt x="133" y="22"/>
                    <a:pt x="135" y="14"/>
                    <a:pt x="140" y="5"/>
                  </a:cubicBezTo>
                  <a:cubicBezTo>
                    <a:pt x="147" y="0"/>
                    <a:pt x="156" y="5"/>
                    <a:pt x="163" y="11"/>
                  </a:cubicBezTo>
                  <a:cubicBezTo>
                    <a:pt x="168" y="11"/>
                    <a:pt x="172" y="8"/>
                    <a:pt x="176" y="5"/>
                  </a:cubicBezTo>
                  <a:cubicBezTo>
                    <a:pt x="178" y="4"/>
                    <a:pt x="178" y="4"/>
                    <a:pt x="182" y="4"/>
                  </a:cubicBezTo>
                  <a:cubicBezTo>
                    <a:pt x="183" y="7"/>
                    <a:pt x="184" y="9"/>
                    <a:pt x="184" y="13"/>
                  </a:cubicBezTo>
                  <a:cubicBezTo>
                    <a:pt x="181" y="24"/>
                    <a:pt x="151" y="27"/>
                    <a:pt x="157" y="39"/>
                  </a:cubicBezTo>
                  <a:cubicBezTo>
                    <a:pt x="162" y="39"/>
                    <a:pt x="164" y="33"/>
                    <a:pt x="166" y="29"/>
                  </a:cubicBezTo>
                  <a:cubicBezTo>
                    <a:pt x="171" y="26"/>
                    <a:pt x="184" y="30"/>
                    <a:pt x="190" y="34"/>
                  </a:cubicBezTo>
                  <a:cubicBezTo>
                    <a:pt x="197" y="42"/>
                    <a:pt x="192" y="45"/>
                    <a:pt x="184" y="50"/>
                  </a:cubicBezTo>
                  <a:cubicBezTo>
                    <a:pt x="183" y="52"/>
                    <a:pt x="183" y="53"/>
                    <a:pt x="182" y="54"/>
                  </a:cubicBezTo>
                  <a:cubicBezTo>
                    <a:pt x="181" y="70"/>
                    <a:pt x="181" y="70"/>
                    <a:pt x="182" y="93"/>
                  </a:cubicBezTo>
                  <a:cubicBezTo>
                    <a:pt x="179" y="99"/>
                    <a:pt x="177" y="102"/>
                    <a:pt x="173" y="107"/>
                  </a:cubicBezTo>
                  <a:cubicBezTo>
                    <a:pt x="173" y="107"/>
                    <a:pt x="173" y="107"/>
                    <a:pt x="173" y="107"/>
                  </a:cubicBezTo>
                  <a:cubicBezTo>
                    <a:pt x="172" y="107"/>
                    <a:pt x="172" y="107"/>
                    <a:pt x="172" y="107"/>
                  </a:cubicBezTo>
                  <a:cubicBezTo>
                    <a:pt x="169" y="112"/>
                    <a:pt x="162" y="117"/>
                    <a:pt x="158" y="113"/>
                  </a:cubicBezTo>
                  <a:cubicBezTo>
                    <a:pt x="158" y="94"/>
                    <a:pt x="159" y="75"/>
                    <a:pt x="158" y="58"/>
                  </a:cubicBezTo>
                  <a:cubicBezTo>
                    <a:pt x="158" y="58"/>
                    <a:pt x="157" y="58"/>
                    <a:pt x="157" y="58"/>
                  </a:cubicBezTo>
                  <a:cubicBezTo>
                    <a:pt x="156" y="67"/>
                    <a:pt x="147" y="84"/>
                    <a:pt x="139" y="89"/>
                  </a:cubicBezTo>
                  <a:cubicBezTo>
                    <a:pt x="132" y="90"/>
                    <a:pt x="126" y="86"/>
                    <a:pt x="124" y="80"/>
                  </a:cubicBezTo>
                  <a:cubicBezTo>
                    <a:pt x="125" y="78"/>
                    <a:pt x="126" y="77"/>
                    <a:pt x="128" y="76"/>
                  </a:cubicBezTo>
                  <a:cubicBezTo>
                    <a:pt x="132" y="68"/>
                    <a:pt x="130" y="53"/>
                    <a:pt x="130" y="45"/>
                  </a:cubicBezTo>
                  <a:cubicBezTo>
                    <a:pt x="125" y="46"/>
                    <a:pt x="115" y="59"/>
                    <a:pt x="111" y="64"/>
                  </a:cubicBezTo>
                  <a:cubicBezTo>
                    <a:pt x="108" y="66"/>
                    <a:pt x="105" y="68"/>
                    <a:pt x="102" y="70"/>
                  </a:cubicBezTo>
                  <a:cubicBezTo>
                    <a:pt x="100" y="77"/>
                    <a:pt x="98" y="84"/>
                    <a:pt x="97" y="91"/>
                  </a:cubicBezTo>
                  <a:cubicBezTo>
                    <a:pt x="95" y="95"/>
                    <a:pt x="93" y="98"/>
                    <a:pt x="92" y="101"/>
                  </a:cubicBezTo>
                  <a:cubicBezTo>
                    <a:pt x="91" y="101"/>
                    <a:pt x="91" y="101"/>
                    <a:pt x="91" y="102"/>
                  </a:cubicBezTo>
                  <a:cubicBezTo>
                    <a:pt x="88" y="106"/>
                    <a:pt x="80" y="118"/>
                    <a:pt x="74" y="110"/>
                  </a:cubicBezTo>
                  <a:cubicBezTo>
                    <a:pt x="74" y="109"/>
                    <a:pt x="74" y="108"/>
                    <a:pt x="74" y="107"/>
                  </a:cubicBezTo>
                  <a:cubicBezTo>
                    <a:pt x="79" y="101"/>
                    <a:pt x="82" y="92"/>
                    <a:pt x="82" y="85"/>
                  </a:cubicBezTo>
                  <a:cubicBezTo>
                    <a:pt x="75" y="87"/>
                    <a:pt x="70" y="94"/>
                    <a:pt x="63" y="94"/>
                  </a:cubicBezTo>
                  <a:cubicBezTo>
                    <a:pt x="59" y="93"/>
                    <a:pt x="55" y="92"/>
                    <a:pt x="53" y="91"/>
                  </a:cubicBezTo>
                  <a:cubicBezTo>
                    <a:pt x="53" y="90"/>
                    <a:pt x="53" y="90"/>
                    <a:pt x="52" y="90"/>
                  </a:cubicBezTo>
                  <a:cubicBezTo>
                    <a:pt x="51" y="89"/>
                    <a:pt x="49" y="87"/>
                    <a:pt x="48" y="88"/>
                  </a:cubicBezTo>
                  <a:cubicBezTo>
                    <a:pt x="47" y="91"/>
                    <a:pt x="45" y="96"/>
                    <a:pt x="44" y="100"/>
                  </a:cubicBezTo>
                  <a:cubicBezTo>
                    <a:pt x="37" y="115"/>
                    <a:pt x="32" y="130"/>
                    <a:pt x="27" y="147"/>
                  </a:cubicBezTo>
                  <a:cubicBezTo>
                    <a:pt x="24" y="149"/>
                    <a:pt x="23" y="150"/>
                    <a:pt x="20" y="150"/>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7" name="Freeform 83"/>
            <p:cNvSpPr/>
            <p:nvPr userDrawn="1"/>
          </p:nvSpPr>
          <p:spPr bwMode="auto">
            <a:xfrm>
              <a:off x="1401" y="757"/>
              <a:ext cx="37" cy="49"/>
            </a:xfrm>
            <a:custGeom>
              <a:avLst/>
              <a:gdLst>
                <a:gd name="T0" fmla="*/ 5 w 30"/>
                <a:gd name="T1" fmla="*/ 39 h 39"/>
                <a:gd name="T2" fmla="*/ 6 w 30"/>
                <a:gd name="T3" fmla="*/ 28 h 39"/>
                <a:gd name="T4" fmla="*/ 6 w 30"/>
                <a:gd name="T5" fmla="*/ 1 h 39"/>
                <a:gd name="T6" fmla="*/ 10 w 30"/>
                <a:gd name="T7" fmla="*/ 0 h 39"/>
                <a:gd name="T8" fmla="*/ 25 w 30"/>
                <a:gd name="T9" fmla="*/ 17 h 39"/>
                <a:gd name="T10" fmla="*/ 5 w 30"/>
                <a:gd name="T11" fmla="*/ 39 h 39"/>
              </a:gdLst>
              <a:ahLst/>
              <a:cxnLst>
                <a:cxn ang="0">
                  <a:pos x="T0" y="T1"/>
                </a:cxn>
                <a:cxn ang="0">
                  <a:pos x="T2" y="T3"/>
                </a:cxn>
                <a:cxn ang="0">
                  <a:pos x="T4" y="T5"/>
                </a:cxn>
                <a:cxn ang="0">
                  <a:pos x="T6" y="T7"/>
                </a:cxn>
                <a:cxn ang="0">
                  <a:pos x="T8" y="T9"/>
                </a:cxn>
                <a:cxn ang="0">
                  <a:pos x="T10" y="T11"/>
                </a:cxn>
              </a:cxnLst>
              <a:rect l="0" t="0" r="r" b="b"/>
              <a:pathLst>
                <a:path w="30" h="39">
                  <a:moveTo>
                    <a:pt x="5" y="39"/>
                  </a:moveTo>
                  <a:cubicBezTo>
                    <a:pt x="3" y="35"/>
                    <a:pt x="6" y="31"/>
                    <a:pt x="6" y="28"/>
                  </a:cubicBezTo>
                  <a:cubicBezTo>
                    <a:pt x="3" y="17"/>
                    <a:pt x="0" y="9"/>
                    <a:pt x="6" y="1"/>
                  </a:cubicBezTo>
                  <a:cubicBezTo>
                    <a:pt x="7" y="0"/>
                    <a:pt x="9" y="0"/>
                    <a:pt x="10" y="0"/>
                  </a:cubicBezTo>
                  <a:cubicBezTo>
                    <a:pt x="14" y="4"/>
                    <a:pt x="21" y="11"/>
                    <a:pt x="25" y="17"/>
                  </a:cubicBezTo>
                  <a:cubicBezTo>
                    <a:pt x="30" y="29"/>
                    <a:pt x="14" y="35"/>
                    <a:pt x="5" y="39"/>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8" name="Freeform 84"/>
            <p:cNvSpPr/>
            <p:nvPr userDrawn="1"/>
          </p:nvSpPr>
          <p:spPr bwMode="auto">
            <a:xfrm>
              <a:off x="1411" y="708"/>
              <a:ext cx="46" cy="47"/>
            </a:xfrm>
            <a:custGeom>
              <a:avLst/>
              <a:gdLst>
                <a:gd name="T0" fmla="*/ 7 w 37"/>
                <a:gd name="T1" fmla="*/ 38 h 38"/>
                <a:gd name="T2" fmla="*/ 4 w 37"/>
                <a:gd name="T3" fmla="*/ 36 h 38"/>
                <a:gd name="T4" fmla="*/ 6 w 37"/>
                <a:gd name="T5" fmla="*/ 29 h 38"/>
                <a:gd name="T6" fmla="*/ 11 w 37"/>
                <a:gd name="T7" fmla="*/ 0 h 38"/>
                <a:gd name="T8" fmla="*/ 16 w 37"/>
                <a:gd name="T9" fmla="*/ 7 h 38"/>
                <a:gd name="T10" fmla="*/ 24 w 37"/>
                <a:gd name="T11" fmla="*/ 32 h 38"/>
                <a:gd name="T12" fmla="*/ 7 w 37"/>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37" h="38">
                  <a:moveTo>
                    <a:pt x="7" y="38"/>
                  </a:moveTo>
                  <a:cubicBezTo>
                    <a:pt x="5" y="37"/>
                    <a:pt x="5" y="37"/>
                    <a:pt x="4" y="36"/>
                  </a:cubicBezTo>
                  <a:cubicBezTo>
                    <a:pt x="6" y="33"/>
                    <a:pt x="7" y="32"/>
                    <a:pt x="6" y="29"/>
                  </a:cubicBezTo>
                  <a:cubicBezTo>
                    <a:pt x="0" y="20"/>
                    <a:pt x="0" y="5"/>
                    <a:pt x="11" y="0"/>
                  </a:cubicBezTo>
                  <a:cubicBezTo>
                    <a:pt x="14" y="0"/>
                    <a:pt x="15" y="3"/>
                    <a:pt x="16" y="7"/>
                  </a:cubicBezTo>
                  <a:cubicBezTo>
                    <a:pt x="23" y="14"/>
                    <a:pt x="37" y="23"/>
                    <a:pt x="24" y="32"/>
                  </a:cubicBezTo>
                  <a:cubicBezTo>
                    <a:pt x="18" y="35"/>
                    <a:pt x="13" y="36"/>
                    <a:pt x="7" y="38"/>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9" name="Freeform 85"/>
            <p:cNvSpPr/>
            <p:nvPr userDrawn="1"/>
          </p:nvSpPr>
          <p:spPr bwMode="auto">
            <a:xfrm>
              <a:off x="2067" y="765"/>
              <a:ext cx="26" cy="39"/>
            </a:xfrm>
            <a:custGeom>
              <a:avLst/>
              <a:gdLst>
                <a:gd name="T0" fmla="*/ 10 w 21"/>
                <a:gd name="T1" fmla="*/ 31 h 31"/>
                <a:gd name="T2" fmla="*/ 3 w 21"/>
                <a:gd name="T3" fmla="*/ 4 h 31"/>
                <a:gd name="T4" fmla="*/ 21 w 21"/>
                <a:gd name="T5" fmla="*/ 18 h 31"/>
                <a:gd name="T6" fmla="*/ 10 w 21"/>
                <a:gd name="T7" fmla="*/ 31 h 31"/>
              </a:gdLst>
              <a:ahLst/>
              <a:cxnLst>
                <a:cxn ang="0">
                  <a:pos x="T0" y="T1"/>
                </a:cxn>
                <a:cxn ang="0">
                  <a:pos x="T2" y="T3"/>
                </a:cxn>
                <a:cxn ang="0">
                  <a:pos x="T4" y="T5"/>
                </a:cxn>
                <a:cxn ang="0">
                  <a:pos x="T6" y="T7"/>
                </a:cxn>
              </a:cxnLst>
              <a:rect l="0" t="0" r="r" b="b"/>
              <a:pathLst>
                <a:path w="21" h="31">
                  <a:moveTo>
                    <a:pt x="10" y="31"/>
                  </a:moveTo>
                  <a:cubicBezTo>
                    <a:pt x="0" y="27"/>
                    <a:pt x="2" y="11"/>
                    <a:pt x="3" y="4"/>
                  </a:cubicBezTo>
                  <a:cubicBezTo>
                    <a:pt x="11" y="0"/>
                    <a:pt x="20" y="9"/>
                    <a:pt x="21" y="18"/>
                  </a:cubicBezTo>
                  <a:cubicBezTo>
                    <a:pt x="19" y="27"/>
                    <a:pt x="19" y="29"/>
                    <a:pt x="10" y="31"/>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0" name="Freeform 86"/>
            <p:cNvSpPr>
              <a:spLocks noEditPoints="1"/>
            </p:cNvSpPr>
            <p:nvPr userDrawn="1"/>
          </p:nvSpPr>
          <p:spPr bwMode="auto">
            <a:xfrm>
              <a:off x="2057" y="673"/>
              <a:ext cx="166" cy="224"/>
            </a:xfrm>
            <a:custGeom>
              <a:avLst/>
              <a:gdLst>
                <a:gd name="T0" fmla="*/ 71 w 134"/>
                <a:gd name="T1" fmla="*/ 180 h 180"/>
                <a:gd name="T2" fmla="*/ 34 w 134"/>
                <a:gd name="T3" fmla="*/ 173 h 180"/>
                <a:gd name="T4" fmla="*/ 56 w 134"/>
                <a:gd name="T5" fmla="*/ 148 h 180"/>
                <a:gd name="T6" fmla="*/ 0 w 134"/>
                <a:gd name="T7" fmla="*/ 147 h 180"/>
                <a:gd name="T8" fmla="*/ 56 w 134"/>
                <a:gd name="T9" fmla="*/ 124 h 180"/>
                <a:gd name="T10" fmla="*/ 75 w 134"/>
                <a:gd name="T11" fmla="*/ 108 h 180"/>
                <a:gd name="T12" fmla="*/ 91 w 134"/>
                <a:gd name="T13" fmla="*/ 96 h 180"/>
                <a:gd name="T14" fmla="*/ 32 w 134"/>
                <a:gd name="T15" fmla="*/ 119 h 180"/>
                <a:gd name="T16" fmla="*/ 34 w 134"/>
                <a:gd name="T17" fmla="*/ 108 h 180"/>
                <a:gd name="T18" fmla="*/ 73 w 134"/>
                <a:gd name="T19" fmla="*/ 81 h 180"/>
                <a:gd name="T20" fmla="*/ 71 w 134"/>
                <a:gd name="T21" fmla="*/ 78 h 180"/>
                <a:gd name="T22" fmla="*/ 39 w 134"/>
                <a:gd name="T23" fmla="*/ 93 h 180"/>
                <a:gd name="T24" fmla="*/ 27 w 134"/>
                <a:gd name="T25" fmla="*/ 61 h 180"/>
                <a:gd name="T26" fmla="*/ 33 w 134"/>
                <a:gd name="T27" fmla="*/ 44 h 180"/>
                <a:gd name="T28" fmla="*/ 46 w 134"/>
                <a:gd name="T29" fmla="*/ 56 h 180"/>
                <a:gd name="T30" fmla="*/ 60 w 134"/>
                <a:gd name="T31" fmla="*/ 66 h 180"/>
                <a:gd name="T32" fmla="*/ 68 w 134"/>
                <a:gd name="T33" fmla="*/ 55 h 180"/>
                <a:gd name="T34" fmla="*/ 64 w 134"/>
                <a:gd name="T35" fmla="*/ 45 h 180"/>
                <a:gd name="T36" fmla="*/ 84 w 134"/>
                <a:gd name="T37" fmla="*/ 25 h 180"/>
                <a:gd name="T38" fmla="*/ 111 w 134"/>
                <a:gd name="T39" fmla="*/ 20 h 180"/>
                <a:gd name="T40" fmla="*/ 110 w 134"/>
                <a:gd name="T41" fmla="*/ 29 h 180"/>
                <a:gd name="T42" fmla="*/ 132 w 134"/>
                <a:gd name="T43" fmla="*/ 44 h 180"/>
                <a:gd name="T44" fmla="*/ 115 w 134"/>
                <a:gd name="T45" fmla="*/ 77 h 180"/>
                <a:gd name="T46" fmla="*/ 120 w 134"/>
                <a:gd name="T47" fmla="*/ 94 h 180"/>
                <a:gd name="T48" fmla="*/ 78 w 134"/>
                <a:gd name="T49" fmla="*/ 114 h 180"/>
                <a:gd name="T50" fmla="*/ 92 w 134"/>
                <a:gd name="T51" fmla="*/ 119 h 180"/>
                <a:gd name="T52" fmla="*/ 81 w 134"/>
                <a:gd name="T53" fmla="*/ 140 h 180"/>
                <a:gd name="T54" fmla="*/ 72 w 134"/>
                <a:gd name="T55" fmla="*/ 180 h 180"/>
                <a:gd name="T56" fmla="*/ 106 w 134"/>
                <a:gd name="T57" fmla="*/ 53 h 180"/>
                <a:gd name="T58" fmla="*/ 87 w 134"/>
                <a:gd name="T59" fmla="*/ 59 h 180"/>
                <a:gd name="T60" fmla="*/ 87 w 134"/>
                <a:gd name="T61" fmla="*/ 60 h 180"/>
                <a:gd name="T62" fmla="*/ 92 w 134"/>
                <a:gd name="T63" fmla="*/ 58 h 180"/>
                <a:gd name="T64" fmla="*/ 99 w 134"/>
                <a:gd name="T65" fmla="*/ 6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 h="180">
                  <a:moveTo>
                    <a:pt x="72" y="180"/>
                  </a:moveTo>
                  <a:cubicBezTo>
                    <a:pt x="71" y="180"/>
                    <a:pt x="71" y="180"/>
                    <a:pt x="71" y="180"/>
                  </a:cubicBezTo>
                  <a:cubicBezTo>
                    <a:pt x="58" y="180"/>
                    <a:pt x="46" y="179"/>
                    <a:pt x="34" y="175"/>
                  </a:cubicBezTo>
                  <a:cubicBezTo>
                    <a:pt x="34" y="174"/>
                    <a:pt x="34" y="174"/>
                    <a:pt x="34" y="173"/>
                  </a:cubicBezTo>
                  <a:cubicBezTo>
                    <a:pt x="41" y="169"/>
                    <a:pt x="50" y="170"/>
                    <a:pt x="55" y="163"/>
                  </a:cubicBezTo>
                  <a:cubicBezTo>
                    <a:pt x="56" y="157"/>
                    <a:pt x="57" y="152"/>
                    <a:pt x="56" y="148"/>
                  </a:cubicBezTo>
                  <a:cubicBezTo>
                    <a:pt x="43" y="148"/>
                    <a:pt x="37" y="157"/>
                    <a:pt x="27" y="161"/>
                  </a:cubicBezTo>
                  <a:cubicBezTo>
                    <a:pt x="18" y="162"/>
                    <a:pt x="3" y="154"/>
                    <a:pt x="0" y="147"/>
                  </a:cubicBezTo>
                  <a:cubicBezTo>
                    <a:pt x="0" y="136"/>
                    <a:pt x="3" y="141"/>
                    <a:pt x="14" y="140"/>
                  </a:cubicBezTo>
                  <a:cubicBezTo>
                    <a:pt x="28" y="138"/>
                    <a:pt x="43" y="130"/>
                    <a:pt x="56" y="124"/>
                  </a:cubicBezTo>
                  <a:cubicBezTo>
                    <a:pt x="59" y="121"/>
                    <a:pt x="59" y="121"/>
                    <a:pt x="61" y="121"/>
                  </a:cubicBezTo>
                  <a:cubicBezTo>
                    <a:pt x="64" y="112"/>
                    <a:pt x="66" y="110"/>
                    <a:pt x="75" y="108"/>
                  </a:cubicBezTo>
                  <a:cubicBezTo>
                    <a:pt x="79" y="106"/>
                    <a:pt x="79" y="106"/>
                    <a:pt x="90" y="100"/>
                  </a:cubicBezTo>
                  <a:cubicBezTo>
                    <a:pt x="90" y="99"/>
                    <a:pt x="91" y="98"/>
                    <a:pt x="91" y="96"/>
                  </a:cubicBezTo>
                  <a:cubicBezTo>
                    <a:pt x="74" y="98"/>
                    <a:pt x="61" y="112"/>
                    <a:pt x="48" y="121"/>
                  </a:cubicBezTo>
                  <a:cubicBezTo>
                    <a:pt x="41" y="122"/>
                    <a:pt x="36" y="121"/>
                    <a:pt x="32" y="119"/>
                  </a:cubicBezTo>
                  <a:cubicBezTo>
                    <a:pt x="29" y="120"/>
                    <a:pt x="12" y="123"/>
                    <a:pt x="20" y="116"/>
                  </a:cubicBezTo>
                  <a:cubicBezTo>
                    <a:pt x="25" y="114"/>
                    <a:pt x="29" y="111"/>
                    <a:pt x="34" y="108"/>
                  </a:cubicBezTo>
                  <a:cubicBezTo>
                    <a:pt x="47" y="100"/>
                    <a:pt x="61" y="93"/>
                    <a:pt x="74" y="85"/>
                  </a:cubicBezTo>
                  <a:cubicBezTo>
                    <a:pt x="74" y="83"/>
                    <a:pt x="73" y="82"/>
                    <a:pt x="73" y="81"/>
                  </a:cubicBezTo>
                  <a:cubicBezTo>
                    <a:pt x="73" y="79"/>
                    <a:pt x="74" y="77"/>
                    <a:pt x="74" y="75"/>
                  </a:cubicBezTo>
                  <a:cubicBezTo>
                    <a:pt x="72" y="76"/>
                    <a:pt x="71" y="76"/>
                    <a:pt x="71" y="78"/>
                  </a:cubicBezTo>
                  <a:cubicBezTo>
                    <a:pt x="63" y="81"/>
                    <a:pt x="59" y="88"/>
                    <a:pt x="53" y="81"/>
                  </a:cubicBezTo>
                  <a:cubicBezTo>
                    <a:pt x="51" y="88"/>
                    <a:pt x="46" y="93"/>
                    <a:pt x="39" y="93"/>
                  </a:cubicBezTo>
                  <a:cubicBezTo>
                    <a:pt x="32" y="89"/>
                    <a:pt x="32" y="77"/>
                    <a:pt x="31" y="72"/>
                  </a:cubicBezTo>
                  <a:cubicBezTo>
                    <a:pt x="30" y="71"/>
                    <a:pt x="29" y="67"/>
                    <a:pt x="27" y="61"/>
                  </a:cubicBezTo>
                  <a:cubicBezTo>
                    <a:pt x="24" y="55"/>
                    <a:pt x="18" y="47"/>
                    <a:pt x="22" y="42"/>
                  </a:cubicBezTo>
                  <a:cubicBezTo>
                    <a:pt x="27" y="38"/>
                    <a:pt x="29" y="37"/>
                    <a:pt x="33" y="44"/>
                  </a:cubicBezTo>
                  <a:cubicBezTo>
                    <a:pt x="37" y="47"/>
                    <a:pt x="42" y="51"/>
                    <a:pt x="45" y="56"/>
                  </a:cubicBezTo>
                  <a:cubicBezTo>
                    <a:pt x="45" y="56"/>
                    <a:pt x="46" y="56"/>
                    <a:pt x="46" y="56"/>
                  </a:cubicBezTo>
                  <a:cubicBezTo>
                    <a:pt x="48" y="62"/>
                    <a:pt x="54" y="69"/>
                    <a:pt x="53" y="77"/>
                  </a:cubicBezTo>
                  <a:cubicBezTo>
                    <a:pt x="57" y="75"/>
                    <a:pt x="62" y="71"/>
                    <a:pt x="60" y="66"/>
                  </a:cubicBezTo>
                  <a:cubicBezTo>
                    <a:pt x="53" y="63"/>
                    <a:pt x="57" y="57"/>
                    <a:pt x="61" y="55"/>
                  </a:cubicBezTo>
                  <a:cubicBezTo>
                    <a:pt x="64" y="55"/>
                    <a:pt x="64" y="55"/>
                    <a:pt x="68" y="55"/>
                  </a:cubicBezTo>
                  <a:cubicBezTo>
                    <a:pt x="68" y="53"/>
                    <a:pt x="68" y="53"/>
                    <a:pt x="67" y="52"/>
                  </a:cubicBezTo>
                  <a:cubicBezTo>
                    <a:pt x="62" y="50"/>
                    <a:pt x="63" y="49"/>
                    <a:pt x="64" y="45"/>
                  </a:cubicBezTo>
                  <a:cubicBezTo>
                    <a:pt x="58" y="43"/>
                    <a:pt x="56" y="37"/>
                    <a:pt x="58" y="32"/>
                  </a:cubicBezTo>
                  <a:cubicBezTo>
                    <a:pt x="76" y="28"/>
                    <a:pt x="76" y="28"/>
                    <a:pt x="84" y="25"/>
                  </a:cubicBezTo>
                  <a:cubicBezTo>
                    <a:pt x="89" y="19"/>
                    <a:pt x="95" y="0"/>
                    <a:pt x="106" y="4"/>
                  </a:cubicBezTo>
                  <a:cubicBezTo>
                    <a:pt x="109" y="7"/>
                    <a:pt x="111" y="14"/>
                    <a:pt x="111" y="20"/>
                  </a:cubicBezTo>
                  <a:cubicBezTo>
                    <a:pt x="109" y="23"/>
                    <a:pt x="107" y="25"/>
                    <a:pt x="107" y="28"/>
                  </a:cubicBezTo>
                  <a:cubicBezTo>
                    <a:pt x="108" y="28"/>
                    <a:pt x="109" y="28"/>
                    <a:pt x="110" y="29"/>
                  </a:cubicBezTo>
                  <a:cubicBezTo>
                    <a:pt x="117" y="25"/>
                    <a:pt x="121" y="21"/>
                    <a:pt x="125" y="31"/>
                  </a:cubicBezTo>
                  <a:cubicBezTo>
                    <a:pt x="132" y="35"/>
                    <a:pt x="134" y="34"/>
                    <a:pt x="132" y="44"/>
                  </a:cubicBezTo>
                  <a:cubicBezTo>
                    <a:pt x="127" y="55"/>
                    <a:pt x="121" y="66"/>
                    <a:pt x="115" y="76"/>
                  </a:cubicBezTo>
                  <a:cubicBezTo>
                    <a:pt x="115" y="76"/>
                    <a:pt x="115" y="77"/>
                    <a:pt x="115" y="77"/>
                  </a:cubicBezTo>
                  <a:cubicBezTo>
                    <a:pt x="117" y="77"/>
                    <a:pt x="118" y="78"/>
                    <a:pt x="119" y="78"/>
                  </a:cubicBezTo>
                  <a:cubicBezTo>
                    <a:pt x="120" y="83"/>
                    <a:pt x="120" y="88"/>
                    <a:pt x="120" y="94"/>
                  </a:cubicBezTo>
                  <a:cubicBezTo>
                    <a:pt x="116" y="100"/>
                    <a:pt x="110" y="100"/>
                    <a:pt x="103" y="101"/>
                  </a:cubicBezTo>
                  <a:cubicBezTo>
                    <a:pt x="94" y="106"/>
                    <a:pt x="86" y="109"/>
                    <a:pt x="78" y="114"/>
                  </a:cubicBezTo>
                  <a:cubicBezTo>
                    <a:pt x="78" y="116"/>
                    <a:pt x="78" y="118"/>
                    <a:pt x="79" y="120"/>
                  </a:cubicBezTo>
                  <a:cubicBezTo>
                    <a:pt x="83" y="120"/>
                    <a:pt x="87" y="120"/>
                    <a:pt x="92" y="119"/>
                  </a:cubicBezTo>
                  <a:cubicBezTo>
                    <a:pt x="96" y="123"/>
                    <a:pt x="96" y="131"/>
                    <a:pt x="93" y="136"/>
                  </a:cubicBezTo>
                  <a:cubicBezTo>
                    <a:pt x="88" y="137"/>
                    <a:pt x="85" y="138"/>
                    <a:pt x="81" y="140"/>
                  </a:cubicBezTo>
                  <a:cubicBezTo>
                    <a:pt x="81" y="142"/>
                    <a:pt x="81" y="144"/>
                    <a:pt x="80" y="147"/>
                  </a:cubicBezTo>
                  <a:cubicBezTo>
                    <a:pt x="81" y="156"/>
                    <a:pt x="85" y="178"/>
                    <a:pt x="72" y="180"/>
                  </a:cubicBezTo>
                  <a:moveTo>
                    <a:pt x="99" y="67"/>
                  </a:moveTo>
                  <a:cubicBezTo>
                    <a:pt x="103" y="63"/>
                    <a:pt x="106" y="58"/>
                    <a:pt x="106" y="53"/>
                  </a:cubicBezTo>
                  <a:cubicBezTo>
                    <a:pt x="102" y="49"/>
                    <a:pt x="96" y="49"/>
                    <a:pt x="92" y="49"/>
                  </a:cubicBezTo>
                  <a:cubicBezTo>
                    <a:pt x="92" y="51"/>
                    <a:pt x="92" y="51"/>
                    <a:pt x="87" y="59"/>
                  </a:cubicBezTo>
                  <a:cubicBezTo>
                    <a:pt x="88" y="59"/>
                    <a:pt x="88" y="59"/>
                    <a:pt x="89" y="59"/>
                  </a:cubicBezTo>
                  <a:cubicBezTo>
                    <a:pt x="88" y="60"/>
                    <a:pt x="88" y="60"/>
                    <a:pt x="87" y="60"/>
                  </a:cubicBezTo>
                  <a:cubicBezTo>
                    <a:pt x="87" y="60"/>
                    <a:pt x="88" y="60"/>
                    <a:pt x="88" y="61"/>
                  </a:cubicBezTo>
                  <a:cubicBezTo>
                    <a:pt x="90" y="61"/>
                    <a:pt x="91" y="59"/>
                    <a:pt x="92" y="58"/>
                  </a:cubicBezTo>
                  <a:cubicBezTo>
                    <a:pt x="98" y="57"/>
                    <a:pt x="98" y="59"/>
                    <a:pt x="98" y="67"/>
                  </a:cubicBezTo>
                  <a:cubicBezTo>
                    <a:pt x="98" y="67"/>
                    <a:pt x="98" y="67"/>
                    <a:pt x="99" y="67"/>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1" name="Freeform 87"/>
            <p:cNvSpPr/>
            <p:nvPr userDrawn="1"/>
          </p:nvSpPr>
          <p:spPr bwMode="auto">
            <a:xfrm>
              <a:off x="1415" y="933"/>
              <a:ext cx="31" cy="40"/>
            </a:xfrm>
            <a:custGeom>
              <a:avLst/>
              <a:gdLst>
                <a:gd name="T0" fmla="*/ 0 w 31"/>
                <a:gd name="T1" fmla="*/ 35 h 40"/>
                <a:gd name="T2" fmla="*/ 24 w 31"/>
                <a:gd name="T3" fmla="*/ 5 h 40"/>
                <a:gd name="T4" fmla="*/ 2 w 31"/>
                <a:gd name="T5" fmla="*/ 5 h 40"/>
                <a:gd name="T6" fmla="*/ 2 w 31"/>
                <a:gd name="T7" fmla="*/ 3 h 40"/>
                <a:gd name="T8" fmla="*/ 2 w 31"/>
                <a:gd name="T9" fmla="*/ 0 h 40"/>
                <a:gd name="T10" fmla="*/ 31 w 31"/>
                <a:gd name="T11" fmla="*/ 0 h 40"/>
                <a:gd name="T12" fmla="*/ 31 w 31"/>
                <a:gd name="T13" fmla="*/ 3 h 40"/>
                <a:gd name="T14" fmla="*/ 31 w 31"/>
                <a:gd name="T15" fmla="*/ 5 h 40"/>
                <a:gd name="T16" fmla="*/ 6 w 31"/>
                <a:gd name="T17" fmla="*/ 35 h 40"/>
                <a:gd name="T18" fmla="*/ 31 w 31"/>
                <a:gd name="T19" fmla="*/ 35 h 40"/>
                <a:gd name="T20" fmla="*/ 31 w 31"/>
                <a:gd name="T21" fmla="*/ 37 h 40"/>
                <a:gd name="T22" fmla="*/ 31 w 31"/>
                <a:gd name="T23" fmla="*/ 40 h 40"/>
                <a:gd name="T24" fmla="*/ 0 w 31"/>
                <a:gd name="T25" fmla="*/ 40 h 40"/>
                <a:gd name="T26" fmla="*/ 0 w 31"/>
                <a:gd name="T27" fmla="*/ 37 h 40"/>
                <a:gd name="T28" fmla="*/ 0 w 31"/>
                <a:gd name="T29"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0" y="35"/>
                  </a:moveTo>
                  <a:lnTo>
                    <a:pt x="24" y="5"/>
                  </a:lnTo>
                  <a:lnTo>
                    <a:pt x="2" y="5"/>
                  </a:lnTo>
                  <a:lnTo>
                    <a:pt x="2" y="3"/>
                  </a:lnTo>
                  <a:lnTo>
                    <a:pt x="2" y="0"/>
                  </a:lnTo>
                  <a:lnTo>
                    <a:pt x="31" y="0"/>
                  </a:lnTo>
                  <a:lnTo>
                    <a:pt x="31" y="3"/>
                  </a:lnTo>
                  <a:lnTo>
                    <a:pt x="31" y="5"/>
                  </a:lnTo>
                  <a:lnTo>
                    <a:pt x="6" y="35"/>
                  </a:lnTo>
                  <a:lnTo>
                    <a:pt x="31" y="35"/>
                  </a:lnTo>
                  <a:lnTo>
                    <a:pt x="31" y="37"/>
                  </a:lnTo>
                  <a:lnTo>
                    <a:pt x="31" y="40"/>
                  </a:lnTo>
                  <a:lnTo>
                    <a:pt x="0" y="40"/>
                  </a:lnTo>
                  <a:lnTo>
                    <a:pt x="0" y="37"/>
                  </a:lnTo>
                  <a:lnTo>
                    <a:pt x="0" y="35"/>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2" name="Freeform 88"/>
            <p:cNvSpPr/>
            <p:nvPr userDrawn="1"/>
          </p:nvSpPr>
          <p:spPr bwMode="auto">
            <a:xfrm>
              <a:off x="1458" y="933"/>
              <a:ext cx="31" cy="40"/>
            </a:xfrm>
            <a:custGeom>
              <a:avLst/>
              <a:gdLst>
                <a:gd name="T0" fmla="*/ 0 w 31"/>
                <a:gd name="T1" fmla="*/ 0 h 40"/>
                <a:gd name="T2" fmla="*/ 2 w 31"/>
                <a:gd name="T3" fmla="*/ 0 h 40"/>
                <a:gd name="T4" fmla="*/ 5 w 31"/>
                <a:gd name="T5" fmla="*/ 0 h 40"/>
                <a:gd name="T6" fmla="*/ 5 w 31"/>
                <a:gd name="T7" fmla="*/ 16 h 40"/>
                <a:gd name="T8" fmla="*/ 26 w 31"/>
                <a:gd name="T9" fmla="*/ 16 h 40"/>
                <a:gd name="T10" fmla="*/ 26 w 31"/>
                <a:gd name="T11" fmla="*/ 0 h 40"/>
                <a:gd name="T12" fmla="*/ 28 w 31"/>
                <a:gd name="T13" fmla="*/ 0 h 40"/>
                <a:gd name="T14" fmla="*/ 31 w 31"/>
                <a:gd name="T15" fmla="*/ 0 h 40"/>
                <a:gd name="T16" fmla="*/ 31 w 31"/>
                <a:gd name="T17" fmla="*/ 40 h 40"/>
                <a:gd name="T18" fmla="*/ 28 w 31"/>
                <a:gd name="T19" fmla="*/ 40 h 40"/>
                <a:gd name="T20" fmla="*/ 26 w 31"/>
                <a:gd name="T21" fmla="*/ 40 h 40"/>
                <a:gd name="T22" fmla="*/ 26 w 31"/>
                <a:gd name="T23" fmla="*/ 21 h 40"/>
                <a:gd name="T24" fmla="*/ 5 w 31"/>
                <a:gd name="T25" fmla="*/ 21 h 40"/>
                <a:gd name="T26" fmla="*/ 5 w 31"/>
                <a:gd name="T27" fmla="*/ 40 h 40"/>
                <a:gd name="T28" fmla="*/ 2 w 31"/>
                <a:gd name="T29" fmla="*/ 40 h 40"/>
                <a:gd name="T30" fmla="*/ 0 w 31"/>
                <a:gd name="T31" fmla="*/ 40 h 40"/>
                <a:gd name="T32" fmla="*/ 0 w 31"/>
                <a:gd name="T3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40">
                  <a:moveTo>
                    <a:pt x="0" y="0"/>
                  </a:moveTo>
                  <a:lnTo>
                    <a:pt x="2" y="0"/>
                  </a:lnTo>
                  <a:lnTo>
                    <a:pt x="5" y="0"/>
                  </a:lnTo>
                  <a:lnTo>
                    <a:pt x="5" y="16"/>
                  </a:lnTo>
                  <a:lnTo>
                    <a:pt x="26" y="16"/>
                  </a:lnTo>
                  <a:lnTo>
                    <a:pt x="26" y="0"/>
                  </a:lnTo>
                  <a:lnTo>
                    <a:pt x="28" y="0"/>
                  </a:lnTo>
                  <a:lnTo>
                    <a:pt x="31" y="0"/>
                  </a:lnTo>
                  <a:lnTo>
                    <a:pt x="31" y="40"/>
                  </a:lnTo>
                  <a:lnTo>
                    <a:pt x="28" y="40"/>
                  </a:lnTo>
                  <a:lnTo>
                    <a:pt x="26" y="40"/>
                  </a:lnTo>
                  <a:lnTo>
                    <a:pt x="26" y="21"/>
                  </a:lnTo>
                  <a:lnTo>
                    <a:pt x="5" y="21"/>
                  </a:lnTo>
                  <a:lnTo>
                    <a:pt x="5" y="40"/>
                  </a:lnTo>
                  <a:lnTo>
                    <a:pt x="2" y="40"/>
                  </a:lnTo>
                  <a:lnTo>
                    <a:pt x="0"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3" name="Freeform 89"/>
            <p:cNvSpPr/>
            <p:nvPr userDrawn="1"/>
          </p:nvSpPr>
          <p:spPr bwMode="auto">
            <a:xfrm>
              <a:off x="1503" y="933"/>
              <a:ext cx="29" cy="40"/>
            </a:xfrm>
            <a:custGeom>
              <a:avLst/>
              <a:gdLst>
                <a:gd name="T0" fmla="*/ 0 w 29"/>
                <a:gd name="T1" fmla="*/ 40 h 40"/>
                <a:gd name="T2" fmla="*/ 0 w 29"/>
                <a:gd name="T3" fmla="*/ 0 h 40"/>
                <a:gd name="T4" fmla="*/ 29 w 29"/>
                <a:gd name="T5" fmla="*/ 0 h 40"/>
                <a:gd name="T6" fmla="*/ 29 w 29"/>
                <a:gd name="T7" fmla="*/ 3 h 40"/>
                <a:gd name="T8" fmla="*/ 29 w 29"/>
                <a:gd name="T9" fmla="*/ 5 h 40"/>
                <a:gd name="T10" fmla="*/ 6 w 29"/>
                <a:gd name="T11" fmla="*/ 5 h 40"/>
                <a:gd name="T12" fmla="*/ 6 w 29"/>
                <a:gd name="T13" fmla="*/ 16 h 40"/>
                <a:gd name="T14" fmla="*/ 27 w 29"/>
                <a:gd name="T15" fmla="*/ 16 h 40"/>
                <a:gd name="T16" fmla="*/ 27 w 29"/>
                <a:gd name="T17" fmla="*/ 19 h 40"/>
                <a:gd name="T18" fmla="*/ 27 w 29"/>
                <a:gd name="T19" fmla="*/ 21 h 40"/>
                <a:gd name="T20" fmla="*/ 6 w 29"/>
                <a:gd name="T21" fmla="*/ 21 h 40"/>
                <a:gd name="T22" fmla="*/ 6 w 29"/>
                <a:gd name="T23" fmla="*/ 35 h 40"/>
                <a:gd name="T24" fmla="*/ 29 w 29"/>
                <a:gd name="T25" fmla="*/ 35 h 40"/>
                <a:gd name="T26" fmla="*/ 29 w 29"/>
                <a:gd name="T27" fmla="*/ 37 h 40"/>
                <a:gd name="T28" fmla="*/ 29 w 29"/>
                <a:gd name="T29" fmla="*/ 40 h 40"/>
                <a:gd name="T30" fmla="*/ 0 w 29"/>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40">
                  <a:moveTo>
                    <a:pt x="0" y="40"/>
                  </a:moveTo>
                  <a:lnTo>
                    <a:pt x="0" y="0"/>
                  </a:lnTo>
                  <a:lnTo>
                    <a:pt x="29" y="0"/>
                  </a:lnTo>
                  <a:lnTo>
                    <a:pt x="29" y="3"/>
                  </a:lnTo>
                  <a:lnTo>
                    <a:pt x="29" y="5"/>
                  </a:lnTo>
                  <a:lnTo>
                    <a:pt x="6" y="5"/>
                  </a:lnTo>
                  <a:lnTo>
                    <a:pt x="6" y="16"/>
                  </a:lnTo>
                  <a:lnTo>
                    <a:pt x="27" y="16"/>
                  </a:lnTo>
                  <a:lnTo>
                    <a:pt x="27" y="19"/>
                  </a:lnTo>
                  <a:lnTo>
                    <a:pt x="27" y="21"/>
                  </a:lnTo>
                  <a:lnTo>
                    <a:pt x="6" y="21"/>
                  </a:lnTo>
                  <a:lnTo>
                    <a:pt x="6" y="35"/>
                  </a:lnTo>
                  <a:lnTo>
                    <a:pt x="29" y="35"/>
                  </a:lnTo>
                  <a:lnTo>
                    <a:pt x="29" y="37"/>
                  </a:lnTo>
                  <a:lnTo>
                    <a:pt x="29" y="40"/>
                  </a:lnTo>
                  <a:lnTo>
                    <a:pt x="0" y="4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4" name="Freeform 90"/>
            <p:cNvSpPr/>
            <p:nvPr userDrawn="1"/>
          </p:nvSpPr>
          <p:spPr bwMode="auto">
            <a:xfrm>
              <a:off x="1542" y="933"/>
              <a:ext cx="22" cy="40"/>
            </a:xfrm>
            <a:custGeom>
              <a:avLst/>
              <a:gdLst>
                <a:gd name="T0" fmla="*/ 14 w 18"/>
                <a:gd name="T1" fmla="*/ 0 h 32"/>
                <a:gd name="T2" fmla="*/ 16 w 18"/>
                <a:gd name="T3" fmla="*/ 0 h 32"/>
                <a:gd name="T4" fmla="*/ 18 w 18"/>
                <a:gd name="T5" fmla="*/ 0 h 32"/>
                <a:gd name="T6" fmla="*/ 18 w 18"/>
                <a:gd name="T7" fmla="*/ 23 h 32"/>
                <a:gd name="T8" fmla="*/ 16 w 18"/>
                <a:gd name="T9" fmla="*/ 30 h 32"/>
                <a:gd name="T10" fmla="*/ 9 w 18"/>
                <a:gd name="T11" fmla="*/ 32 h 32"/>
                <a:gd name="T12" fmla="*/ 2 w 18"/>
                <a:gd name="T13" fmla="*/ 30 h 32"/>
                <a:gd name="T14" fmla="*/ 0 w 18"/>
                <a:gd name="T15" fmla="*/ 23 h 32"/>
                <a:gd name="T16" fmla="*/ 0 w 18"/>
                <a:gd name="T17" fmla="*/ 21 h 32"/>
                <a:gd name="T18" fmla="*/ 4 w 18"/>
                <a:gd name="T19" fmla="*/ 21 h 32"/>
                <a:gd name="T20" fmla="*/ 4 w 18"/>
                <a:gd name="T21" fmla="*/ 23 h 32"/>
                <a:gd name="T22" fmla="*/ 6 w 18"/>
                <a:gd name="T23" fmla="*/ 27 h 32"/>
                <a:gd name="T24" fmla="*/ 9 w 18"/>
                <a:gd name="T25" fmla="*/ 29 h 32"/>
                <a:gd name="T26" fmla="*/ 13 w 18"/>
                <a:gd name="T27" fmla="*/ 27 h 32"/>
                <a:gd name="T28" fmla="*/ 14 w 18"/>
                <a:gd name="T29" fmla="*/ 23 h 32"/>
                <a:gd name="T30" fmla="*/ 14 w 18"/>
                <a:gd name="T3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2">
                  <a:moveTo>
                    <a:pt x="14" y="0"/>
                  </a:moveTo>
                  <a:cubicBezTo>
                    <a:pt x="16" y="0"/>
                    <a:pt x="16" y="0"/>
                    <a:pt x="16" y="0"/>
                  </a:cubicBezTo>
                  <a:cubicBezTo>
                    <a:pt x="18" y="0"/>
                    <a:pt x="18" y="0"/>
                    <a:pt x="18" y="0"/>
                  </a:cubicBezTo>
                  <a:cubicBezTo>
                    <a:pt x="18" y="23"/>
                    <a:pt x="18" y="23"/>
                    <a:pt x="18" y="23"/>
                  </a:cubicBezTo>
                  <a:cubicBezTo>
                    <a:pt x="18" y="26"/>
                    <a:pt x="18" y="28"/>
                    <a:pt x="16" y="30"/>
                  </a:cubicBezTo>
                  <a:cubicBezTo>
                    <a:pt x="14" y="32"/>
                    <a:pt x="12" y="32"/>
                    <a:pt x="9" y="32"/>
                  </a:cubicBezTo>
                  <a:cubicBezTo>
                    <a:pt x="6" y="32"/>
                    <a:pt x="4" y="32"/>
                    <a:pt x="2" y="30"/>
                  </a:cubicBezTo>
                  <a:cubicBezTo>
                    <a:pt x="1" y="28"/>
                    <a:pt x="0" y="26"/>
                    <a:pt x="0" y="23"/>
                  </a:cubicBezTo>
                  <a:cubicBezTo>
                    <a:pt x="0" y="21"/>
                    <a:pt x="0" y="21"/>
                    <a:pt x="0" y="21"/>
                  </a:cubicBezTo>
                  <a:cubicBezTo>
                    <a:pt x="4" y="21"/>
                    <a:pt x="4" y="21"/>
                    <a:pt x="4" y="21"/>
                  </a:cubicBezTo>
                  <a:cubicBezTo>
                    <a:pt x="4" y="23"/>
                    <a:pt x="4" y="23"/>
                    <a:pt x="4" y="23"/>
                  </a:cubicBezTo>
                  <a:cubicBezTo>
                    <a:pt x="4" y="25"/>
                    <a:pt x="5" y="26"/>
                    <a:pt x="6" y="27"/>
                  </a:cubicBezTo>
                  <a:cubicBezTo>
                    <a:pt x="6" y="28"/>
                    <a:pt x="8" y="29"/>
                    <a:pt x="9" y="29"/>
                  </a:cubicBezTo>
                  <a:cubicBezTo>
                    <a:pt x="11" y="29"/>
                    <a:pt x="12" y="28"/>
                    <a:pt x="13" y="27"/>
                  </a:cubicBezTo>
                  <a:cubicBezTo>
                    <a:pt x="14" y="26"/>
                    <a:pt x="14" y="24"/>
                    <a:pt x="14" y="23"/>
                  </a:cubicBezTo>
                  <a:lnTo>
                    <a:pt x="14"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5" name="Freeform 91"/>
            <p:cNvSpPr/>
            <p:nvPr userDrawn="1"/>
          </p:nvSpPr>
          <p:spPr bwMode="auto">
            <a:xfrm>
              <a:off x="1579" y="933"/>
              <a:ext cx="5" cy="40"/>
            </a:xfrm>
            <a:custGeom>
              <a:avLst/>
              <a:gdLst>
                <a:gd name="T0" fmla="*/ 0 w 5"/>
                <a:gd name="T1" fmla="*/ 0 h 40"/>
                <a:gd name="T2" fmla="*/ 3 w 5"/>
                <a:gd name="T3" fmla="*/ 0 h 40"/>
                <a:gd name="T4" fmla="*/ 5 w 5"/>
                <a:gd name="T5" fmla="*/ 0 h 40"/>
                <a:gd name="T6" fmla="*/ 5 w 5"/>
                <a:gd name="T7" fmla="*/ 40 h 40"/>
                <a:gd name="T8" fmla="*/ 3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3" y="0"/>
                  </a:lnTo>
                  <a:lnTo>
                    <a:pt x="5" y="0"/>
                  </a:lnTo>
                  <a:lnTo>
                    <a:pt x="5" y="40"/>
                  </a:lnTo>
                  <a:lnTo>
                    <a:pt x="3" y="40"/>
                  </a:lnTo>
                  <a:lnTo>
                    <a:pt x="0"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6" name="Freeform 92"/>
            <p:cNvSpPr>
              <a:spLocks noEditPoints="1"/>
            </p:cNvSpPr>
            <p:nvPr userDrawn="1"/>
          </p:nvSpPr>
          <p:spPr bwMode="auto">
            <a:xfrm>
              <a:off x="1595" y="933"/>
              <a:ext cx="36" cy="40"/>
            </a:xfrm>
            <a:custGeom>
              <a:avLst/>
              <a:gdLst>
                <a:gd name="T0" fmla="*/ 15 w 36"/>
                <a:gd name="T1" fmla="*/ 0 h 40"/>
                <a:gd name="T2" fmla="*/ 19 w 36"/>
                <a:gd name="T3" fmla="*/ 0 h 40"/>
                <a:gd name="T4" fmla="*/ 21 w 36"/>
                <a:gd name="T5" fmla="*/ 0 h 40"/>
                <a:gd name="T6" fmla="*/ 36 w 36"/>
                <a:gd name="T7" fmla="*/ 40 h 40"/>
                <a:gd name="T8" fmla="*/ 33 w 36"/>
                <a:gd name="T9" fmla="*/ 40 h 40"/>
                <a:gd name="T10" fmla="*/ 30 w 36"/>
                <a:gd name="T11" fmla="*/ 40 h 40"/>
                <a:gd name="T12" fmla="*/ 26 w 36"/>
                <a:gd name="T13" fmla="*/ 27 h 40"/>
                <a:gd name="T14" fmla="*/ 10 w 36"/>
                <a:gd name="T15" fmla="*/ 27 h 40"/>
                <a:gd name="T16" fmla="*/ 7 w 36"/>
                <a:gd name="T17" fmla="*/ 40 h 40"/>
                <a:gd name="T18" fmla="*/ 4 w 36"/>
                <a:gd name="T19" fmla="*/ 40 h 40"/>
                <a:gd name="T20" fmla="*/ 0 w 36"/>
                <a:gd name="T21" fmla="*/ 40 h 40"/>
                <a:gd name="T22" fmla="*/ 15 w 36"/>
                <a:gd name="T23" fmla="*/ 0 h 40"/>
                <a:gd name="T24" fmla="*/ 12 w 36"/>
                <a:gd name="T25" fmla="*/ 24 h 40"/>
                <a:gd name="T26" fmla="*/ 24 w 36"/>
                <a:gd name="T27" fmla="*/ 24 h 40"/>
                <a:gd name="T28" fmla="*/ 19 w 36"/>
                <a:gd name="T29" fmla="*/ 5 h 40"/>
                <a:gd name="T30" fmla="*/ 19 w 36"/>
                <a:gd name="T31" fmla="*/ 5 h 40"/>
                <a:gd name="T32" fmla="*/ 12 w 36"/>
                <a:gd name="T33"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 h="40">
                  <a:moveTo>
                    <a:pt x="15" y="0"/>
                  </a:moveTo>
                  <a:lnTo>
                    <a:pt x="19" y="0"/>
                  </a:lnTo>
                  <a:lnTo>
                    <a:pt x="21" y="0"/>
                  </a:lnTo>
                  <a:lnTo>
                    <a:pt x="36" y="40"/>
                  </a:lnTo>
                  <a:lnTo>
                    <a:pt x="33" y="40"/>
                  </a:lnTo>
                  <a:lnTo>
                    <a:pt x="30" y="40"/>
                  </a:lnTo>
                  <a:lnTo>
                    <a:pt x="26" y="27"/>
                  </a:lnTo>
                  <a:lnTo>
                    <a:pt x="10" y="27"/>
                  </a:lnTo>
                  <a:lnTo>
                    <a:pt x="7" y="40"/>
                  </a:lnTo>
                  <a:lnTo>
                    <a:pt x="4" y="40"/>
                  </a:lnTo>
                  <a:lnTo>
                    <a:pt x="0" y="40"/>
                  </a:lnTo>
                  <a:lnTo>
                    <a:pt x="15" y="0"/>
                  </a:lnTo>
                  <a:close/>
                  <a:moveTo>
                    <a:pt x="12" y="24"/>
                  </a:moveTo>
                  <a:lnTo>
                    <a:pt x="24" y="24"/>
                  </a:lnTo>
                  <a:lnTo>
                    <a:pt x="19" y="5"/>
                  </a:lnTo>
                  <a:lnTo>
                    <a:pt x="19" y="5"/>
                  </a:lnTo>
                  <a:lnTo>
                    <a:pt x="12" y="24"/>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7" name="Freeform 93"/>
            <p:cNvSpPr/>
            <p:nvPr userDrawn="1"/>
          </p:nvSpPr>
          <p:spPr bwMode="auto">
            <a:xfrm>
              <a:off x="1641" y="933"/>
              <a:ext cx="31" cy="40"/>
            </a:xfrm>
            <a:custGeom>
              <a:avLst/>
              <a:gdLst>
                <a:gd name="T0" fmla="*/ 5 w 31"/>
                <a:gd name="T1" fmla="*/ 40 h 40"/>
                <a:gd name="T2" fmla="*/ 3 w 31"/>
                <a:gd name="T3" fmla="*/ 40 h 40"/>
                <a:gd name="T4" fmla="*/ 0 w 31"/>
                <a:gd name="T5" fmla="*/ 40 h 40"/>
                <a:gd name="T6" fmla="*/ 0 w 31"/>
                <a:gd name="T7" fmla="*/ 0 h 40"/>
                <a:gd name="T8" fmla="*/ 4 w 31"/>
                <a:gd name="T9" fmla="*/ 0 h 40"/>
                <a:gd name="T10" fmla="*/ 6 w 31"/>
                <a:gd name="T11" fmla="*/ 0 h 40"/>
                <a:gd name="T12" fmla="*/ 26 w 31"/>
                <a:gd name="T13" fmla="*/ 32 h 40"/>
                <a:gd name="T14" fmla="*/ 26 w 31"/>
                <a:gd name="T15" fmla="*/ 0 h 40"/>
                <a:gd name="T16" fmla="*/ 29 w 31"/>
                <a:gd name="T17" fmla="*/ 0 h 40"/>
                <a:gd name="T18" fmla="*/ 31 w 31"/>
                <a:gd name="T19" fmla="*/ 0 h 40"/>
                <a:gd name="T20" fmla="*/ 31 w 31"/>
                <a:gd name="T21" fmla="*/ 40 h 40"/>
                <a:gd name="T22" fmla="*/ 29 w 31"/>
                <a:gd name="T23" fmla="*/ 40 h 40"/>
                <a:gd name="T24" fmla="*/ 26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3" y="40"/>
                  </a:lnTo>
                  <a:lnTo>
                    <a:pt x="0" y="40"/>
                  </a:lnTo>
                  <a:lnTo>
                    <a:pt x="0" y="0"/>
                  </a:lnTo>
                  <a:lnTo>
                    <a:pt x="4" y="0"/>
                  </a:lnTo>
                  <a:lnTo>
                    <a:pt x="6" y="0"/>
                  </a:lnTo>
                  <a:lnTo>
                    <a:pt x="26" y="32"/>
                  </a:lnTo>
                  <a:lnTo>
                    <a:pt x="26" y="0"/>
                  </a:lnTo>
                  <a:lnTo>
                    <a:pt x="29" y="0"/>
                  </a:lnTo>
                  <a:lnTo>
                    <a:pt x="31" y="0"/>
                  </a:lnTo>
                  <a:lnTo>
                    <a:pt x="31" y="40"/>
                  </a:lnTo>
                  <a:lnTo>
                    <a:pt x="29" y="40"/>
                  </a:lnTo>
                  <a:lnTo>
                    <a:pt x="26" y="40"/>
                  </a:lnTo>
                  <a:lnTo>
                    <a:pt x="5" y="8"/>
                  </a:lnTo>
                  <a:lnTo>
                    <a:pt x="5" y="4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8" name="Freeform 94"/>
            <p:cNvSpPr/>
            <p:nvPr userDrawn="1"/>
          </p:nvSpPr>
          <p:spPr bwMode="auto">
            <a:xfrm>
              <a:off x="1687" y="932"/>
              <a:ext cx="36" cy="41"/>
            </a:xfrm>
            <a:custGeom>
              <a:avLst/>
              <a:gdLst>
                <a:gd name="T0" fmla="*/ 15 w 29"/>
                <a:gd name="T1" fmla="*/ 33 h 33"/>
                <a:gd name="T2" fmla="*/ 4 w 29"/>
                <a:gd name="T3" fmla="*/ 29 h 33"/>
                <a:gd name="T4" fmla="*/ 0 w 29"/>
                <a:gd name="T5" fmla="*/ 17 h 33"/>
                <a:gd name="T6" fmla="*/ 4 w 29"/>
                <a:gd name="T7" fmla="*/ 5 h 33"/>
                <a:gd name="T8" fmla="*/ 15 w 29"/>
                <a:gd name="T9" fmla="*/ 0 h 33"/>
                <a:gd name="T10" fmla="*/ 24 w 29"/>
                <a:gd name="T11" fmla="*/ 3 h 33"/>
                <a:gd name="T12" fmla="*/ 28 w 29"/>
                <a:gd name="T13" fmla="*/ 10 h 33"/>
                <a:gd name="T14" fmla="*/ 24 w 29"/>
                <a:gd name="T15" fmla="*/ 10 h 33"/>
                <a:gd name="T16" fmla="*/ 21 w 29"/>
                <a:gd name="T17" fmla="*/ 5 h 33"/>
                <a:gd name="T18" fmla="*/ 15 w 29"/>
                <a:gd name="T19" fmla="*/ 4 h 33"/>
                <a:gd name="T20" fmla="*/ 7 w 29"/>
                <a:gd name="T21" fmla="*/ 7 h 33"/>
                <a:gd name="T22" fmla="*/ 4 w 29"/>
                <a:gd name="T23" fmla="*/ 17 h 33"/>
                <a:gd name="T24" fmla="*/ 7 w 29"/>
                <a:gd name="T25" fmla="*/ 26 h 33"/>
                <a:gd name="T26" fmla="*/ 15 w 29"/>
                <a:gd name="T27" fmla="*/ 30 h 33"/>
                <a:gd name="T28" fmla="*/ 23 w 29"/>
                <a:gd name="T29" fmla="*/ 26 h 33"/>
                <a:gd name="T30" fmla="*/ 24 w 29"/>
                <a:gd name="T31" fmla="*/ 25 h 33"/>
                <a:gd name="T32" fmla="*/ 25 w 29"/>
                <a:gd name="T33" fmla="*/ 23 h 33"/>
                <a:gd name="T34" fmla="*/ 25 w 29"/>
                <a:gd name="T35" fmla="*/ 20 h 33"/>
                <a:gd name="T36" fmla="*/ 25 w 29"/>
                <a:gd name="T37" fmla="*/ 19 h 33"/>
                <a:gd name="T38" fmla="*/ 15 w 29"/>
                <a:gd name="T39" fmla="*/ 19 h 33"/>
                <a:gd name="T40" fmla="*/ 15 w 29"/>
                <a:gd name="T41" fmla="*/ 16 h 33"/>
                <a:gd name="T42" fmla="*/ 29 w 29"/>
                <a:gd name="T43" fmla="*/ 16 h 33"/>
                <a:gd name="T44" fmla="*/ 29 w 29"/>
                <a:gd name="T45" fmla="*/ 32 h 33"/>
                <a:gd name="T46" fmla="*/ 26 w 29"/>
                <a:gd name="T47" fmla="*/ 32 h 33"/>
                <a:gd name="T48" fmla="*/ 25 w 29"/>
                <a:gd name="T49" fmla="*/ 28 h 33"/>
                <a:gd name="T50" fmla="*/ 25 w 29"/>
                <a:gd name="T51" fmla="*/ 29 h 33"/>
                <a:gd name="T52" fmla="*/ 15 w 29"/>
                <a:gd name="T5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9" h="33">
                  <a:moveTo>
                    <a:pt x="15" y="33"/>
                  </a:moveTo>
                  <a:cubicBezTo>
                    <a:pt x="10" y="33"/>
                    <a:pt x="7" y="32"/>
                    <a:pt x="4" y="29"/>
                  </a:cubicBezTo>
                  <a:cubicBezTo>
                    <a:pt x="1" y="26"/>
                    <a:pt x="0" y="22"/>
                    <a:pt x="0" y="17"/>
                  </a:cubicBezTo>
                  <a:cubicBezTo>
                    <a:pt x="0" y="12"/>
                    <a:pt x="1" y="8"/>
                    <a:pt x="4" y="5"/>
                  </a:cubicBezTo>
                  <a:cubicBezTo>
                    <a:pt x="7" y="1"/>
                    <a:pt x="10" y="0"/>
                    <a:pt x="15" y="0"/>
                  </a:cubicBezTo>
                  <a:cubicBezTo>
                    <a:pt x="18" y="0"/>
                    <a:pt x="21" y="1"/>
                    <a:pt x="24" y="3"/>
                  </a:cubicBezTo>
                  <a:cubicBezTo>
                    <a:pt x="26" y="5"/>
                    <a:pt x="28" y="7"/>
                    <a:pt x="28" y="10"/>
                  </a:cubicBezTo>
                  <a:cubicBezTo>
                    <a:pt x="24" y="10"/>
                    <a:pt x="24" y="10"/>
                    <a:pt x="24" y="10"/>
                  </a:cubicBezTo>
                  <a:cubicBezTo>
                    <a:pt x="24" y="8"/>
                    <a:pt x="23" y="7"/>
                    <a:pt x="21" y="5"/>
                  </a:cubicBezTo>
                  <a:cubicBezTo>
                    <a:pt x="19" y="4"/>
                    <a:pt x="17" y="4"/>
                    <a:pt x="15" y="4"/>
                  </a:cubicBezTo>
                  <a:cubicBezTo>
                    <a:pt x="12" y="4"/>
                    <a:pt x="9" y="5"/>
                    <a:pt x="7" y="7"/>
                  </a:cubicBezTo>
                  <a:cubicBezTo>
                    <a:pt x="5" y="10"/>
                    <a:pt x="4" y="13"/>
                    <a:pt x="4" y="17"/>
                  </a:cubicBezTo>
                  <a:cubicBezTo>
                    <a:pt x="4" y="21"/>
                    <a:pt x="5" y="24"/>
                    <a:pt x="7" y="26"/>
                  </a:cubicBezTo>
                  <a:cubicBezTo>
                    <a:pt x="9" y="29"/>
                    <a:pt x="12" y="30"/>
                    <a:pt x="15" y="30"/>
                  </a:cubicBezTo>
                  <a:cubicBezTo>
                    <a:pt x="18" y="30"/>
                    <a:pt x="21" y="29"/>
                    <a:pt x="23" y="26"/>
                  </a:cubicBezTo>
                  <a:cubicBezTo>
                    <a:pt x="23" y="26"/>
                    <a:pt x="23" y="25"/>
                    <a:pt x="24" y="25"/>
                  </a:cubicBezTo>
                  <a:cubicBezTo>
                    <a:pt x="24" y="24"/>
                    <a:pt x="24" y="24"/>
                    <a:pt x="25" y="23"/>
                  </a:cubicBezTo>
                  <a:cubicBezTo>
                    <a:pt x="25" y="22"/>
                    <a:pt x="25" y="21"/>
                    <a:pt x="25" y="20"/>
                  </a:cubicBezTo>
                  <a:cubicBezTo>
                    <a:pt x="25" y="19"/>
                    <a:pt x="25" y="19"/>
                    <a:pt x="25" y="19"/>
                  </a:cubicBezTo>
                  <a:cubicBezTo>
                    <a:pt x="15" y="19"/>
                    <a:pt x="15" y="19"/>
                    <a:pt x="15" y="19"/>
                  </a:cubicBezTo>
                  <a:cubicBezTo>
                    <a:pt x="15" y="16"/>
                    <a:pt x="15" y="16"/>
                    <a:pt x="15" y="16"/>
                  </a:cubicBezTo>
                  <a:cubicBezTo>
                    <a:pt x="29" y="16"/>
                    <a:pt x="29" y="16"/>
                    <a:pt x="29" y="16"/>
                  </a:cubicBezTo>
                  <a:cubicBezTo>
                    <a:pt x="29" y="32"/>
                    <a:pt x="29" y="32"/>
                    <a:pt x="29" y="32"/>
                  </a:cubicBezTo>
                  <a:cubicBezTo>
                    <a:pt x="26" y="32"/>
                    <a:pt x="26" y="32"/>
                    <a:pt x="26" y="32"/>
                  </a:cubicBezTo>
                  <a:cubicBezTo>
                    <a:pt x="25" y="28"/>
                    <a:pt x="25" y="28"/>
                    <a:pt x="25" y="28"/>
                  </a:cubicBezTo>
                  <a:cubicBezTo>
                    <a:pt x="25" y="29"/>
                    <a:pt x="25" y="29"/>
                    <a:pt x="25" y="29"/>
                  </a:cubicBezTo>
                  <a:cubicBezTo>
                    <a:pt x="22" y="32"/>
                    <a:pt x="19" y="33"/>
                    <a:pt x="15" y="33"/>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9" name="Freeform 95"/>
            <p:cNvSpPr/>
            <p:nvPr userDrawn="1"/>
          </p:nvSpPr>
          <p:spPr bwMode="auto">
            <a:xfrm>
              <a:off x="1760" y="933"/>
              <a:ext cx="31" cy="40"/>
            </a:xfrm>
            <a:custGeom>
              <a:avLst/>
              <a:gdLst>
                <a:gd name="T0" fmla="*/ 25 w 25"/>
                <a:gd name="T1" fmla="*/ 20 h 32"/>
                <a:gd name="T2" fmla="*/ 21 w 25"/>
                <a:gd name="T3" fmla="*/ 29 h 32"/>
                <a:gd name="T4" fmla="*/ 12 w 25"/>
                <a:gd name="T5" fmla="*/ 32 h 32"/>
                <a:gd name="T6" fmla="*/ 3 w 25"/>
                <a:gd name="T7" fmla="*/ 29 h 32"/>
                <a:gd name="T8" fmla="*/ 0 w 25"/>
                <a:gd name="T9" fmla="*/ 20 h 32"/>
                <a:gd name="T10" fmla="*/ 0 w 25"/>
                <a:gd name="T11" fmla="*/ 0 h 32"/>
                <a:gd name="T12" fmla="*/ 2 w 25"/>
                <a:gd name="T13" fmla="*/ 0 h 32"/>
                <a:gd name="T14" fmla="*/ 4 w 25"/>
                <a:gd name="T15" fmla="*/ 0 h 32"/>
                <a:gd name="T16" fmla="*/ 4 w 25"/>
                <a:gd name="T17" fmla="*/ 20 h 32"/>
                <a:gd name="T18" fmla="*/ 6 w 25"/>
                <a:gd name="T19" fmla="*/ 26 h 32"/>
                <a:gd name="T20" fmla="*/ 12 w 25"/>
                <a:gd name="T21" fmla="*/ 29 h 32"/>
                <a:gd name="T22" fmla="*/ 18 w 25"/>
                <a:gd name="T23" fmla="*/ 26 h 32"/>
                <a:gd name="T24" fmla="*/ 20 w 25"/>
                <a:gd name="T25" fmla="*/ 20 h 32"/>
                <a:gd name="T26" fmla="*/ 20 w 25"/>
                <a:gd name="T27" fmla="*/ 0 h 32"/>
                <a:gd name="T28" fmla="*/ 22 w 25"/>
                <a:gd name="T29" fmla="*/ 0 h 32"/>
                <a:gd name="T30" fmla="*/ 25 w 25"/>
                <a:gd name="T31" fmla="*/ 0 h 32"/>
                <a:gd name="T32" fmla="*/ 25 w 25"/>
                <a:gd name="T33"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32">
                  <a:moveTo>
                    <a:pt x="25" y="20"/>
                  </a:moveTo>
                  <a:cubicBezTo>
                    <a:pt x="25" y="24"/>
                    <a:pt x="23" y="27"/>
                    <a:pt x="21" y="29"/>
                  </a:cubicBezTo>
                  <a:cubicBezTo>
                    <a:pt x="19" y="31"/>
                    <a:pt x="16" y="32"/>
                    <a:pt x="12" y="32"/>
                  </a:cubicBezTo>
                  <a:cubicBezTo>
                    <a:pt x="8" y="32"/>
                    <a:pt x="5" y="31"/>
                    <a:pt x="3" y="29"/>
                  </a:cubicBezTo>
                  <a:cubicBezTo>
                    <a:pt x="1" y="27"/>
                    <a:pt x="0" y="24"/>
                    <a:pt x="0" y="20"/>
                  </a:cubicBezTo>
                  <a:cubicBezTo>
                    <a:pt x="0" y="0"/>
                    <a:pt x="0" y="0"/>
                    <a:pt x="0" y="0"/>
                  </a:cubicBezTo>
                  <a:cubicBezTo>
                    <a:pt x="2" y="0"/>
                    <a:pt x="2" y="0"/>
                    <a:pt x="2" y="0"/>
                  </a:cubicBezTo>
                  <a:cubicBezTo>
                    <a:pt x="4" y="0"/>
                    <a:pt x="4" y="0"/>
                    <a:pt x="4" y="0"/>
                  </a:cubicBezTo>
                  <a:cubicBezTo>
                    <a:pt x="4" y="20"/>
                    <a:pt x="4" y="20"/>
                    <a:pt x="4" y="20"/>
                  </a:cubicBezTo>
                  <a:cubicBezTo>
                    <a:pt x="4" y="23"/>
                    <a:pt x="5" y="25"/>
                    <a:pt x="6" y="26"/>
                  </a:cubicBezTo>
                  <a:cubicBezTo>
                    <a:pt x="7" y="28"/>
                    <a:pt x="9" y="29"/>
                    <a:pt x="12" y="29"/>
                  </a:cubicBezTo>
                  <a:cubicBezTo>
                    <a:pt x="15" y="29"/>
                    <a:pt x="17" y="28"/>
                    <a:pt x="18" y="26"/>
                  </a:cubicBezTo>
                  <a:cubicBezTo>
                    <a:pt x="20" y="25"/>
                    <a:pt x="20" y="23"/>
                    <a:pt x="20" y="20"/>
                  </a:cubicBezTo>
                  <a:cubicBezTo>
                    <a:pt x="20" y="0"/>
                    <a:pt x="20" y="0"/>
                    <a:pt x="20" y="0"/>
                  </a:cubicBezTo>
                  <a:cubicBezTo>
                    <a:pt x="22" y="0"/>
                    <a:pt x="22" y="0"/>
                    <a:pt x="22" y="0"/>
                  </a:cubicBezTo>
                  <a:cubicBezTo>
                    <a:pt x="25" y="0"/>
                    <a:pt x="25" y="0"/>
                    <a:pt x="25" y="0"/>
                  </a:cubicBezTo>
                  <a:lnTo>
                    <a:pt x="25" y="2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0" name="Freeform 96"/>
            <p:cNvSpPr/>
            <p:nvPr userDrawn="1"/>
          </p:nvSpPr>
          <p:spPr bwMode="auto">
            <a:xfrm>
              <a:off x="1806" y="933"/>
              <a:ext cx="31" cy="40"/>
            </a:xfrm>
            <a:custGeom>
              <a:avLst/>
              <a:gdLst>
                <a:gd name="T0" fmla="*/ 5 w 31"/>
                <a:gd name="T1" fmla="*/ 40 h 40"/>
                <a:gd name="T2" fmla="*/ 2 w 31"/>
                <a:gd name="T3" fmla="*/ 40 h 40"/>
                <a:gd name="T4" fmla="*/ 0 w 31"/>
                <a:gd name="T5" fmla="*/ 40 h 40"/>
                <a:gd name="T6" fmla="*/ 0 w 31"/>
                <a:gd name="T7" fmla="*/ 0 h 40"/>
                <a:gd name="T8" fmla="*/ 2 w 31"/>
                <a:gd name="T9" fmla="*/ 0 h 40"/>
                <a:gd name="T10" fmla="*/ 6 w 31"/>
                <a:gd name="T11" fmla="*/ 0 h 40"/>
                <a:gd name="T12" fmla="*/ 26 w 31"/>
                <a:gd name="T13" fmla="*/ 32 h 40"/>
                <a:gd name="T14" fmla="*/ 26 w 31"/>
                <a:gd name="T15" fmla="*/ 0 h 40"/>
                <a:gd name="T16" fmla="*/ 28 w 31"/>
                <a:gd name="T17" fmla="*/ 0 h 40"/>
                <a:gd name="T18" fmla="*/ 31 w 31"/>
                <a:gd name="T19" fmla="*/ 0 h 40"/>
                <a:gd name="T20" fmla="*/ 31 w 31"/>
                <a:gd name="T21" fmla="*/ 40 h 40"/>
                <a:gd name="T22" fmla="*/ 28 w 31"/>
                <a:gd name="T23" fmla="*/ 40 h 40"/>
                <a:gd name="T24" fmla="*/ 25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2" y="40"/>
                  </a:lnTo>
                  <a:lnTo>
                    <a:pt x="0" y="40"/>
                  </a:lnTo>
                  <a:lnTo>
                    <a:pt x="0" y="0"/>
                  </a:lnTo>
                  <a:lnTo>
                    <a:pt x="2" y="0"/>
                  </a:lnTo>
                  <a:lnTo>
                    <a:pt x="6" y="0"/>
                  </a:lnTo>
                  <a:lnTo>
                    <a:pt x="26" y="32"/>
                  </a:lnTo>
                  <a:lnTo>
                    <a:pt x="26" y="0"/>
                  </a:lnTo>
                  <a:lnTo>
                    <a:pt x="28" y="0"/>
                  </a:lnTo>
                  <a:lnTo>
                    <a:pt x="31" y="0"/>
                  </a:lnTo>
                  <a:lnTo>
                    <a:pt x="31" y="40"/>
                  </a:lnTo>
                  <a:lnTo>
                    <a:pt x="28" y="40"/>
                  </a:lnTo>
                  <a:lnTo>
                    <a:pt x="25" y="40"/>
                  </a:lnTo>
                  <a:lnTo>
                    <a:pt x="5" y="8"/>
                  </a:lnTo>
                  <a:lnTo>
                    <a:pt x="5" y="4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1" name="Freeform 97"/>
            <p:cNvSpPr/>
            <p:nvPr userDrawn="1"/>
          </p:nvSpPr>
          <p:spPr bwMode="auto">
            <a:xfrm>
              <a:off x="1852"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2" name="Freeform 98"/>
            <p:cNvSpPr/>
            <p:nvPr userDrawn="1"/>
          </p:nvSpPr>
          <p:spPr bwMode="auto">
            <a:xfrm>
              <a:off x="1867" y="933"/>
              <a:ext cx="34" cy="40"/>
            </a:xfrm>
            <a:custGeom>
              <a:avLst/>
              <a:gdLst>
                <a:gd name="T0" fmla="*/ 0 w 34"/>
                <a:gd name="T1" fmla="*/ 0 h 40"/>
                <a:gd name="T2" fmla="*/ 3 w 34"/>
                <a:gd name="T3" fmla="*/ 0 h 40"/>
                <a:gd name="T4" fmla="*/ 6 w 34"/>
                <a:gd name="T5" fmla="*/ 0 h 40"/>
                <a:gd name="T6" fmla="*/ 17 w 34"/>
                <a:gd name="T7" fmla="*/ 34 h 40"/>
                <a:gd name="T8" fmla="*/ 17 w 34"/>
                <a:gd name="T9" fmla="*/ 34 h 40"/>
                <a:gd name="T10" fmla="*/ 28 w 34"/>
                <a:gd name="T11" fmla="*/ 0 h 40"/>
                <a:gd name="T12" fmla="*/ 32 w 34"/>
                <a:gd name="T13" fmla="*/ 0 h 40"/>
                <a:gd name="T14" fmla="*/ 34 w 34"/>
                <a:gd name="T15" fmla="*/ 0 h 40"/>
                <a:gd name="T16" fmla="*/ 21 w 34"/>
                <a:gd name="T17" fmla="*/ 40 h 40"/>
                <a:gd name="T18" fmla="*/ 17 w 34"/>
                <a:gd name="T19" fmla="*/ 40 h 40"/>
                <a:gd name="T20" fmla="*/ 15 w 34"/>
                <a:gd name="T21" fmla="*/ 40 h 40"/>
                <a:gd name="T22" fmla="*/ 0 w 34"/>
                <a:gd name="T2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0">
                  <a:moveTo>
                    <a:pt x="0" y="0"/>
                  </a:moveTo>
                  <a:lnTo>
                    <a:pt x="3" y="0"/>
                  </a:lnTo>
                  <a:lnTo>
                    <a:pt x="6" y="0"/>
                  </a:lnTo>
                  <a:lnTo>
                    <a:pt x="17" y="34"/>
                  </a:lnTo>
                  <a:lnTo>
                    <a:pt x="17" y="34"/>
                  </a:lnTo>
                  <a:lnTo>
                    <a:pt x="28" y="0"/>
                  </a:lnTo>
                  <a:lnTo>
                    <a:pt x="32" y="0"/>
                  </a:lnTo>
                  <a:lnTo>
                    <a:pt x="34" y="0"/>
                  </a:lnTo>
                  <a:lnTo>
                    <a:pt x="21" y="40"/>
                  </a:lnTo>
                  <a:lnTo>
                    <a:pt x="17" y="40"/>
                  </a:lnTo>
                  <a:lnTo>
                    <a:pt x="15"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3" name="Freeform 99"/>
            <p:cNvSpPr/>
            <p:nvPr userDrawn="1"/>
          </p:nvSpPr>
          <p:spPr bwMode="auto">
            <a:xfrm>
              <a:off x="1911" y="933"/>
              <a:ext cx="30" cy="40"/>
            </a:xfrm>
            <a:custGeom>
              <a:avLst/>
              <a:gdLst>
                <a:gd name="T0" fmla="*/ 0 w 30"/>
                <a:gd name="T1" fmla="*/ 40 h 40"/>
                <a:gd name="T2" fmla="*/ 0 w 30"/>
                <a:gd name="T3" fmla="*/ 0 h 40"/>
                <a:gd name="T4" fmla="*/ 30 w 30"/>
                <a:gd name="T5" fmla="*/ 0 h 40"/>
                <a:gd name="T6" fmla="*/ 30 w 30"/>
                <a:gd name="T7" fmla="*/ 3 h 40"/>
                <a:gd name="T8" fmla="*/ 30 w 30"/>
                <a:gd name="T9" fmla="*/ 5 h 40"/>
                <a:gd name="T10" fmla="*/ 6 w 30"/>
                <a:gd name="T11" fmla="*/ 5 h 40"/>
                <a:gd name="T12" fmla="*/ 6 w 30"/>
                <a:gd name="T13" fmla="*/ 16 h 40"/>
                <a:gd name="T14" fmla="*/ 27 w 30"/>
                <a:gd name="T15" fmla="*/ 16 h 40"/>
                <a:gd name="T16" fmla="*/ 27 w 30"/>
                <a:gd name="T17" fmla="*/ 19 h 40"/>
                <a:gd name="T18" fmla="*/ 27 w 30"/>
                <a:gd name="T19" fmla="*/ 21 h 40"/>
                <a:gd name="T20" fmla="*/ 6 w 30"/>
                <a:gd name="T21" fmla="*/ 21 h 40"/>
                <a:gd name="T22" fmla="*/ 6 w 30"/>
                <a:gd name="T23" fmla="*/ 35 h 40"/>
                <a:gd name="T24" fmla="*/ 30 w 30"/>
                <a:gd name="T25" fmla="*/ 35 h 40"/>
                <a:gd name="T26" fmla="*/ 30 w 30"/>
                <a:gd name="T27" fmla="*/ 37 h 40"/>
                <a:gd name="T28" fmla="*/ 30 w 30"/>
                <a:gd name="T29" fmla="*/ 40 h 40"/>
                <a:gd name="T30" fmla="*/ 0 w 30"/>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40">
                  <a:moveTo>
                    <a:pt x="0" y="40"/>
                  </a:moveTo>
                  <a:lnTo>
                    <a:pt x="0" y="0"/>
                  </a:lnTo>
                  <a:lnTo>
                    <a:pt x="30" y="0"/>
                  </a:lnTo>
                  <a:lnTo>
                    <a:pt x="30" y="3"/>
                  </a:lnTo>
                  <a:lnTo>
                    <a:pt x="30" y="5"/>
                  </a:lnTo>
                  <a:lnTo>
                    <a:pt x="6" y="5"/>
                  </a:lnTo>
                  <a:lnTo>
                    <a:pt x="6" y="16"/>
                  </a:lnTo>
                  <a:lnTo>
                    <a:pt x="27" y="16"/>
                  </a:lnTo>
                  <a:lnTo>
                    <a:pt x="27" y="19"/>
                  </a:lnTo>
                  <a:lnTo>
                    <a:pt x="27" y="21"/>
                  </a:lnTo>
                  <a:lnTo>
                    <a:pt x="6" y="21"/>
                  </a:lnTo>
                  <a:lnTo>
                    <a:pt x="6" y="35"/>
                  </a:lnTo>
                  <a:lnTo>
                    <a:pt x="30" y="35"/>
                  </a:lnTo>
                  <a:lnTo>
                    <a:pt x="30" y="37"/>
                  </a:lnTo>
                  <a:lnTo>
                    <a:pt x="30" y="40"/>
                  </a:lnTo>
                  <a:lnTo>
                    <a:pt x="0" y="4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4" name="Freeform 100"/>
            <p:cNvSpPr>
              <a:spLocks noEditPoints="1"/>
            </p:cNvSpPr>
            <p:nvPr userDrawn="1"/>
          </p:nvSpPr>
          <p:spPr bwMode="auto">
            <a:xfrm>
              <a:off x="1955" y="933"/>
              <a:ext cx="33" cy="40"/>
            </a:xfrm>
            <a:custGeom>
              <a:avLst/>
              <a:gdLst>
                <a:gd name="T0" fmla="*/ 0 w 27"/>
                <a:gd name="T1" fmla="*/ 0 h 32"/>
                <a:gd name="T2" fmla="*/ 2 w 27"/>
                <a:gd name="T3" fmla="*/ 0 h 32"/>
                <a:gd name="T4" fmla="*/ 15 w 27"/>
                <a:gd name="T5" fmla="*/ 0 h 32"/>
                <a:gd name="T6" fmla="*/ 23 w 27"/>
                <a:gd name="T7" fmla="*/ 2 h 32"/>
                <a:gd name="T8" fmla="*/ 25 w 27"/>
                <a:gd name="T9" fmla="*/ 8 h 32"/>
                <a:gd name="T10" fmla="*/ 23 w 27"/>
                <a:gd name="T11" fmla="*/ 15 h 32"/>
                <a:gd name="T12" fmla="*/ 21 w 27"/>
                <a:gd name="T13" fmla="*/ 16 h 32"/>
                <a:gd name="T14" fmla="*/ 22 w 27"/>
                <a:gd name="T15" fmla="*/ 16 h 32"/>
                <a:gd name="T16" fmla="*/ 25 w 27"/>
                <a:gd name="T17" fmla="*/ 22 h 32"/>
                <a:gd name="T18" fmla="*/ 25 w 27"/>
                <a:gd name="T19" fmla="*/ 28 h 32"/>
                <a:gd name="T20" fmla="*/ 25 w 27"/>
                <a:gd name="T21" fmla="*/ 30 h 32"/>
                <a:gd name="T22" fmla="*/ 27 w 27"/>
                <a:gd name="T23" fmla="*/ 31 h 32"/>
                <a:gd name="T24" fmla="*/ 27 w 27"/>
                <a:gd name="T25" fmla="*/ 31 h 32"/>
                <a:gd name="T26" fmla="*/ 21 w 27"/>
                <a:gd name="T27" fmla="*/ 31 h 32"/>
                <a:gd name="T28" fmla="*/ 21 w 27"/>
                <a:gd name="T29" fmla="*/ 29 h 32"/>
                <a:gd name="T30" fmla="*/ 21 w 27"/>
                <a:gd name="T31" fmla="*/ 26 h 32"/>
                <a:gd name="T32" fmla="*/ 21 w 27"/>
                <a:gd name="T33" fmla="*/ 23 h 32"/>
                <a:gd name="T34" fmla="*/ 19 w 27"/>
                <a:gd name="T35" fmla="*/ 19 h 32"/>
                <a:gd name="T36" fmla="*/ 15 w 27"/>
                <a:gd name="T37" fmla="*/ 18 h 32"/>
                <a:gd name="T38" fmla="*/ 4 w 27"/>
                <a:gd name="T39" fmla="*/ 18 h 32"/>
                <a:gd name="T40" fmla="*/ 4 w 27"/>
                <a:gd name="T41" fmla="*/ 32 h 32"/>
                <a:gd name="T42" fmla="*/ 2 w 27"/>
                <a:gd name="T43" fmla="*/ 32 h 32"/>
                <a:gd name="T44" fmla="*/ 0 w 27"/>
                <a:gd name="T45" fmla="*/ 32 h 32"/>
                <a:gd name="T46" fmla="*/ 0 w 27"/>
                <a:gd name="T47" fmla="*/ 0 h 32"/>
                <a:gd name="T48" fmla="*/ 4 w 27"/>
                <a:gd name="T49" fmla="*/ 14 h 32"/>
                <a:gd name="T50" fmla="*/ 15 w 27"/>
                <a:gd name="T51" fmla="*/ 14 h 32"/>
                <a:gd name="T52" fmla="*/ 19 w 27"/>
                <a:gd name="T53" fmla="*/ 13 h 32"/>
                <a:gd name="T54" fmla="*/ 21 w 27"/>
                <a:gd name="T55" fmla="*/ 9 h 32"/>
                <a:gd name="T56" fmla="*/ 19 w 27"/>
                <a:gd name="T57" fmla="*/ 5 h 32"/>
                <a:gd name="T58" fmla="*/ 15 w 27"/>
                <a:gd name="T59" fmla="*/ 3 h 32"/>
                <a:gd name="T60" fmla="*/ 4 w 27"/>
                <a:gd name="T61" fmla="*/ 3 h 32"/>
                <a:gd name="T62" fmla="*/ 4 w 27"/>
                <a:gd name="T63"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 h="32">
                  <a:moveTo>
                    <a:pt x="0" y="0"/>
                  </a:moveTo>
                  <a:cubicBezTo>
                    <a:pt x="2" y="0"/>
                    <a:pt x="2" y="0"/>
                    <a:pt x="2" y="0"/>
                  </a:cubicBezTo>
                  <a:cubicBezTo>
                    <a:pt x="15" y="0"/>
                    <a:pt x="15" y="0"/>
                    <a:pt x="15" y="0"/>
                  </a:cubicBezTo>
                  <a:cubicBezTo>
                    <a:pt x="18" y="0"/>
                    <a:pt x="21" y="1"/>
                    <a:pt x="23" y="2"/>
                  </a:cubicBezTo>
                  <a:cubicBezTo>
                    <a:pt x="24" y="3"/>
                    <a:pt x="25" y="6"/>
                    <a:pt x="25" y="8"/>
                  </a:cubicBezTo>
                  <a:cubicBezTo>
                    <a:pt x="25" y="11"/>
                    <a:pt x="24" y="13"/>
                    <a:pt x="23" y="15"/>
                  </a:cubicBezTo>
                  <a:cubicBezTo>
                    <a:pt x="22" y="15"/>
                    <a:pt x="22" y="16"/>
                    <a:pt x="21" y="16"/>
                  </a:cubicBezTo>
                  <a:cubicBezTo>
                    <a:pt x="22" y="16"/>
                    <a:pt x="22" y="16"/>
                    <a:pt x="22" y="16"/>
                  </a:cubicBezTo>
                  <a:cubicBezTo>
                    <a:pt x="24" y="17"/>
                    <a:pt x="25" y="19"/>
                    <a:pt x="25" y="22"/>
                  </a:cubicBezTo>
                  <a:cubicBezTo>
                    <a:pt x="25" y="28"/>
                    <a:pt x="25" y="28"/>
                    <a:pt x="25" y="28"/>
                  </a:cubicBezTo>
                  <a:cubicBezTo>
                    <a:pt x="25" y="29"/>
                    <a:pt x="25" y="29"/>
                    <a:pt x="25" y="30"/>
                  </a:cubicBezTo>
                  <a:cubicBezTo>
                    <a:pt x="26" y="30"/>
                    <a:pt x="26" y="30"/>
                    <a:pt x="27" y="31"/>
                  </a:cubicBezTo>
                  <a:cubicBezTo>
                    <a:pt x="27" y="31"/>
                    <a:pt x="27" y="31"/>
                    <a:pt x="27" y="31"/>
                  </a:cubicBezTo>
                  <a:cubicBezTo>
                    <a:pt x="21" y="31"/>
                    <a:pt x="21" y="31"/>
                    <a:pt x="21" y="31"/>
                  </a:cubicBezTo>
                  <a:cubicBezTo>
                    <a:pt x="21" y="31"/>
                    <a:pt x="21" y="31"/>
                    <a:pt x="21" y="29"/>
                  </a:cubicBezTo>
                  <a:cubicBezTo>
                    <a:pt x="21" y="28"/>
                    <a:pt x="21" y="27"/>
                    <a:pt x="21" y="26"/>
                  </a:cubicBezTo>
                  <a:cubicBezTo>
                    <a:pt x="21" y="23"/>
                    <a:pt x="21" y="23"/>
                    <a:pt x="21" y="23"/>
                  </a:cubicBezTo>
                  <a:cubicBezTo>
                    <a:pt x="21" y="21"/>
                    <a:pt x="20" y="20"/>
                    <a:pt x="19" y="19"/>
                  </a:cubicBezTo>
                  <a:cubicBezTo>
                    <a:pt x="18" y="18"/>
                    <a:pt x="17" y="18"/>
                    <a:pt x="15" y="18"/>
                  </a:cubicBezTo>
                  <a:cubicBezTo>
                    <a:pt x="4" y="18"/>
                    <a:pt x="4" y="18"/>
                    <a:pt x="4" y="18"/>
                  </a:cubicBezTo>
                  <a:cubicBezTo>
                    <a:pt x="4" y="32"/>
                    <a:pt x="4" y="32"/>
                    <a:pt x="4" y="32"/>
                  </a:cubicBezTo>
                  <a:cubicBezTo>
                    <a:pt x="2" y="32"/>
                    <a:pt x="2" y="32"/>
                    <a:pt x="2" y="32"/>
                  </a:cubicBezTo>
                  <a:cubicBezTo>
                    <a:pt x="0" y="32"/>
                    <a:pt x="0" y="32"/>
                    <a:pt x="0" y="32"/>
                  </a:cubicBezTo>
                  <a:lnTo>
                    <a:pt x="0" y="0"/>
                  </a:lnTo>
                  <a:close/>
                  <a:moveTo>
                    <a:pt x="4" y="14"/>
                  </a:moveTo>
                  <a:cubicBezTo>
                    <a:pt x="15" y="14"/>
                    <a:pt x="15" y="14"/>
                    <a:pt x="15" y="14"/>
                  </a:cubicBezTo>
                  <a:cubicBezTo>
                    <a:pt x="17" y="14"/>
                    <a:pt x="19" y="14"/>
                    <a:pt x="19" y="13"/>
                  </a:cubicBezTo>
                  <a:cubicBezTo>
                    <a:pt x="20" y="12"/>
                    <a:pt x="21" y="11"/>
                    <a:pt x="21" y="9"/>
                  </a:cubicBezTo>
                  <a:cubicBezTo>
                    <a:pt x="21" y="7"/>
                    <a:pt x="20" y="5"/>
                    <a:pt x="19" y="5"/>
                  </a:cubicBezTo>
                  <a:cubicBezTo>
                    <a:pt x="18" y="4"/>
                    <a:pt x="17" y="3"/>
                    <a:pt x="15" y="3"/>
                  </a:cubicBezTo>
                  <a:cubicBezTo>
                    <a:pt x="4" y="3"/>
                    <a:pt x="4" y="3"/>
                    <a:pt x="4" y="3"/>
                  </a:cubicBezTo>
                  <a:lnTo>
                    <a:pt x="4" y="14"/>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5" name="Freeform 101"/>
            <p:cNvSpPr/>
            <p:nvPr userDrawn="1"/>
          </p:nvSpPr>
          <p:spPr bwMode="auto">
            <a:xfrm>
              <a:off x="1999" y="932"/>
              <a:ext cx="31" cy="41"/>
            </a:xfrm>
            <a:custGeom>
              <a:avLst/>
              <a:gdLst>
                <a:gd name="T0" fmla="*/ 20 w 25"/>
                <a:gd name="T1" fmla="*/ 10 h 33"/>
                <a:gd name="T2" fmla="*/ 18 w 25"/>
                <a:gd name="T3" fmla="*/ 5 h 33"/>
                <a:gd name="T4" fmla="*/ 12 w 25"/>
                <a:gd name="T5" fmla="*/ 4 h 33"/>
                <a:gd name="T6" fmla="*/ 7 w 25"/>
                <a:gd name="T7" fmla="*/ 5 h 33"/>
                <a:gd name="T8" fmla="*/ 5 w 25"/>
                <a:gd name="T9" fmla="*/ 9 h 33"/>
                <a:gd name="T10" fmla="*/ 6 w 25"/>
                <a:gd name="T11" fmla="*/ 12 h 33"/>
                <a:gd name="T12" fmla="*/ 11 w 25"/>
                <a:gd name="T13" fmla="*/ 14 h 33"/>
                <a:gd name="T14" fmla="*/ 17 w 25"/>
                <a:gd name="T15" fmla="*/ 15 h 33"/>
                <a:gd name="T16" fmla="*/ 23 w 25"/>
                <a:gd name="T17" fmla="*/ 18 h 33"/>
                <a:gd name="T18" fmla="*/ 25 w 25"/>
                <a:gd name="T19" fmla="*/ 24 h 33"/>
                <a:gd name="T20" fmla="*/ 22 w 25"/>
                <a:gd name="T21" fmla="*/ 31 h 33"/>
                <a:gd name="T22" fmla="*/ 13 w 25"/>
                <a:gd name="T23" fmla="*/ 33 h 33"/>
                <a:gd name="T24" fmla="*/ 3 w 25"/>
                <a:gd name="T25" fmla="*/ 30 h 33"/>
                <a:gd name="T26" fmla="*/ 0 w 25"/>
                <a:gd name="T27" fmla="*/ 23 h 33"/>
                <a:gd name="T28" fmla="*/ 0 w 25"/>
                <a:gd name="T29" fmla="*/ 22 h 33"/>
                <a:gd name="T30" fmla="*/ 4 w 25"/>
                <a:gd name="T31" fmla="*/ 22 h 33"/>
                <a:gd name="T32" fmla="*/ 6 w 25"/>
                <a:gd name="T33" fmla="*/ 28 h 33"/>
                <a:gd name="T34" fmla="*/ 13 w 25"/>
                <a:gd name="T35" fmla="*/ 30 h 33"/>
                <a:gd name="T36" fmla="*/ 19 w 25"/>
                <a:gd name="T37" fmla="*/ 28 h 33"/>
                <a:gd name="T38" fmla="*/ 21 w 25"/>
                <a:gd name="T39" fmla="*/ 24 h 33"/>
                <a:gd name="T40" fmla="*/ 20 w 25"/>
                <a:gd name="T41" fmla="*/ 21 h 33"/>
                <a:gd name="T42" fmla="*/ 14 w 25"/>
                <a:gd name="T43" fmla="*/ 19 h 33"/>
                <a:gd name="T44" fmla="*/ 9 w 25"/>
                <a:gd name="T45" fmla="*/ 17 h 33"/>
                <a:gd name="T46" fmla="*/ 3 w 25"/>
                <a:gd name="T47" fmla="*/ 15 h 33"/>
                <a:gd name="T48" fmla="*/ 1 w 25"/>
                <a:gd name="T49" fmla="*/ 10 h 33"/>
                <a:gd name="T50" fmla="*/ 4 w 25"/>
                <a:gd name="T51" fmla="*/ 3 h 33"/>
                <a:gd name="T52" fmla="*/ 12 w 25"/>
                <a:gd name="T53" fmla="*/ 0 h 33"/>
                <a:gd name="T54" fmla="*/ 21 w 25"/>
                <a:gd name="T55" fmla="*/ 3 h 33"/>
                <a:gd name="T56" fmla="*/ 24 w 25"/>
                <a:gd name="T57" fmla="*/ 10 h 33"/>
                <a:gd name="T58" fmla="*/ 20 w 25"/>
                <a:gd name="T59"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 h="33">
                  <a:moveTo>
                    <a:pt x="20" y="10"/>
                  </a:moveTo>
                  <a:cubicBezTo>
                    <a:pt x="20" y="8"/>
                    <a:pt x="19" y="6"/>
                    <a:pt x="18" y="5"/>
                  </a:cubicBezTo>
                  <a:cubicBezTo>
                    <a:pt x="17" y="4"/>
                    <a:pt x="15" y="4"/>
                    <a:pt x="12" y="4"/>
                  </a:cubicBezTo>
                  <a:cubicBezTo>
                    <a:pt x="10" y="4"/>
                    <a:pt x="8" y="4"/>
                    <a:pt x="7" y="5"/>
                  </a:cubicBezTo>
                  <a:cubicBezTo>
                    <a:pt x="6" y="6"/>
                    <a:pt x="5" y="7"/>
                    <a:pt x="5" y="9"/>
                  </a:cubicBezTo>
                  <a:cubicBezTo>
                    <a:pt x="5" y="10"/>
                    <a:pt x="5" y="11"/>
                    <a:pt x="6" y="12"/>
                  </a:cubicBezTo>
                  <a:cubicBezTo>
                    <a:pt x="7" y="13"/>
                    <a:pt x="9" y="13"/>
                    <a:pt x="11" y="14"/>
                  </a:cubicBezTo>
                  <a:cubicBezTo>
                    <a:pt x="17" y="15"/>
                    <a:pt x="17" y="15"/>
                    <a:pt x="17" y="15"/>
                  </a:cubicBezTo>
                  <a:cubicBezTo>
                    <a:pt x="20" y="16"/>
                    <a:pt x="22" y="17"/>
                    <a:pt x="23" y="18"/>
                  </a:cubicBezTo>
                  <a:cubicBezTo>
                    <a:pt x="24" y="20"/>
                    <a:pt x="25" y="22"/>
                    <a:pt x="25" y="24"/>
                  </a:cubicBezTo>
                  <a:cubicBezTo>
                    <a:pt x="25" y="27"/>
                    <a:pt x="24" y="29"/>
                    <a:pt x="22" y="31"/>
                  </a:cubicBezTo>
                  <a:cubicBezTo>
                    <a:pt x="20" y="33"/>
                    <a:pt x="17" y="33"/>
                    <a:pt x="13" y="33"/>
                  </a:cubicBezTo>
                  <a:cubicBezTo>
                    <a:pt x="9" y="33"/>
                    <a:pt x="5" y="32"/>
                    <a:pt x="3" y="30"/>
                  </a:cubicBezTo>
                  <a:cubicBezTo>
                    <a:pt x="1" y="29"/>
                    <a:pt x="0" y="26"/>
                    <a:pt x="0" y="23"/>
                  </a:cubicBezTo>
                  <a:cubicBezTo>
                    <a:pt x="0" y="22"/>
                    <a:pt x="0" y="22"/>
                    <a:pt x="0" y="22"/>
                  </a:cubicBezTo>
                  <a:cubicBezTo>
                    <a:pt x="4" y="22"/>
                    <a:pt x="4" y="22"/>
                    <a:pt x="4" y="22"/>
                  </a:cubicBezTo>
                  <a:cubicBezTo>
                    <a:pt x="4" y="25"/>
                    <a:pt x="5" y="26"/>
                    <a:pt x="6" y="28"/>
                  </a:cubicBezTo>
                  <a:cubicBezTo>
                    <a:pt x="8" y="29"/>
                    <a:pt x="10" y="30"/>
                    <a:pt x="13" y="30"/>
                  </a:cubicBezTo>
                  <a:cubicBezTo>
                    <a:pt x="15" y="30"/>
                    <a:pt x="17" y="29"/>
                    <a:pt x="19" y="28"/>
                  </a:cubicBezTo>
                  <a:cubicBezTo>
                    <a:pt x="20" y="27"/>
                    <a:pt x="21" y="26"/>
                    <a:pt x="21" y="24"/>
                  </a:cubicBezTo>
                  <a:cubicBezTo>
                    <a:pt x="21" y="23"/>
                    <a:pt x="20" y="22"/>
                    <a:pt x="20" y="21"/>
                  </a:cubicBezTo>
                  <a:cubicBezTo>
                    <a:pt x="19" y="20"/>
                    <a:pt x="17" y="19"/>
                    <a:pt x="14" y="19"/>
                  </a:cubicBezTo>
                  <a:cubicBezTo>
                    <a:pt x="9" y="17"/>
                    <a:pt x="9" y="17"/>
                    <a:pt x="9" y="17"/>
                  </a:cubicBezTo>
                  <a:cubicBezTo>
                    <a:pt x="6" y="17"/>
                    <a:pt x="4" y="16"/>
                    <a:pt x="3" y="15"/>
                  </a:cubicBezTo>
                  <a:cubicBezTo>
                    <a:pt x="1" y="14"/>
                    <a:pt x="1" y="12"/>
                    <a:pt x="1" y="10"/>
                  </a:cubicBezTo>
                  <a:cubicBezTo>
                    <a:pt x="1" y="7"/>
                    <a:pt x="2" y="4"/>
                    <a:pt x="4" y="3"/>
                  </a:cubicBezTo>
                  <a:cubicBezTo>
                    <a:pt x="6" y="1"/>
                    <a:pt x="9" y="0"/>
                    <a:pt x="12" y="0"/>
                  </a:cubicBezTo>
                  <a:cubicBezTo>
                    <a:pt x="16" y="0"/>
                    <a:pt x="19" y="1"/>
                    <a:pt x="21" y="3"/>
                  </a:cubicBezTo>
                  <a:cubicBezTo>
                    <a:pt x="23" y="4"/>
                    <a:pt x="24" y="7"/>
                    <a:pt x="24" y="10"/>
                  </a:cubicBezTo>
                  <a:lnTo>
                    <a:pt x="20" y="1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6" name="Freeform 102"/>
            <p:cNvSpPr/>
            <p:nvPr userDrawn="1"/>
          </p:nvSpPr>
          <p:spPr bwMode="auto">
            <a:xfrm>
              <a:off x="2044"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7" name="Freeform 103"/>
            <p:cNvSpPr/>
            <p:nvPr userDrawn="1"/>
          </p:nvSpPr>
          <p:spPr bwMode="auto">
            <a:xfrm>
              <a:off x="2060" y="933"/>
              <a:ext cx="32" cy="40"/>
            </a:xfrm>
            <a:custGeom>
              <a:avLst/>
              <a:gdLst>
                <a:gd name="T0" fmla="*/ 13 w 32"/>
                <a:gd name="T1" fmla="*/ 5 h 40"/>
                <a:gd name="T2" fmla="*/ 0 w 32"/>
                <a:gd name="T3" fmla="*/ 5 h 40"/>
                <a:gd name="T4" fmla="*/ 0 w 32"/>
                <a:gd name="T5" fmla="*/ 3 h 40"/>
                <a:gd name="T6" fmla="*/ 0 w 32"/>
                <a:gd name="T7" fmla="*/ 0 h 40"/>
                <a:gd name="T8" fmla="*/ 32 w 32"/>
                <a:gd name="T9" fmla="*/ 0 h 40"/>
                <a:gd name="T10" fmla="*/ 32 w 32"/>
                <a:gd name="T11" fmla="*/ 3 h 40"/>
                <a:gd name="T12" fmla="*/ 32 w 32"/>
                <a:gd name="T13" fmla="*/ 5 h 40"/>
                <a:gd name="T14" fmla="*/ 18 w 32"/>
                <a:gd name="T15" fmla="*/ 5 h 40"/>
                <a:gd name="T16" fmla="*/ 18 w 32"/>
                <a:gd name="T17" fmla="*/ 40 h 40"/>
                <a:gd name="T18" fmla="*/ 16 w 32"/>
                <a:gd name="T19" fmla="*/ 40 h 40"/>
                <a:gd name="T20" fmla="*/ 13 w 32"/>
                <a:gd name="T21" fmla="*/ 40 h 40"/>
                <a:gd name="T22" fmla="*/ 13 w 32"/>
                <a:gd name="T23"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0">
                  <a:moveTo>
                    <a:pt x="13" y="5"/>
                  </a:moveTo>
                  <a:lnTo>
                    <a:pt x="0" y="5"/>
                  </a:lnTo>
                  <a:lnTo>
                    <a:pt x="0" y="3"/>
                  </a:lnTo>
                  <a:lnTo>
                    <a:pt x="0" y="0"/>
                  </a:lnTo>
                  <a:lnTo>
                    <a:pt x="32" y="0"/>
                  </a:lnTo>
                  <a:lnTo>
                    <a:pt x="32" y="3"/>
                  </a:lnTo>
                  <a:lnTo>
                    <a:pt x="32" y="5"/>
                  </a:lnTo>
                  <a:lnTo>
                    <a:pt x="18" y="5"/>
                  </a:lnTo>
                  <a:lnTo>
                    <a:pt x="18" y="40"/>
                  </a:lnTo>
                  <a:lnTo>
                    <a:pt x="16" y="40"/>
                  </a:lnTo>
                  <a:lnTo>
                    <a:pt x="13" y="40"/>
                  </a:lnTo>
                  <a:lnTo>
                    <a:pt x="13" y="5"/>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8" name="Freeform 104"/>
            <p:cNvSpPr/>
            <p:nvPr userDrawn="1"/>
          </p:nvSpPr>
          <p:spPr bwMode="auto">
            <a:xfrm>
              <a:off x="2101" y="933"/>
              <a:ext cx="34" cy="40"/>
            </a:xfrm>
            <a:custGeom>
              <a:avLst/>
              <a:gdLst>
                <a:gd name="T0" fmla="*/ 15 w 34"/>
                <a:gd name="T1" fmla="*/ 24 h 40"/>
                <a:gd name="T2" fmla="*/ 0 w 34"/>
                <a:gd name="T3" fmla="*/ 0 h 40"/>
                <a:gd name="T4" fmla="*/ 3 w 34"/>
                <a:gd name="T5" fmla="*/ 0 h 40"/>
                <a:gd name="T6" fmla="*/ 6 w 34"/>
                <a:gd name="T7" fmla="*/ 0 h 40"/>
                <a:gd name="T8" fmla="*/ 17 w 34"/>
                <a:gd name="T9" fmla="*/ 19 h 40"/>
                <a:gd name="T10" fmla="*/ 17 w 34"/>
                <a:gd name="T11" fmla="*/ 19 h 40"/>
                <a:gd name="T12" fmla="*/ 28 w 34"/>
                <a:gd name="T13" fmla="*/ 0 h 40"/>
                <a:gd name="T14" fmla="*/ 32 w 34"/>
                <a:gd name="T15" fmla="*/ 0 h 40"/>
                <a:gd name="T16" fmla="*/ 34 w 34"/>
                <a:gd name="T17" fmla="*/ 0 h 40"/>
                <a:gd name="T18" fmla="*/ 20 w 34"/>
                <a:gd name="T19" fmla="*/ 24 h 40"/>
                <a:gd name="T20" fmla="*/ 20 w 34"/>
                <a:gd name="T21" fmla="*/ 40 h 40"/>
                <a:gd name="T22" fmla="*/ 17 w 34"/>
                <a:gd name="T23" fmla="*/ 40 h 40"/>
                <a:gd name="T24" fmla="*/ 15 w 34"/>
                <a:gd name="T25" fmla="*/ 40 h 40"/>
                <a:gd name="T26" fmla="*/ 15 w 34"/>
                <a:gd name="T27"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40">
                  <a:moveTo>
                    <a:pt x="15" y="24"/>
                  </a:moveTo>
                  <a:lnTo>
                    <a:pt x="0" y="0"/>
                  </a:lnTo>
                  <a:lnTo>
                    <a:pt x="3" y="0"/>
                  </a:lnTo>
                  <a:lnTo>
                    <a:pt x="6" y="0"/>
                  </a:lnTo>
                  <a:lnTo>
                    <a:pt x="17" y="19"/>
                  </a:lnTo>
                  <a:lnTo>
                    <a:pt x="17" y="19"/>
                  </a:lnTo>
                  <a:lnTo>
                    <a:pt x="28" y="0"/>
                  </a:lnTo>
                  <a:lnTo>
                    <a:pt x="32" y="0"/>
                  </a:lnTo>
                  <a:lnTo>
                    <a:pt x="34" y="0"/>
                  </a:lnTo>
                  <a:lnTo>
                    <a:pt x="20" y="24"/>
                  </a:lnTo>
                  <a:lnTo>
                    <a:pt x="20" y="40"/>
                  </a:lnTo>
                  <a:lnTo>
                    <a:pt x="17" y="40"/>
                  </a:lnTo>
                  <a:lnTo>
                    <a:pt x="15" y="40"/>
                  </a:lnTo>
                  <a:lnTo>
                    <a:pt x="15" y="24"/>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9" name="Freeform 105"/>
            <p:cNvSpPr>
              <a:spLocks noEditPoints="1"/>
            </p:cNvSpPr>
            <p:nvPr userDrawn="1"/>
          </p:nvSpPr>
          <p:spPr bwMode="auto">
            <a:xfrm>
              <a:off x="954" y="660"/>
              <a:ext cx="350" cy="353"/>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0" name="Freeform 106"/>
            <p:cNvSpPr/>
            <p:nvPr userDrawn="1"/>
          </p:nvSpPr>
          <p:spPr bwMode="auto">
            <a:xfrm>
              <a:off x="1033" y="739"/>
              <a:ext cx="193" cy="17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1" name="Freeform 107"/>
            <p:cNvSpPr/>
            <p:nvPr userDrawn="1"/>
          </p:nvSpPr>
          <p:spPr bwMode="auto">
            <a:xfrm>
              <a:off x="972" y="867"/>
              <a:ext cx="40" cy="29"/>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2" name="Freeform 108"/>
            <p:cNvSpPr/>
            <p:nvPr userDrawn="1"/>
          </p:nvSpPr>
          <p:spPr bwMode="auto">
            <a:xfrm>
              <a:off x="984" y="888"/>
              <a:ext cx="38" cy="31"/>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3" name="Freeform 109"/>
            <p:cNvSpPr/>
            <p:nvPr userDrawn="1"/>
          </p:nvSpPr>
          <p:spPr bwMode="auto">
            <a:xfrm>
              <a:off x="995" y="906"/>
              <a:ext cx="38" cy="33"/>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4" name="Freeform 110"/>
            <p:cNvSpPr/>
            <p:nvPr userDrawn="1"/>
          </p:nvSpPr>
          <p:spPr bwMode="auto">
            <a:xfrm>
              <a:off x="1026" y="934"/>
              <a:ext cx="24" cy="29"/>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5" name="Freeform 111"/>
            <p:cNvSpPr>
              <a:spLocks noEditPoints="1"/>
            </p:cNvSpPr>
            <p:nvPr userDrawn="1"/>
          </p:nvSpPr>
          <p:spPr bwMode="auto">
            <a:xfrm>
              <a:off x="1034" y="942"/>
              <a:ext cx="29" cy="35"/>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6" name="Freeform 112"/>
            <p:cNvSpPr/>
            <p:nvPr userDrawn="1"/>
          </p:nvSpPr>
          <p:spPr bwMode="auto">
            <a:xfrm>
              <a:off x="1054" y="948"/>
              <a:ext cx="32" cy="39"/>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7" name="Freeform 113"/>
            <p:cNvSpPr/>
            <p:nvPr userDrawn="1"/>
          </p:nvSpPr>
          <p:spPr bwMode="auto">
            <a:xfrm>
              <a:off x="1079" y="957"/>
              <a:ext cx="23" cy="36"/>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8" name="Freeform 114"/>
            <p:cNvSpPr/>
            <p:nvPr userDrawn="1"/>
          </p:nvSpPr>
          <p:spPr bwMode="auto">
            <a:xfrm>
              <a:off x="1121" y="962"/>
              <a:ext cx="19" cy="33"/>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9" name="Freeform 115"/>
            <p:cNvSpPr/>
            <p:nvPr userDrawn="1"/>
          </p:nvSpPr>
          <p:spPr bwMode="auto">
            <a:xfrm>
              <a:off x="1142" y="959"/>
              <a:ext cx="21" cy="36"/>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0" name="Freeform 116"/>
            <p:cNvSpPr/>
            <p:nvPr userDrawn="1"/>
          </p:nvSpPr>
          <p:spPr bwMode="auto">
            <a:xfrm>
              <a:off x="1162" y="957"/>
              <a:ext cx="14" cy="33"/>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1" name="Freeform 117"/>
            <p:cNvSpPr/>
            <p:nvPr userDrawn="1"/>
          </p:nvSpPr>
          <p:spPr bwMode="auto">
            <a:xfrm>
              <a:off x="1169" y="948"/>
              <a:ext cx="23" cy="37"/>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2" name="Freeform 118"/>
            <p:cNvSpPr/>
            <p:nvPr userDrawn="1"/>
          </p:nvSpPr>
          <p:spPr bwMode="auto">
            <a:xfrm>
              <a:off x="1188" y="939"/>
              <a:ext cx="33" cy="38"/>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3" name="Freeform 119"/>
            <p:cNvSpPr>
              <a:spLocks noEditPoints="1"/>
            </p:cNvSpPr>
            <p:nvPr userDrawn="1"/>
          </p:nvSpPr>
          <p:spPr bwMode="auto">
            <a:xfrm>
              <a:off x="1205" y="931"/>
              <a:ext cx="34" cy="34"/>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4" name="Freeform 120"/>
            <p:cNvSpPr/>
            <p:nvPr userDrawn="1"/>
          </p:nvSpPr>
          <p:spPr bwMode="auto">
            <a:xfrm>
              <a:off x="1223" y="916"/>
              <a:ext cx="34" cy="29"/>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5" name="Freeform 121"/>
            <p:cNvSpPr/>
            <p:nvPr userDrawn="1"/>
          </p:nvSpPr>
          <p:spPr bwMode="auto">
            <a:xfrm>
              <a:off x="1234" y="906"/>
              <a:ext cx="31" cy="21"/>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6" name="Freeform 122"/>
            <p:cNvSpPr/>
            <p:nvPr userDrawn="1"/>
          </p:nvSpPr>
          <p:spPr bwMode="auto">
            <a:xfrm>
              <a:off x="1239" y="884"/>
              <a:ext cx="36" cy="28"/>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7" name="Freeform 123"/>
            <p:cNvSpPr/>
            <p:nvPr userDrawn="1"/>
          </p:nvSpPr>
          <p:spPr bwMode="auto">
            <a:xfrm>
              <a:off x="1247" y="865"/>
              <a:ext cx="36" cy="23"/>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8" name="Freeform 124"/>
            <p:cNvSpPr/>
            <p:nvPr userDrawn="1"/>
          </p:nvSpPr>
          <p:spPr bwMode="auto">
            <a:xfrm>
              <a:off x="1010" y="928"/>
              <a:ext cx="34" cy="25"/>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9" name="Freeform 125"/>
            <p:cNvSpPr>
              <a:spLocks noEditPoints="1"/>
            </p:cNvSpPr>
            <p:nvPr userDrawn="1"/>
          </p:nvSpPr>
          <p:spPr bwMode="auto">
            <a:xfrm>
              <a:off x="1073" y="917"/>
              <a:ext cx="106" cy="33"/>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0" name="Freeform 126"/>
            <p:cNvSpPr/>
            <p:nvPr userDrawn="1"/>
          </p:nvSpPr>
          <p:spPr bwMode="auto">
            <a:xfrm>
              <a:off x="1184" y="728"/>
              <a:ext cx="14" cy="14"/>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1" name="Freeform 127"/>
            <p:cNvSpPr/>
            <p:nvPr userDrawn="1"/>
          </p:nvSpPr>
          <p:spPr bwMode="auto">
            <a:xfrm>
              <a:off x="1148" y="686"/>
              <a:ext cx="51" cy="45"/>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2" name="Freeform 128"/>
            <p:cNvSpPr/>
            <p:nvPr userDrawn="1"/>
          </p:nvSpPr>
          <p:spPr bwMode="auto">
            <a:xfrm>
              <a:off x="1063" y="714"/>
              <a:ext cx="20" cy="41"/>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3" name="Freeform 129"/>
            <p:cNvSpPr/>
            <p:nvPr userDrawn="1"/>
          </p:nvSpPr>
          <p:spPr bwMode="auto">
            <a:xfrm>
              <a:off x="1090" y="704"/>
              <a:ext cx="16" cy="16"/>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4" name="Freeform 130"/>
            <p:cNvSpPr/>
            <p:nvPr userDrawn="1"/>
          </p:nvSpPr>
          <p:spPr bwMode="auto">
            <a:xfrm>
              <a:off x="1062" y="710"/>
              <a:ext cx="12" cy="14"/>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5" name="Freeform 131"/>
            <p:cNvSpPr/>
            <p:nvPr userDrawn="1"/>
          </p:nvSpPr>
          <p:spPr bwMode="auto">
            <a:xfrm>
              <a:off x="1085" y="688"/>
              <a:ext cx="19" cy="21"/>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6" name="Freeform 132"/>
            <p:cNvSpPr/>
            <p:nvPr userDrawn="1"/>
          </p:nvSpPr>
          <p:spPr bwMode="auto">
            <a:xfrm>
              <a:off x="1062" y="693"/>
              <a:ext cx="12" cy="13"/>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7" name="Freeform 133"/>
            <p:cNvSpPr/>
            <p:nvPr userDrawn="1"/>
          </p:nvSpPr>
          <p:spPr bwMode="auto">
            <a:xfrm>
              <a:off x="996" y="742"/>
              <a:ext cx="47" cy="83"/>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8" name="Freeform 134"/>
            <p:cNvSpPr/>
            <p:nvPr userDrawn="1"/>
          </p:nvSpPr>
          <p:spPr bwMode="auto">
            <a:xfrm>
              <a:off x="989" y="789"/>
              <a:ext cx="13" cy="11"/>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9" name="Freeform 135"/>
            <p:cNvSpPr/>
            <p:nvPr userDrawn="1"/>
          </p:nvSpPr>
          <p:spPr bwMode="auto">
            <a:xfrm>
              <a:off x="977" y="776"/>
              <a:ext cx="14" cy="13"/>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50" name="Freeform 136"/>
            <p:cNvSpPr/>
            <p:nvPr userDrawn="1"/>
          </p:nvSpPr>
          <p:spPr bwMode="auto">
            <a:xfrm>
              <a:off x="1048" y="786"/>
              <a:ext cx="163" cy="141"/>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51" name="Freeform 137"/>
            <p:cNvSpPr>
              <a:spLocks noEditPoints="1"/>
            </p:cNvSpPr>
            <p:nvPr userDrawn="1"/>
          </p:nvSpPr>
          <p:spPr bwMode="auto">
            <a:xfrm>
              <a:off x="1214" y="757"/>
              <a:ext cx="64" cy="43"/>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52" name="Freeform 138"/>
            <p:cNvSpPr/>
            <p:nvPr userDrawn="1"/>
          </p:nvSpPr>
          <p:spPr bwMode="auto">
            <a:xfrm>
              <a:off x="1239" y="750"/>
              <a:ext cx="10" cy="19"/>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53" name="Freeform 139"/>
            <p:cNvSpPr/>
            <p:nvPr userDrawn="1"/>
          </p:nvSpPr>
          <p:spPr bwMode="auto">
            <a:xfrm>
              <a:off x="1239" y="750"/>
              <a:ext cx="10" cy="19"/>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54" name="Freeform 140"/>
            <p:cNvSpPr/>
            <p:nvPr userDrawn="1"/>
          </p:nvSpPr>
          <p:spPr bwMode="auto">
            <a:xfrm>
              <a:off x="1229" y="757"/>
              <a:ext cx="7" cy="9"/>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55" name="Freeform 141"/>
            <p:cNvSpPr/>
            <p:nvPr userDrawn="1"/>
          </p:nvSpPr>
          <p:spPr bwMode="auto">
            <a:xfrm>
              <a:off x="1229" y="757"/>
              <a:ext cx="7" cy="9"/>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solidFill>
              <a:srgbClr val="003F88"/>
            </a:solidFill>
            <a:ln>
              <a:noFill/>
            </a:ln>
          </p:spPr>
          <p:txBody>
            <a:bodyPr vert="horz" wrap="square" lIns="91440" tIns="45720" rIns="91440" bIns="45720" numCol="1" anchor="t" anchorCtr="0" compatLnSpc="1"/>
            <a:lstStyle/>
            <a:p>
              <a:endParaRPr lang="zh-CN" altLang="en-US"/>
            </a:p>
          </p:txBody>
        </p:sp>
      </p:grpSp>
      <p:sp>
        <p:nvSpPr>
          <p:cNvPr id="77" name="文本占位符 77"/>
          <p:cNvSpPr>
            <a:spLocks noGrp="1"/>
          </p:cNvSpPr>
          <p:nvPr>
            <p:ph type="body" sz="quarter" idx="11" hasCustomPrompt="1"/>
          </p:nvPr>
        </p:nvSpPr>
        <p:spPr>
          <a:xfrm>
            <a:off x="1514476" y="2442615"/>
            <a:ext cx="7754400" cy="721821"/>
          </a:xfrm>
          <a:prstGeom prst="rect">
            <a:avLst/>
          </a:prstGeom>
        </p:spPr>
        <p:txBody>
          <a:bodyPr lIns="0" rIns="0" anchor="ctr"/>
          <a:lstStyle>
            <a:lvl1pPr marL="0" indent="0" algn="l">
              <a:lnSpc>
                <a:spcPct val="100000"/>
              </a:lnSpc>
              <a:buNone/>
              <a:defRPr sz="4800" b="1">
                <a:solidFill>
                  <a:schemeClr val="tx1"/>
                </a:solidFill>
                <a:latin typeface="方正粗雅宋简体" panose="02000000000000000000" pitchFamily="2" charset="-122"/>
                <a:ea typeface="方正粗雅宋简体" panose="02000000000000000000"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单击此处编辑答辩报告题目</a:t>
            </a: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
        <p:nvSpPr>
          <p:cNvPr id="2" name="标题 1"/>
          <p:cNvSpPr>
            <a:spLocks noGrp="1"/>
          </p:cNvSpPr>
          <p:nvPr>
            <p:ph type="title"/>
          </p:nvPr>
        </p:nvSpPr>
        <p:spPr>
          <a:xfrm>
            <a:off x="718218" y="202011"/>
            <a:ext cx="8655953" cy="601075"/>
          </a:xfrm>
          <a:prstGeom prst="rect">
            <a:avLst/>
          </a:prstGeom>
        </p:spPr>
        <p:txBody>
          <a:bodyPr lIns="0" rIns="0" anchor="ctr">
            <a:normAutofit/>
          </a:bodyPr>
          <a:lstStyle>
            <a:lvl1pPr>
              <a:defRPr sz="2800" b="1">
                <a:latin typeface="方正粗雅宋简体" panose="02000000000000000000" pitchFamily="2" charset="-122"/>
                <a:ea typeface="方正粗雅宋简体" panose="02000000000000000000" pitchFamily="2" charset="-122"/>
              </a:defRPr>
            </a:lvl1pPr>
          </a:lstStyle>
          <a:p>
            <a:r>
              <a:rPr lang="zh-CN" altLang="en-US" dirty="0"/>
              <a:t>单击此处编辑母版标题样式</a:t>
            </a:r>
            <a:endParaRPr lang="zh-CN" altLang="en-US" dirty="0"/>
          </a:p>
        </p:txBody>
      </p:sp>
      <p:sp>
        <p:nvSpPr>
          <p:cNvPr id="5" name="灯片编号占位符 4"/>
          <p:cNvSpPr>
            <a:spLocks noGrp="1"/>
          </p:cNvSpPr>
          <p:nvPr>
            <p:ph type="sldNum" sz="quarter" idx="12"/>
          </p:nvPr>
        </p:nvSpPr>
        <p:spPr>
          <a:xfrm>
            <a:off x="9137021" y="6494335"/>
            <a:ext cx="2743200" cy="341761"/>
          </a:xfrm>
          <a:prstGeom prst="rect">
            <a:avLst/>
          </a:prstGeom>
        </p:spPr>
        <p:txBody>
          <a:bodyPr/>
          <a:lstStyle>
            <a:lvl1pPr algn="r">
              <a:defRPr sz="1100" b="1" i="0">
                <a:solidFill>
                  <a:schemeClr val="accent1"/>
                </a:solidFill>
              </a:defRPr>
            </a:lvl1pPr>
          </a:lstStyle>
          <a:p>
            <a:fld id="{1AAC388E-FA9E-4A2C-95EA-1F6B3A07935A}" type="slidenum">
              <a:rPr lang="zh-CN" altLang="en-US" smtClean="0"/>
            </a:fld>
            <a:endParaRPr lang="zh-CN" altLang="en-US" dirty="0"/>
          </a:p>
        </p:txBody>
      </p:sp>
      <p:grpSp>
        <p:nvGrpSpPr>
          <p:cNvPr id="6" name="Group 74"/>
          <p:cNvGrpSpPr>
            <a:grpSpLocks noChangeAspect="1"/>
          </p:cNvGrpSpPr>
          <p:nvPr userDrawn="1"/>
        </p:nvGrpSpPr>
        <p:grpSpPr bwMode="auto">
          <a:xfrm>
            <a:off x="9961824" y="317195"/>
            <a:ext cx="1557337" cy="433207"/>
            <a:chOff x="954" y="660"/>
            <a:chExt cx="1269" cy="353"/>
          </a:xfrm>
        </p:grpSpPr>
        <p:sp>
          <p:nvSpPr>
            <p:cNvPr id="7" name="Freeform 75"/>
            <p:cNvSpPr/>
            <p:nvPr userDrawn="1"/>
          </p:nvSpPr>
          <p:spPr bwMode="auto">
            <a:xfrm>
              <a:off x="1968" y="833"/>
              <a:ext cx="45" cy="46"/>
            </a:xfrm>
            <a:custGeom>
              <a:avLst/>
              <a:gdLst>
                <a:gd name="T0" fmla="*/ 10 w 36"/>
                <a:gd name="T1" fmla="*/ 35 h 37"/>
                <a:gd name="T2" fmla="*/ 6 w 36"/>
                <a:gd name="T3" fmla="*/ 25 h 37"/>
                <a:gd name="T4" fmla="*/ 0 w 36"/>
                <a:gd name="T5" fmla="*/ 11 h 37"/>
                <a:gd name="T6" fmla="*/ 23 w 36"/>
                <a:gd name="T7" fmla="*/ 4 h 37"/>
                <a:gd name="T8" fmla="*/ 28 w 36"/>
                <a:gd name="T9" fmla="*/ 9 h 37"/>
                <a:gd name="T10" fmla="*/ 30 w 36"/>
                <a:gd name="T11" fmla="*/ 29 h 37"/>
                <a:gd name="T12" fmla="*/ 10 w 3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36" h="37">
                  <a:moveTo>
                    <a:pt x="10" y="35"/>
                  </a:moveTo>
                  <a:cubicBezTo>
                    <a:pt x="3" y="34"/>
                    <a:pt x="7" y="31"/>
                    <a:pt x="6" y="25"/>
                  </a:cubicBezTo>
                  <a:cubicBezTo>
                    <a:pt x="5" y="20"/>
                    <a:pt x="0" y="14"/>
                    <a:pt x="0" y="11"/>
                  </a:cubicBezTo>
                  <a:cubicBezTo>
                    <a:pt x="1" y="0"/>
                    <a:pt x="15" y="0"/>
                    <a:pt x="23" y="4"/>
                  </a:cubicBezTo>
                  <a:cubicBezTo>
                    <a:pt x="25" y="4"/>
                    <a:pt x="26" y="7"/>
                    <a:pt x="28" y="9"/>
                  </a:cubicBezTo>
                  <a:cubicBezTo>
                    <a:pt x="32" y="14"/>
                    <a:pt x="36" y="23"/>
                    <a:pt x="30" y="29"/>
                  </a:cubicBezTo>
                  <a:cubicBezTo>
                    <a:pt x="25" y="34"/>
                    <a:pt x="17" y="37"/>
                    <a:pt x="10" y="35"/>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8" name="Freeform 76"/>
            <p:cNvSpPr/>
            <p:nvPr userDrawn="1"/>
          </p:nvSpPr>
          <p:spPr bwMode="auto">
            <a:xfrm>
              <a:off x="1837" y="698"/>
              <a:ext cx="160" cy="165"/>
            </a:xfrm>
            <a:custGeom>
              <a:avLst/>
              <a:gdLst>
                <a:gd name="T0" fmla="*/ 33 w 129"/>
                <a:gd name="T1" fmla="*/ 133 h 133"/>
                <a:gd name="T2" fmla="*/ 32 w 129"/>
                <a:gd name="T3" fmla="*/ 133 h 133"/>
                <a:gd name="T4" fmla="*/ 33 w 129"/>
                <a:gd name="T5" fmla="*/ 130 h 133"/>
                <a:gd name="T6" fmla="*/ 55 w 129"/>
                <a:gd name="T7" fmla="*/ 116 h 133"/>
                <a:gd name="T8" fmla="*/ 67 w 129"/>
                <a:gd name="T9" fmla="*/ 99 h 133"/>
                <a:gd name="T10" fmla="*/ 25 w 129"/>
                <a:gd name="T11" fmla="*/ 115 h 133"/>
                <a:gd name="T12" fmla="*/ 8 w 129"/>
                <a:gd name="T13" fmla="*/ 108 h 133"/>
                <a:gd name="T14" fmla="*/ 8 w 129"/>
                <a:gd name="T15" fmla="*/ 107 h 133"/>
                <a:gd name="T16" fmla="*/ 8 w 129"/>
                <a:gd name="T17" fmla="*/ 92 h 133"/>
                <a:gd name="T18" fmla="*/ 60 w 129"/>
                <a:gd name="T19" fmla="*/ 80 h 133"/>
                <a:gd name="T20" fmla="*/ 75 w 129"/>
                <a:gd name="T21" fmla="*/ 72 h 133"/>
                <a:gd name="T22" fmla="*/ 77 w 129"/>
                <a:gd name="T23" fmla="*/ 14 h 133"/>
                <a:gd name="T24" fmla="*/ 99 w 129"/>
                <a:gd name="T25" fmla="*/ 16 h 133"/>
                <a:gd name="T26" fmla="*/ 103 w 129"/>
                <a:gd name="T27" fmla="*/ 21 h 133"/>
                <a:gd name="T28" fmla="*/ 104 w 129"/>
                <a:gd name="T29" fmla="*/ 21 h 133"/>
                <a:gd name="T30" fmla="*/ 103 w 129"/>
                <a:gd name="T31" fmla="*/ 35 h 133"/>
                <a:gd name="T32" fmla="*/ 98 w 129"/>
                <a:gd name="T33" fmla="*/ 65 h 133"/>
                <a:gd name="T34" fmla="*/ 126 w 129"/>
                <a:gd name="T35" fmla="*/ 54 h 133"/>
                <a:gd name="T36" fmla="*/ 123 w 129"/>
                <a:gd name="T37" fmla="*/ 69 h 133"/>
                <a:gd name="T38" fmla="*/ 95 w 129"/>
                <a:gd name="T39" fmla="*/ 81 h 133"/>
                <a:gd name="T40" fmla="*/ 82 w 129"/>
                <a:gd name="T41" fmla="*/ 111 h 133"/>
                <a:gd name="T42" fmla="*/ 75 w 129"/>
                <a:gd name="T43" fmla="*/ 118 h 133"/>
                <a:gd name="T44" fmla="*/ 56 w 129"/>
                <a:gd name="T45" fmla="*/ 128 h 133"/>
                <a:gd name="T46" fmla="*/ 33 w 129"/>
                <a:gd name="T4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9" h="133">
                  <a:moveTo>
                    <a:pt x="33" y="133"/>
                  </a:moveTo>
                  <a:cubicBezTo>
                    <a:pt x="33" y="133"/>
                    <a:pt x="33" y="133"/>
                    <a:pt x="32" y="133"/>
                  </a:cubicBezTo>
                  <a:cubicBezTo>
                    <a:pt x="32" y="132"/>
                    <a:pt x="32" y="131"/>
                    <a:pt x="33" y="130"/>
                  </a:cubicBezTo>
                  <a:cubicBezTo>
                    <a:pt x="35" y="130"/>
                    <a:pt x="55" y="117"/>
                    <a:pt x="55" y="116"/>
                  </a:cubicBezTo>
                  <a:cubicBezTo>
                    <a:pt x="60" y="111"/>
                    <a:pt x="66" y="106"/>
                    <a:pt x="67" y="99"/>
                  </a:cubicBezTo>
                  <a:cubicBezTo>
                    <a:pt x="53" y="104"/>
                    <a:pt x="40" y="114"/>
                    <a:pt x="25" y="115"/>
                  </a:cubicBezTo>
                  <a:cubicBezTo>
                    <a:pt x="18" y="113"/>
                    <a:pt x="13" y="110"/>
                    <a:pt x="8" y="108"/>
                  </a:cubicBezTo>
                  <a:cubicBezTo>
                    <a:pt x="8" y="107"/>
                    <a:pt x="8" y="107"/>
                    <a:pt x="8" y="107"/>
                  </a:cubicBezTo>
                  <a:cubicBezTo>
                    <a:pt x="1" y="102"/>
                    <a:pt x="0" y="95"/>
                    <a:pt x="8" y="92"/>
                  </a:cubicBezTo>
                  <a:cubicBezTo>
                    <a:pt x="23" y="96"/>
                    <a:pt x="46" y="85"/>
                    <a:pt x="60" y="80"/>
                  </a:cubicBezTo>
                  <a:cubicBezTo>
                    <a:pt x="63" y="78"/>
                    <a:pt x="72" y="75"/>
                    <a:pt x="75" y="72"/>
                  </a:cubicBezTo>
                  <a:cubicBezTo>
                    <a:pt x="78" y="52"/>
                    <a:pt x="76" y="33"/>
                    <a:pt x="77" y="14"/>
                  </a:cubicBezTo>
                  <a:cubicBezTo>
                    <a:pt x="82" y="0"/>
                    <a:pt x="90" y="10"/>
                    <a:pt x="99" y="16"/>
                  </a:cubicBezTo>
                  <a:cubicBezTo>
                    <a:pt x="99" y="18"/>
                    <a:pt x="101" y="19"/>
                    <a:pt x="103" y="21"/>
                  </a:cubicBezTo>
                  <a:cubicBezTo>
                    <a:pt x="103" y="21"/>
                    <a:pt x="103" y="21"/>
                    <a:pt x="104" y="21"/>
                  </a:cubicBezTo>
                  <a:cubicBezTo>
                    <a:pt x="107" y="27"/>
                    <a:pt x="108" y="30"/>
                    <a:pt x="103" y="35"/>
                  </a:cubicBezTo>
                  <a:cubicBezTo>
                    <a:pt x="99" y="44"/>
                    <a:pt x="97" y="54"/>
                    <a:pt x="98" y="65"/>
                  </a:cubicBezTo>
                  <a:cubicBezTo>
                    <a:pt x="108" y="63"/>
                    <a:pt x="114" y="55"/>
                    <a:pt x="126" y="54"/>
                  </a:cubicBezTo>
                  <a:cubicBezTo>
                    <a:pt x="129" y="60"/>
                    <a:pt x="128" y="65"/>
                    <a:pt x="123" y="69"/>
                  </a:cubicBezTo>
                  <a:cubicBezTo>
                    <a:pt x="114" y="73"/>
                    <a:pt x="105" y="77"/>
                    <a:pt x="95" y="81"/>
                  </a:cubicBezTo>
                  <a:cubicBezTo>
                    <a:pt x="93" y="91"/>
                    <a:pt x="89" y="103"/>
                    <a:pt x="82" y="111"/>
                  </a:cubicBezTo>
                  <a:cubicBezTo>
                    <a:pt x="81" y="113"/>
                    <a:pt x="76" y="117"/>
                    <a:pt x="75" y="118"/>
                  </a:cubicBezTo>
                  <a:cubicBezTo>
                    <a:pt x="69" y="122"/>
                    <a:pt x="63" y="126"/>
                    <a:pt x="56" y="128"/>
                  </a:cubicBezTo>
                  <a:cubicBezTo>
                    <a:pt x="37" y="133"/>
                    <a:pt x="37" y="133"/>
                    <a:pt x="33" y="133"/>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 name="Freeform 77"/>
            <p:cNvSpPr/>
            <p:nvPr userDrawn="1"/>
          </p:nvSpPr>
          <p:spPr bwMode="auto">
            <a:xfrm>
              <a:off x="1630" y="796"/>
              <a:ext cx="94" cy="110"/>
            </a:xfrm>
            <a:custGeom>
              <a:avLst/>
              <a:gdLst>
                <a:gd name="T0" fmla="*/ 17 w 76"/>
                <a:gd name="T1" fmla="*/ 88 h 88"/>
                <a:gd name="T2" fmla="*/ 0 w 76"/>
                <a:gd name="T3" fmla="*/ 70 h 88"/>
                <a:gd name="T4" fmla="*/ 2 w 76"/>
                <a:gd name="T5" fmla="*/ 65 h 88"/>
                <a:gd name="T6" fmla="*/ 50 w 76"/>
                <a:gd name="T7" fmla="*/ 26 h 88"/>
                <a:gd name="T8" fmla="*/ 65 w 76"/>
                <a:gd name="T9" fmla="*/ 5 h 88"/>
                <a:gd name="T10" fmla="*/ 66 w 76"/>
                <a:gd name="T11" fmla="*/ 4 h 88"/>
                <a:gd name="T12" fmla="*/ 66 w 76"/>
                <a:gd name="T13" fmla="*/ 4 h 88"/>
                <a:gd name="T14" fmla="*/ 76 w 76"/>
                <a:gd name="T15" fmla="*/ 5 h 88"/>
                <a:gd name="T16" fmla="*/ 65 w 76"/>
                <a:gd name="T17" fmla="*/ 19 h 88"/>
                <a:gd name="T18" fmla="*/ 54 w 76"/>
                <a:gd name="T19" fmla="*/ 43 h 88"/>
                <a:gd name="T20" fmla="*/ 48 w 76"/>
                <a:gd name="T21" fmla="*/ 54 h 88"/>
                <a:gd name="T22" fmla="*/ 35 w 76"/>
                <a:gd name="T23" fmla="*/ 72 h 88"/>
                <a:gd name="T24" fmla="*/ 21 w 76"/>
                <a:gd name="T25" fmla="*/ 87 h 88"/>
                <a:gd name="T26" fmla="*/ 17 w 76"/>
                <a:gd name="T27"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88">
                  <a:moveTo>
                    <a:pt x="17" y="88"/>
                  </a:moveTo>
                  <a:cubicBezTo>
                    <a:pt x="10" y="84"/>
                    <a:pt x="3" y="76"/>
                    <a:pt x="0" y="70"/>
                  </a:cubicBezTo>
                  <a:cubicBezTo>
                    <a:pt x="0" y="69"/>
                    <a:pt x="1" y="67"/>
                    <a:pt x="2" y="65"/>
                  </a:cubicBezTo>
                  <a:cubicBezTo>
                    <a:pt x="18" y="52"/>
                    <a:pt x="35" y="41"/>
                    <a:pt x="50" y="26"/>
                  </a:cubicBezTo>
                  <a:cubicBezTo>
                    <a:pt x="54" y="19"/>
                    <a:pt x="60" y="12"/>
                    <a:pt x="65" y="5"/>
                  </a:cubicBezTo>
                  <a:cubicBezTo>
                    <a:pt x="65" y="5"/>
                    <a:pt x="66" y="5"/>
                    <a:pt x="66" y="4"/>
                  </a:cubicBezTo>
                  <a:cubicBezTo>
                    <a:pt x="66" y="4"/>
                    <a:pt x="66" y="4"/>
                    <a:pt x="66" y="4"/>
                  </a:cubicBezTo>
                  <a:cubicBezTo>
                    <a:pt x="70" y="0"/>
                    <a:pt x="72" y="0"/>
                    <a:pt x="76" y="5"/>
                  </a:cubicBezTo>
                  <a:cubicBezTo>
                    <a:pt x="76" y="10"/>
                    <a:pt x="68" y="14"/>
                    <a:pt x="65" y="19"/>
                  </a:cubicBezTo>
                  <a:cubicBezTo>
                    <a:pt x="62" y="27"/>
                    <a:pt x="58" y="35"/>
                    <a:pt x="54" y="43"/>
                  </a:cubicBezTo>
                  <a:cubicBezTo>
                    <a:pt x="53" y="45"/>
                    <a:pt x="53" y="45"/>
                    <a:pt x="48" y="54"/>
                  </a:cubicBezTo>
                  <a:cubicBezTo>
                    <a:pt x="43" y="57"/>
                    <a:pt x="37" y="66"/>
                    <a:pt x="35" y="72"/>
                  </a:cubicBezTo>
                  <a:cubicBezTo>
                    <a:pt x="29" y="75"/>
                    <a:pt x="27" y="84"/>
                    <a:pt x="21" y="87"/>
                  </a:cubicBezTo>
                  <a:cubicBezTo>
                    <a:pt x="19" y="87"/>
                    <a:pt x="18" y="87"/>
                    <a:pt x="17" y="88"/>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 name="Freeform 78"/>
            <p:cNvSpPr/>
            <p:nvPr userDrawn="1"/>
          </p:nvSpPr>
          <p:spPr bwMode="auto">
            <a:xfrm>
              <a:off x="1749" y="791"/>
              <a:ext cx="53" cy="41"/>
            </a:xfrm>
            <a:custGeom>
              <a:avLst/>
              <a:gdLst>
                <a:gd name="T0" fmla="*/ 19 w 43"/>
                <a:gd name="T1" fmla="*/ 33 h 33"/>
                <a:gd name="T2" fmla="*/ 0 w 43"/>
                <a:gd name="T3" fmla="*/ 20 h 33"/>
                <a:gd name="T4" fmla="*/ 2 w 43"/>
                <a:gd name="T5" fmla="*/ 14 h 33"/>
                <a:gd name="T6" fmla="*/ 6 w 43"/>
                <a:gd name="T7" fmla="*/ 13 h 33"/>
                <a:gd name="T8" fmla="*/ 17 w 43"/>
                <a:gd name="T9" fmla="*/ 12 h 33"/>
                <a:gd name="T10" fmla="*/ 43 w 43"/>
                <a:gd name="T11" fmla="*/ 5 h 33"/>
                <a:gd name="T12" fmla="*/ 19 w 43"/>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43" h="33">
                  <a:moveTo>
                    <a:pt x="19" y="33"/>
                  </a:moveTo>
                  <a:cubicBezTo>
                    <a:pt x="9" y="33"/>
                    <a:pt x="6" y="26"/>
                    <a:pt x="0" y="20"/>
                  </a:cubicBezTo>
                  <a:cubicBezTo>
                    <a:pt x="0" y="18"/>
                    <a:pt x="2" y="16"/>
                    <a:pt x="2" y="14"/>
                  </a:cubicBezTo>
                  <a:cubicBezTo>
                    <a:pt x="4" y="14"/>
                    <a:pt x="4" y="14"/>
                    <a:pt x="6" y="13"/>
                  </a:cubicBezTo>
                  <a:cubicBezTo>
                    <a:pt x="10" y="12"/>
                    <a:pt x="12" y="12"/>
                    <a:pt x="17" y="12"/>
                  </a:cubicBezTo>
                  <a:cubicBezTo>
                    <a:pt x="22" y="11"/>
                    <a:pt x="38" y="0"/>
                    <a:pt x="43" y="5"/>
                  </a:cubicBezTo>
                  <a:cubicBezTo>
                    <a:pt x="43" y="17"/>
                    <a:pt x="30" y="30"/>
                    <a:pt x="19" y="33"/>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 name="Freeform 79"/>
            <p:cNvSpPr/>
            <p:nvPr userDrawn="1"/>
          </p:nvSpPr>
          <p:spPr bwMode="auto">
            <a:xfrm>
              <a:off x="1668" y="766"/>
              <a:ext cx="36" cy="42"/>
            </a:xfrm>
            <a:custGeom>
              <a:avLst/>
              <a:gdLst>
                <a:gd name="T0" fmla="*/ 5 w 29"/>
                <a:gd name="T1" fmla="*/ 34 h 34"/>
                <a:gd name="T2" fmla="*/ 0 w 29"/>
                <a:gd name="T3" fmla="*/ 9 h 34"/>
                <a:gd name="T4" fmla="*/ 19 w 29"/>
                <a:gd name="T5" fmla="*/ 6 h 34"/>
                <a:gd name="T6" fmla="*/ 23 w 29"/>
                <a:gd name="T7" fmla="*/ 26 h 34"/>
                <a:gd name="T8" fmla="*/ 5 w 29"/>
                <a:gd name="T9" fmla="*/ 34 h 34"/>
              </a:gdLst>
              <a:ahLst/>
              <a:cxnLst>
                <a:cxn ang="0">
                  <a:pos x="T0" y="T1"/>
                </a:cxn>
                <a:cxn ang="0">
                  <a:pos x="T2" y="T3"/>
                </a:cxn>
                <a:cxn ang="0">
                  <a:pos x="T4" y="T5"/>
                </a:cxn>
                <a:cxn ang="0">
                  <a:pos x="T6" y="T7"/>
                </a:cxn>
                <a:cxn ang="0">
                  <a:pos x="T8" y="T9"/>
                </a:cxn>
              </a:cxnLst>
              <a:rect l="0" t="0" r="r" b="b"/>
              <a:pathLst>
                <a:path w="29" h="34">
                  <a:moveTo>
                    <a:pt x="5" y="34"/>
                  </a:moveTo>
                  <a:cubicBezTo>
                    <a:pt x="1" y="30"/>
                    <a:pt x="0" y="14"/>
                    <a:pt x="0" y="9"/>
                  </a:cubicBezTo>
                  <a:cubicBezTo>
                    <a:pt x="3" y="0"/>
                    <a:pt x="12" y="0"/>
                    <a:pt x="19" y="6"/>
                  </a:cubicBezTo>
                  <a:cubicBezTo>
                    <a:pt x="25" y="14"/>
                    <a:pt x="29" y="17"/>
                    <a:pt x="23" y="26"/>
                  </a:cubicBezTo>
                  <a:cubicBezTo>
                    <a:pt x="16" y="32"/>
                    <a:pt x="13" y="32"/>
                    <a:pt x="5" y="34"/>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 name="Freeform 80"/>
            <p:cNvSpPr/>
            <p:nvPr userDrawn="1"/>
          </p:nvSpPr>
          <p:spPr bwMode="auto">
            <a:xfrm>
              <a:off x="1748" y="739"/>
              <a:ext cx="63" cy="60"/>
            </a:xfrm>
            <a:custGeom>
              <a:avLst/>
              <a:gdLst>
                <a:gd name="T0" fmla="*/ 17 w 51"/>
                <a:gd name="T1" fmla="*/ 48 h 48"/>
                <a:gd name="T2" fmla="*/ 21 w 51"/>
                <a:gd name="T3" fmla="*/ 30 h 48"/>
                <a:gd name="T4" fmla="*/ 13 w 51"/>
                <a:gd name="T5" fmla="*/ 32 h 48"/>
                <a:gd name="T6" fmla="*/ 3 w 51"/>
                <a:gd name="T7" fmla="*/ 15 h 48"/>
                <a:gd name="T8" fmla="*/ 13 w 51"/>
                <a:gd name="T9" fmla="*/ 11 h 48"/>
                <a:gd name="T10" fmla="*/ 33 w 51"/>
                <a:gd name="T11" fmla="*/ 2 h 48"/>
                <a:gd name="T12" fmla="*/ 51 w 51"/>
                <a:gd name="T13" fmla="*/ 18 h 48"/>
                <a:gd name="T14" fmla="*/ 39 w 51"/>
                <a:gd name="T15" fmla="*/ 36 h 48"/>
                <a:gd name="T16" fmla="*/ 22 w 51"/>
                <a:gd name="T17" fmla="*/ 47 h 48"/>
                <a:gd name="T18" fmla="*/ 17 w 51"/>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48">
                  <a:moveTo>
                    <a:pt x="17" y="48"/>
                  </a:moveTo>
                  <a:cubicBezTo>
                    <a:pt x="16" y="43"/>
                    <a:pt x="23" y="33"/>
                    <a:pt x="21" y="30"/>
                  </a:cubicBezTo>
                  <a:cubicBezTo>
                    <a:pt x="18" y="31"/>
                    <a:pt x="16" y="32"/>
                    <a:pt x="13" y="32"/>
                  </a:cubicBezTo>
                  <a:cubicBezTo>
                    <a:pt x="7" y="29"/>
                    <a:pt x="0" y="21"/>
                    <a:pt x="3" y="15"/>
                  </a:cubicBezTo>
                  <a:cubicBezTo>
                    <a:pt x="7" y="10"/>
                    <a:pt x="6" y="12"/>
                    <a:pt x="13" y="11"/>
                  </a:cubicBezTo>
                  <a:cubicBezTo>
                    <a:pt x="19" y="8"/>
                    <a:pt x="26" y="5"/>
                    <a:pt x="33" y="2"/>
                  </a:cubicBezTo>
                  <a:cubicBezTo>
                    <a:pt x="45" y="0"/>
                    <a:pt x="50" y="6"/>
                    <a:pt x="51" y="18"/>
                  </a:cubicBezTo>
                  <a:cubicBezTo>
                    <a:pt x="49" y="25"/>
                    <a:pt x="44" y="31"/>
                    <a:pt x="39" y="36"/>
                  </a:cubicBezTo>
                  <a:cubicBezTo>
                    <a:pt x="33" y="40"/>
                    <a:pt x="27" y="44"/>
                    <a:pt x="22" y="47"/>
                  </a:cubicBezTo>
                  <a:cubicBezTo>
                    <a:pt x="20" y="47"/>
                    <a:pt x="19" y="48"/>
                    <a:pt x="17" y="48"/>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 name="Freeform 81"/>
            <p:cNvSpPr/>
            <p:nvPr userDrawn="1"/>
          </p:nvSpPr>
          <p:spPr bwMode="auto">
            <a:xfrm>
              <a:off x="1687" y="715"/>
              <a:ext cx="38" cy="42"/>
            </a:xfrm>
            <a:custGeom>
              <a:avLst/>
              <a:gdLst>
                <a:gd name="T0" fmla="*/ 3 w 31"/>
                <a:gd name="T1" fmla="*/ 34 h 34"/>
                <a:gd name="T2" fmla="*/ 3 w 31"/>
                <a:gd name="T3" fmla="*/ 29 h 34"/>
                <a:gd name="T4" fmla="*/ 0 w 31"/>
                <a:gd name="T5" fmla="*/ 16 h 34"/>
                <a:gd name="T6" fmla="*/ 7 w 31"/>
                <a:gd name="T7" fmla="*/ 0 h 34"/>
                <a:gd name="T8" fmla="*/ 26 w 31"/>
                <a:gd name="T9" fmla="*/ 23 h 34"/>
                <a:gd name="T10" fmla="*/ 3 w 31"/>
                <a:gd name="T11" fmla="*/ 34 h 34"/>
              </a:gdLst>
              <a:ahLst/>
              <a:cxnLst>
                <a:cxn ang="0">
                  <a:pos x="T0" y="T1"/>
                </a:cxn>
                <a:cxn ang="0">
                  <a:pos x="T2" y="T3"/>
                </a:cxn>
                <a:cxn ang="0">
                  <a:pos x="T4" y="T5"/>
                </a:cxn>
                <a:cxn ang="0">
                  <a:pos x="T6" y="T7"/>
                </a:cxn>
                <a:cxn ang="0">
                  <a:pos x="T8" y="T9"/>
                </a:cxn>
                <a:cxn ang="0">
                  <a:pos x="T10" y="T11"/>
                </a:cxn>
              </a:cxnLst>
              <a:rect l="0" t="0" r="r" b="b"/>
              <a:pathLst>
                <a:path w="31" h="34">
                  <a:moveTo>
                    <a:pt x="3" y="34"/>
                  </a:moveTo>
                  <a:cubicBezTo>
                    <a:pt x="1" y="32"/>
                    <a:pt x="2" y="31"/>
                    <a:pt x="3" y="29"/>
                  </a:cubicBezTo>
                  <a:cubicBezTo>
                    <a:pt x="3" y="24"/>
                    <a:pt x="0" y="20"/>
                    <a:pt x="0" y="16"/>
                  </a:cubicBezTo>
                  <a:cubicBezTo>
                    <a:pt x="1" y="7"/>
                    <a:pt x="0" y="4"/>
                    <a:pt x="7" y="0"/>
                  </a:cubicBezTo>
                  <a:cubicBezTo>
                    <a:pt x="12" y="3"/>
                    <a:pt x="31" y="12"/>
                    <a:pt x="26" y="23"/>
                  </a:cubicBezTo>
                  <a:cubicBezTo>
                    <a:pt x="21" y="29"/>
                    <a:pt x="11" y="33"/>
                    <a:pt x="3" y="34"/>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 name="Freeform 82"/>
            <p:cNvSpPr/>
            <p:nvPr userDrawn="1"/>
          </p:nvSpPr>
          <p:spPr bwMode="auto">
            <a:xfrm>
              <a:off x="1365" y="728"/>
              <a:ext cx="244" cy="186"/>
            </a:xfrm>
            <a:custGeom>
              <a:avLst/>
              <a:gdLst>
                <a:gd name="T0" fmla="*/ 20 w 197"/>
                <a:gd name="T1" fmla="*/ 150 h 150"/>
                <a:gd name="T2" fmla="*/ 13 w 197"/>
                <a:gd name="T3" fmla="*/ 119 h 150"/>
                <a:gd name="T4" fmla="*/ 17 w 197"/>
                <a:gd name="T5" fmla="*/ 114 h 150"/>
                <a:gd name="T6" fmla="*/ 17 w 197"/>
                <a:gd name="T7" fmla="*/ 113 h 150"/>
                <a:gd name="T8" fmla="*/ 44 w 197"/>
                <a:gd name="T9" fmla="*/ 77 h 150"/>
                <a:gd name="T10" fmla="*/ 52 w 197"/>
                <a:gd name="T11" fmla="*/ 67 h 150"/>
                <a:gd name="T12" fmla="*/ 53 w 197"/>
                <a:gd name="T13" fmla="*/ 78 h 150"/>
                <a:gd name="T14" fmla="*/ 60 w 197"/>
                <a:gd name="T15" fmla="*/ 77 h 150"/>
                <a:gd name="T16" fmla="*/ 85 w 197"/>
                <a:gd name="T17" fmla="*/ 58 h 150"/>
                <a:gd name="T18" fmla="*/ 87 w 197"/>
                <a:gd name="T19" fmla="*/ 48 h 150"/>
                <a:gd name="T20" fmla="*/ 68 w 197"/>
                <a:gd name="T21" fmla="*/ 44 h 150"/>
                <a:gd name="T22" fmla="*/ 88 w 197"/>
                <a:gd name="T23" fmla="*/ 29 h 150"/>
                <a:gd name="T24" fmla="*/ 92 w 197"/>
                <a:gd name="T25" fmla="*/ 9 h 150"/>
                <a:gd name="T26" fmla="*/ 109 w 197"/>
                <a:gd name="T27" fmla="*/ 22 h 150"/>
                <a:gd name="T28" fmla="*/ 110 w 197"/>
                <a:gd name="T29" fmla="*/ 37 h 150"/>
                <a:gd name="T30" fmla="*/ 108 w 197"/>
                <a:gd name="T31" fmla="*/ 46 h 150"/>
                <a:gd name="T32" fmla="*/ 111 w 197"/>
                <a:gd name="T33" fmla="*/ 46 h 150"/>
                <a:gd name="T34" fmla="*/ 131 w 197"/>
                <a:gd name="T35" fmla="*/ 32 h 150"/>
                <a:gd name="T36" fmla="*/ 140 w 197"/>
                <a:gd name="T37" fmla="*/ 5 h 150"/>
                <a:gd name="T38" fmla="*/ 163 w 197"/>
                <a:gd name="T39" fmla="*/ 11 h 150"/>
                <a:gd name="T40" fmla="*/ 176 w 197"/>
                <a:gd name="T41" fmla="*/ 5 h 150"/>
                <a:gd name="T42" fmla="*/ 182 w 197"/>
                <a:gd name="T43" fmla="*/ 4 h 150"/>
                <a:gd name="T44" fmla="*/ 184 w 197"/>
                <a:gd name="T45" fmla="*/ 13 h 150"/>
                <a:gd name="T46" fmla="*/ 157 w 197"/>
                <a:gd name="T47" fmla="*/ 39 h 150"/>
                <a:gd name="T48" fmla="*/ 166 w 197"/>
                <a:gd name="T49" fmla="*/ 29 h 150"/>
                <a:gd name="T50" fmla="*/ 190 w 197"/>
                <a:gd name="T51" fmla="*/ 34 h 150"/>
                <a:gd name="T52" fmla="*/ 184 w 197"/>
                <a:gd name="T53" fmla="*/ 50 h 150"/>
                <a:gd name="T54" fmla="*/ 182 w 197"/>
                <a:gd name="T55" fmla="*/ 54 h 150"/>
                <a:gd name="T56" fmla="*/ 182 w 197"/>
                <a:gd name="T57" fmla="*/ 93 h 150"/>
                <a:gd name="T58" fmla="*/ 173 w 197"/>
                <a:gd name="T59" fmla="*/ 107 h 150"/>
                <a:gd name="T60" fmla="*/ 173 w 197"/>
                <a:gd name="T61" fmla="*/ 107 h 150"/>
                <a:gd name="T62" fmla="*/ 172 w 197"/>
                <a:gd name="T63" fmla="*/ 107 h 150"/>
                <a:gd name="T64" fmla="*/ 158 w 197"/>
                <a:gd name="T65" fmla="*/ 113 h 150"/>
                <a:gd name="T66" fmla="*/ 158 w 197"/>
                <a:gd name="T67" fmla="*/ 58 h 150"/>
                <a:gd name="T68" fmla="*/ 157 w 197"/>
                <a:gd name="T69" fmla="*/ 58 h 150"/>
                <a:gd name="T70" fmla="*/ 139 w 197"/>
                <a:gd name="T71" fmla="*/ 89 h 150"/>
                <a:gd name="T72" fmla="*/ 124 w 197"/>
                <a:gd name="T73" fmla="*/ 80 h 150"/>
                <a:gd name="T74" fmla="*/ 128 w 197"/>
                <a:gd name="T75" fmla="*/ 76 h 150"/>
                <a:gd name="T76" fmla="*/ 130 w 197"/>
                <a:gd name="T77" fmla="*/ 45 h 150"/>
                <a:gd name="T78" fmla="*/ 111 w 197"/>
                <a:gd name="T79" fmla="*/ 64 h 150"/>
                <a:gd name="T80" fmla="*/ 102 w 197"/>
                <a:gd name="T81" fmla="*/ 70 h 150"/>
                <a:gd name="T82" fmla="*/ 97 w 197"/>
                <a:gd name="T83" fmla="*/ 91 h 150"/>
                <a:gd name="T84" fmla="*/ 92 w 197"/>
                <a:gd name="T85" fmla="*/ 101 h 150"/>
                <a:gd name="T86" fmla="*/ 91 w 197"/>
                <a:gd name="T87" fmla="*/ 102 h 150"/>
                <a:gd name="T88" fmla="*/ 74 w 197"/>
                <a:gd name="T89" fmla="*/ 110 h 150"/>
                <a:gd name="T90" fmla="*/ 74 w 197"/>
                <a:gd name="T91" fmla="*/ 107 h 150"/>
                <a:gd name="T92" fmla="*/ 82 w 197"/>
                <a:gd name="T93" fmla="*/ 85 h 150"/>
                <a:gd name="T94" fmla="*/ 63 w 197"/>
                <a:gd name="T95" fmla="*/ 94 h 150"/>
                <a:gd name="T96" fmla="*/ 53 w 197"/>
                <a:gd name="T97" fmla="*/ 91 h 150"/>
                <a:gd name="T98" fmla="*/ 52 w 197"/>
                <a:gd name="T99" fmla="*/ 90 h 150"/>
                <a:gd name="T100" fmla="*/ 48 w 197"/>
                <a:gd name="T101" fmla="*/ 88 h 150"/>
                <a:gd name="T102" fmla="*/ 44 w 197"/>
                <a:gd name="T103" fmla="*/ 100 h 150"/>
                <a:gd name="T104" fmla="*/ 27 w 197"/>
                <a:gd name="T105" fmla="*/ 147 h 150"/>
                <a:gd name="T106" fmla="*/ 20 w 197"/>
                <a:gd name="T10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7" h="150">
                  <a:moveTo>
                    <a:pt x="20" y="150"/>
                  </a:moveTo>
                  <a:cubicBezTo>
                    <a:pt x="9" y="146"/>
                    <a:pt x="0" y="124"/>
                    <a:pt x="13" y="119"/>
                  </a:cubicBezTo>
                  <a:cubicBezTo>
                    <a:pt x="13" y="117"/>
                    <a:pt x="15" y="115"/>
                    <a:pt x="17" y="114"/>
                  </a:cubicBezTo>
                  <a:cubicBezTo>
                    <a:pt x="17" y="114"/>
                    <a:pt x="17" y="113"/>
                    <a:pt x="17" y="113"/>
                  </a:cubicBezTo>
                  <a:cubicBezTo>
                    <a:pt x="27" y="103"/>
                    <a:pt x="35" y="88"/>
                    <a:pt x="44" y="77"/>
                  </a:cubicBezTo>
                  <a:cubicBezTo>
                    <a:pt x="46" y="72"/>
                    <a:pt x="47" y="68"/>
                    <a:pt x="52" y="67"/>
                  </a:cubicBezTo>
                  <a:cubicBezTo>
                    <a:pt x="55" y="69"/>
                    <a:pt x="54" y="74"/>
                    <a:pt x="53" y="78"/>
                  </a:cubicBezTo>
                  <a:cubicBezTo>
                    <a:pt x="54" y="79"/>
                    <a:pt x="58" y="78"/>
                    <a:pt x="60" y="77"/>
                  </a:cubicBezTo>
                  <a:cubicBezTo>
                    <a:pt x="68" y="71"/>
                    <a:pt x="78" y="65"/>
                    <a:pt x="85" y="58"/>
                  </a:cubicBezTo>
                  <a:cubicBezTo>
                    <a:pt x="86" y="55"/>
                    <a:pt x="86" y="52"/>
                    <a:pt x="87" y="48"/>
                  </a:cubicBezTo>
                  <a:cubicBezTo>
                    <a:pt x="81" y="50"/>
                    <a:pt x="64" y="54"/>
                    <a:pt x="68" y="44"/>
                  </a:cubicBezTo>
                  <a:cubicBezTo>
                    <a:pt x="75" y="41"/>
                    <a:pt x="84" y="36"/>
                    <a:pt x="88" y="29"/>
                  </a:cubicBezTo>
                  <a:cubicBezTo>
                    <a:pt x="90" y="22"/>
                    <a:pt x="89" y="14"/>
                    <a:pt x="92" y="9"/>
                  </a:cubicBezTo>
                  <a:cubicBezTo>
                    <a:pt x="99" y="5"/>
                    <a:pt x="108" y="14"/>
                    <a:pt x="109" y="22"/>
                  </a:cubicBezTo>
                  <a:cubicBezTo>
                    <a:pt x="112" y="27"/>
                    <a:pt x="121" y="21"/>
                    <a:pt x="110" y="37"/>
                  </a:cubicBezTo>
                  <a:cubicBezTo>
                    <a:pt x="108" y="39"/>
                    <a:pt x="108" y="42"/>
                    <a:pt x="108" y="46"/>
                  </a:cubicBezTo>
                  <a:cubicBezTo>
                    <a:pt x="109" y="46"/>
                    <a:pt x="110" y="46"/>
                    <a:pt x="111" y="46"/>
                  </a:cubicBezTo>
                  <a:cubicBezTo>
                    <a:pt x="117" y="41"/>
                    <a:pt x="124" y="36"/>
                    <a:pt x="131" y="32"/>
                  </a:cubicBezTo>
                  <a:cubicBezTo>
                    <a:pt x="133" y="22"/>
                    <a:pt x="135" y="14"/>
                    <a:pt x="140" y="5"/>
                  </a:cubicBezTo>
                  <a:cubicBezTo>
                    <a:pt x="147" y="0"/>
                    <a:pt x="156" y="5"/>
                    <a:pt x="163" y="11"/>
                  </a:cubicBezTo>
                  <a:cubicBezTo>
                    <a:pt x="168" y="11"/>
                    <a:pt x="172" y="8"/>
                    <a:pt x="176" y="5"/>
                  </a:cubicBezTo>
                  <a:cubicBezTo>
                    <a:pt x="178" y="4"/>
                    <a:pt x="178" y="4"/>
                    <a:pt x="182" y="4"/>
                  </a:cubicBezTo>
                  <a:cubicBezTo>
                    <a:pt x="183" y="7"/>
                    <a:pt x="184" y="9"/>
                    <a:pt x="184" y="13"/>
                  </a:cubicBezTo>
                  <a:cubicBezTo>
                    <a:pt x="181" y="24"/>
                    <a:pt x="151" y="27"/>
                    <a:pt x="157" y="39"/>
                  </a:cubicBezTo>
                  <a:cubicBezTo>
                    <a:pt x="162" y="39"/>
                    <a:pt x="164" y="33"/>
                    <a:pt x="166" y="29"/>
                  </a:cubicBezTo>
                  <a:cubicBezTo>
                    <a:pt x="171" y="26"/>
                    <a:pt x="184" y="30"/>
                    <a:pt x="190" y="34"/>
                  </a:cubicBezTo>
                  <a:cubicBezTo>
                    <a:pt x="197" y="42"/>
                    <a:pt x="192" y="45"/>
                    <a:pt x="184" y="50"/>
                  </a:cubicBezTo>
                  <a:cubicBezTo>
                    <a:pt x="183" y="52"/>
                    <a:pt x="183" y="53"/>
                    <a:pt x="182" y="54"/>
                  </a:cubicBezTo>
                  <a:cubicBezTo>
                    <a:pt x="181" y="70"/>
                    <a:pt x="181" y="70"/>
                    <a:pt x="182" y="93"/>
                  </a:cubicBezTo>
                  <a:cubicBezTo>
                    <a:pt x="179" y="99"/>
                    <a:pt x="177" y="102"/>
                    <a:pt x="173" y="107"/>
                  </a:cubicBezTo>
                  <a:cubicBezTo>
                    <a:pt x="173" y="107"/>
                    <a:pt x="173" y="107"/>
                    <a:pt x="173" y="107"/>
                  </a:cubicBezTo>
                  <a:cubicBezTo>
                    <a:pt x="172" y="107"/>
                    <a:pt x="172" y="107"/>
                    <a:pt x="172" y="107"/>
                  </a:cubicBezTo>
                  <a:cubicBezTo>
                    <a:pt x="169" y="112"/>
                    <a:pt x="162" y="117"/>
                    <a:pt x="158" y="113"/>
                  </a:cubicBezTo>
                  <a:cubicBezTo>
                    <a:pt x="158" y="94"/>
                    <a:pt x="159" y="75"/>
                    <a:pt x="158" y="58"/>
                  </a:cubicBezTo>
                  <a:cubicBezTo>
                    <a:pt x="158" y="58"/>
                    <a:pt x="157" y="58"/>
                    <a:pt x="157" y="58"/>
                  </a:cubicBezTo>
                  <a:cubicBezTo>
                    <a:pt x="156" y="67"/>
                    <a:pt x="147" y="84"/>
                    <a:pt x="139" y="89"/>
                  </a:cubicBezTo>
                  <a:cubicBezTo>
                    <a:pt x="132" y="90"/>
                    <a:pt x="126" y="86"/>
                    <a:pt x="124" y="80"/>
                  </a:cubicBezTo>
                  <a:cubicBezTo>
                    <a:pt x="125" y="78"/>
                    <a:pt x="126" y="77"/>
                    <a:pt x="128" y="76"/>
                  </a:cubicBezTo>
                  <a:cubicBezTo>
                    <a:pt x="132" y="68"/>
                    <a:pt x="130" y="53"/>
                    <a:pt x="130" y="45"/>
                  </a:cubicBezTo>
                  <a:cubicBezTo>
                    <a:pt x="125" y="46"/>
                    <a:pt x="115" y="59"/>
                    <a:pt x="111" y="64"/>
                  </a:cubicBezTo>
                  <a:cubicBezTo>
                    <a:pt x="108" y="66"/>
                    <a:pt x="105" y="68"/>
                    <a:pt x="102" y="70"/>
                  </a:cubicBezTo>
                  <a:cubicBezTo>
                    <a:pt x="100" y="77"/>
                    <a:pt x="98" y="84"/>
                    <a:pt x="97" y="91"/>
                  </a:cubicBezTo>
                  <a:cubicBezTo>
                    <a:pt x="95" y="95"/>
                    <a:pt x="93" y="98"/>
                    <a:pt x="92" y="101"/>
                  </a:cubicBezTo>
                  <a:cubicBezTo>
                    <a:pt x="91" y="101"/>
                    <a:pt x="91" y="101"/>
                    <a:pt x="91" y="102"/>
                  </a:cubicBezTo>
                  <a:cubicBezTo>
                    <a:pt x="88" y="106"/>
                    <a:pt x="80" y="118"/>
                    <a:pt x="74" y="110"/>
                  </a:cubicBezTo>
                  <a:cubicBezTo>
                    <a:pt x="74" y="109"/>
                    <a:pt x="74" y="108"/>
                    <a:pt x="74" y="107"/>
                  </a:cubicBezTo>
                  <a:cubicBezTo>
                    <a:pt x="79" y="101"/>
                    <a:pt x="82" y="92"/>
                    <a:pt x="82" y="85"/>
                  </a:cubicBezTo>
                  <a:cubicBezTo>
                    <a:pt x="75" y="87"/>
                    <a:pt x="70" y="94"/>
                    <a:pt x="63" y="94"/>
                  </a:cubicBezTo>
                  <a:cubicBezTo>
                    <a:pt x="59" y="93"/>
                    <a:pt x="55" y="92"/>
                    <a:pt x="53" y="91"/>
                  </a:cubicBezTo>
                  <a:cubicBezTo>
                    <a:pt x="53" y="90"/>
                    <a:pt x="53" y="90"/>
                    <a:pt x="52" y="90"/>
                  </a:cubicBezTo>
                  <a:cubicBezTo>
                    <a:pt x="51" y="89"/>
                    <a:pt x="49" y="87"/>
                    <a:pt x="48" y="88"/>
                  </a:cubicBezTo>
                  <a:cubicBezTo>
                    <a:pt x="47" y="91"/>
                    <a:pt x="45" y="96"/>
                    <a:pt x="44" y="100"/>
                  </a:cubicBezTo>
                  <a:cubicBezTo>
                    <a:pt x="37" y="115"/>
                    <a:pt x="32" y="130"/>
                    <a:pt x="27" y="147"/>
                  </a:cubicBezTo>
                  <a:cubicBezTo>
                    <a:pt x="24" y="149"/>
                    <a:pt x="23" y="150"/>
                    <a:pt x="20" y="150"/>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5" name="Freeform 83"/>
            <p:cNvSpPr/>
            <p:nvPr userDrawn="1"/>
          </p:nvSpPr>
          <p:spPr bwMode="auto">
            <a:xfrm>
              <a:off x="1401" y="757"/>
              <a:ext cx="37" cy="49"/>
            </a:xfrm>
            <a:custGeom>
              <a:avLst/>
              <a:gdLst>
                <a:gd name="T0" fmla="*/ 5 w 30"/>
                <a:gd name="T1" fmla="*/ 39 h 39"/>
                <a:gd name="T2" fmla="*/ 6 w 30"/>
                <a:gd name="T3" fmla="*/ 28 h 39"/>
                <a:gd name="T4" fmla="*/ 6 w 30"/>
                <a:gd name="T5" fmla="*/ 1 h 39"/>
                <a:gd name="T6" fmla="*/ 10 w 30"/>
                <a:gd name="T7" fmla="*/ 0 h 39"/>
                <a:gd name="T8" fmla="*/ 25 w 30"/>
                <a:gd name="T9" fmla="*/ 17 h 39"/>
                <a:gd name="T10" fmla="*/ 5 w 30"/>
                <a:gd name="T11" fmla="*/ 39 h 39"/>
              </a:gdLst>
              <a:ahLst/>
              <a:cxnLst>
                <a:cxn ang="0">
                  <a:pos x="T0" y="T1"/>
                </a:cxn>
                <a:cxn ang="0">
                  <a:pos x="T2" y="T3"/>
                </a:cxn>
                <a:cxn ang="0">
                  <a:pos x="T4" y="T5"/>
                </a:cxn>
                <a:cxn ang="0">
                  <a:pos x="T6" y="T7"/>
                </a:cxn>
                <a:cxn ang="0">
                  <a:pos x="T8" y="T9"/>
                </a:cxn>
                <a:cxn ang="0">
                  <a:pos x="T10" y="T11"/>
                </a:cxn>
              </a:cxnLst>
              <a:rect l="0" t="0" r="r" b="b"/>
              <a:pathLst>
                <a:path w="30" h="39">
                  <a:moveTo>
                    <a:pt x="5" y="39"/>
                  </a:moveTo>
                  <a:cubicBezTo>
                    <a:pt x="3" y="35"/>
                    <a:pt x="6" y="31"/>
                    <a:pt x="6" y="28"/>
                  </a:cubicBezTo>
                  <a:cubicBezTo>
                    <a:pt x="3" y="17"/>
                    <a:pt x="0" y="9"/>
                    <a:pt x="6" y="1"/>
                  </a:cubicBezTo>
                  <a:cubicBezTo>
                    <a:pt x="7" y="0"/>
                    <a:pt x="9" y="0"/>
                    <a:pt x="10" y="0"/>
                  </a:cubicBezTo>
                  <a:cubicBezTo>
                    <a:pt x="14" y="4"/>
                    <a:pt x="21" y="11"/>
                    <a:pt x="25" y="17"/>
                  </a:cubicBezTo>
                  <a:cubicBezTo>
                    <a:pt x="30" y="29"/>
                    <a:pt x="14" y="35"/>
                    <a:pt x="5" y="39"/>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6" name="Freeform 84"/>
            <p:cNvSpPr/>
            <p:nvPr userDrawn="1"/>
          </p:nvSpPr>
          <p:spPr bwMode="auto">
            <a:xfrm>
              <a:off x="1411" y="708"/>
              <a:ext cx="46" cy="47"/>
            </a:xfrm>
            <a:custGeom>
              <a:avLst/>
              <a:gdLst>
                <a:gd name="T0" fmla="*/ 7 w 37"/>
                <a:gd name="T1" fmla="*/ 38 h 38"/>
                <a:gd name="T2" fmla="*/ 4 w 37"/>
                <a:gd name="T3" fmla="*/ 36 h 38"/>
                <a:gd name="T4" fmla="*/ 6 w 37"/>
                <a:gd name="T5" fmla="*/ 29 h 38"/>
                <a:gd name="T6" fmla="*/ 11 w 37"/>
                <a:gd name="T7" fmla="*/ 0 h 38"/>
                <a:gd name="T8" fmla="*/ 16 w 37"/>
                <a:gd name="T9" fmla="*/ 7 h 38"/>
                <a:gd name="T10" fmla="*/ 24 w 37"/>
                <a:gd name="T11" fmla="*/ 32 h 38"/>
                <a:gd name="T12" fmla="*/ 7 w 37"/>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37" h="38">
                  <a:moveTo>
                    <a:pt x="7" y="38"/>
                  </a:moveTo>
                  <a:cubicBezTo>
                    <a:pt x="5" y="37"/>
                    <a:pt x="5" y="37"/>
                    <a:pt x="4" y="36"/>
                  </a:cubicBezTo>
                  <a:cubicBezTo>
                    <a:pt x="6" y="33"/>
                    <a:pt x="7" y="32"/>
                    <a:pt x="6" y="29"/>
                  </a:cubicBezTo>
                  <a:cubicBezTo>
                    <a:pt x="0" y="20"/>
                    <a:pt x="0" y="5"/>
                    <a:pt x="11" y="0"/>
                  </a:cubicBezTo>
                  <a:cubicBezTo>
                    <a:pt x="14" y="0"/>
                    <a:pt x="15" y="3"/>
                    <a:pt x="16" y="7"/>
                  </a:cubicBezTo>
                  <a:cubicBezTo>
                    <a:pt x="23" y="14"/>
                    <a:pt x="37" y="23"/>
                    <a:pt x="24" y="32"/>
                  </a:cubicBezTo>
                  <a:cubicBezTo>
                    <a:pt x="18" y="35"/>
                    <a:pt x="13" y="36"/>
                    <a:pt x="7" y="38"/>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7" name="Freeform 85"/>
            <p:cNvSpPr/>
            <p:nvPr userDrawn="1"/>
          </p:nvSpPr>
          <p:spPr bwMode="auto">
            <a:xfrm>
              <a:off x="2067" y="765"/>
              <a:ext cx="26" cy="39"/>
            </a:xfrm>
            <a:custGeom>
              <a:avLst/>
              <a:gdLst>
                <a:gd name="T0" fmla="*/ 10 w 21"/>
                <a:gd name="T1" fmla="*/ 31 h 31"/>
                <a:gd name="T2" fmla="*/ 3 w 21"/>
                <a:gd name="T3" fmla="*/ 4 h 31"/>
                <a:gd name="T4" fmla="*/ 21 w 21"/>
                <a:gd name="T5" fmla="*/ 18 h 31"/>
                <a:gd name="T6" fmla="*/ 10 w 21"/>
                <a:gd name="T7" fmla="*/ 31 h 31"/>
              </a:gdLst>
              <a:ahLst/>
              <a:cxnLst>
                <a:cxn ang="0">
                  <a:pos x="T0" y="T1"/>
                </a:cxn>
                <a:cxn ang="0">
                  <a:pos x="T2" y="T3"/>
                </a:cxn>
                <a:cxn ang="0">
                  <a:pos x="T4" y="T5"/>
                </a:cxn>
                <a:cxn ang="0">
                  <a:pos x="T6" y="T7"/>
                </a:cxn>
              </a:cxnLst>
              <a:rect l="0" t="0" r="r" b="b"/>
              <a:pathLst>
                <a:path w="21" h="31">
                  <a:moveTo>
                    <a:pt x="10" y="31"/>
                  </a:moveTo>
                  <a:cubicBezTo>
                    <a:pt x="0" y="27"/>
                    <a:pt x="2" y="11"/>
                    <a:pt x="3" y="4"/>
                  </a:cubicBezTo>
                  <a:cubicBezTo>
                    <a:pt x="11" y="0"/>
                    <a:pt x="20" y="9"/>
                    <a:pt x="21" y="18"/>
                  </a:cubicBezTo>
                  <a:cubicBezTo>
                    <a:pt x="19" y="27"/>
                    <a:pt x="19" y="29"/>
                    <a:pt x="10" y="31"/>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8" name="Freeform 86"/>
            <p:cNvSpPr>
              <a:spLocks noEditPoints="1"/>
            </p:cNvSpPr>
            <p:nvPr userDrawn="1"/>
          </p:nvSpPr>
          <p:spPr bwMode="auto">
            <a:xfrm>
              <a:off x="2057" y="673"/>
              <a:ext cx="166" cy="224"/>
            </a:xfrm>
            <a:custGeom>
              <a:avLst/>
              <a:gdLst>
                <a:gd name="T0" fmla="*/ 71 w 134"/>
                <a:gd name="T1" fmla="*/ 180 h 180"/>
                <a:gd name="T2" fmla="*/ 34 w 134"/>
                <a:gd name="T3" fmla="*/ 173 h 180"/>
                <a:gd name="T4" fmla="*/ 56 w 134"/>
                <a:gd name="T5" fmla="*/ 148 h 180"/>
                <a:gd name="T6" fmla="*/ 0 w 134"/>
                <a:gd name="T7" fmla="*/ 147 h 180"/>
                <a:gd name="T8" fmla="*/ 56 w 134"/>
                <a:gd name="T9" fmla="*/ 124 h 180"/>
                <a:gd name="T10" fmla="*/ 75 w 134"/>
                <a:gd name="T11" fmla="*/ 108 h 180"/>
                <a:gd name="T12" fmla="*/ 91 w 134"/>
                <a:gd name="T13" fmla="*/ 96 h 180"/>
                <a:gd name="T14" fmla="*/ 32 w 134"/>
                <a:gd name="T15" fmla="*/ 119 h 180"/>
                <a:gd name="T16" fmla="*/ 34 w 134"/>
                <a:gd name="T17" fmla="*/ 108 h 180"/>
                <a:gd name="T18" fmla="*/ 73 w 134"/>
                <a:gd name="T19" fmla="*/ 81 h 180"/>
                <a:gd name="T20" fmla="*/ 71 w 134"/>
                <a:gd name="T21" fmla="*/ 78 h 180"/>
                <a:gd name="T22" fmla="*/ 39 w 134"/>
                <a:gd name="T23" fmla="*/ 93 h 180"/>
                <a:gd name="T24" fmla="*/ 27 w 134"/>
                <a:gd name="T25" fmla="*/ 61 h 180"/>
                <a:gd name="T26" fmla="*/ 33 w 134"/>
                <a:gd name="T27" fmla="*/ 44 h 180"/>
                <a:gd name="T28" fmla="*/ 46 w 134"/>
                <a:gd name="T29" fmla="*/ 56 h 180"/>
                <a:gd name="T30" fmla="*/ 60 w 134"/>
                <a:gd name="T31" fmla="*/ 66 h 180"/>
                <a:gd name="T32" fmla="*/ 68 w 134"/>
                <a:gd name="T33" fmla="*/ 55 h 180"/>
                <a:gd name="T34" fmla="*/ 64 w 134"/>
                <a:gd name="T35" fmla="*/ 45 h 180"/>
                <a:gd name="T36" fmla="*/ 84 w 134"/>
                <a:gd name="T37" fmla="*/ 25 h 180"/>
                <a:gd name="T38" fmla="*/ 111 w 134"/>
                <a:gd name="T39" fmla="*/ 20 h 180"/>
                <a:gd name="T40" fmla="*/ 110 w 134"/>
                <a:gd name="T41" fmla="*/ 29 h 180"/>
                <a:gd name="T42" fmla="*/ 132 w 134"/>
                <a:gd name="T43" fmla="*/ 44 h 180"/>
                <a:gd name="T44" fmla="*/ 115 w 134"/>
                <a:gd name="T45" fmla="*/ 77 h 180"/>
                <a:gd name="T46" fmla="*/ 120 w 134"/>
                <a:gd name="T47" fmla="*/ 94 h 180"/>
                <a:gd name="T48" fmla="*/ 78 w 134"/>
                <a:gd name="T49" fmla="*/ 114 h 180"/>
                <a:gd name="T50" fmla="*/ 92 w 134"/>
                <a:gd name="T51" fmla="*/ 119 h 180"/>
                <a:gd name="T52" fmla="*/ 81 w 134"/>
                <a:gd name="T53" fmla="*/ 140 h 180"/>
                <a:gd name="T54" fmla="*/ 72 w 134"/>
                <a:gd name="T55" fmla="*/ 180 h 180"/>
                <a:gd name="T56" fmla="*/ 106 w 134"/>
                <a:gd name="T57" fmla="*/ 53 h 180"/>
                <a:gd name="T58" fmla="*/ 87 w 134"/>
                <a:gd name="T59" fmla="*/ 59 h 180"/>
                <a:gd name="T60" fmla="*/ 87 w 134"/>
                <a:gd name="T61" fmla="*/ 60 h 180"/>
                <a:gd name="T62" fmla="*/ 92 w 134"/>
                <a:gd name="T63" fmla="*/ 58 h 180"/>
                <a:gd name="T64" fmla="*/ 99 w 134"/>
                <a:gd name="T65" fmla="*/ 6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 h="180">
                  <a:moveTo>
                    <a:pt x="72" y="180"/>
                  </a:moveTo>
                  <a:cubicBezTo>
                    <a:pt x="71" y="180"/>
                    <a:pt x="71" y="180"/>
                    <a:pt x="71" y="180"/>
                  </a:cubicBezTo>
                  <a:cubicBezTo>
                    <a:pt x="58" y="180"/>
                    <a:pt x="46" y="179"/>
                    <a:pt x="34" y="175"/>
                  </a:cubicBezTo>
                  <a:cubicBezTo>
                    <a:pt x="34" y="174"/>
                    <a:pt x="34" y="174"/>
                    <a:pt x="34" y="173"/>
                  </a:cubicBezTo>
                  <a:cubicBezTo>
                    <a:pt x="41" y="169"/>
                    <a:pt x="50" y="170"/>
                    <a:pt x="55" y="163"/>
                  </a:cubicBezTo>
                  <a:cubicBezTo>
                    <a:pt x="56" y="157"/>
                    <a:pt x="57" y="152"/>
                    <a:pt x="56" y="148"/>
                  </a:cubicBezTo>
                  <a:cubicBezTo>
                    <a:pt x="43" y="148"/>
                    <a:pt x="37" y="157"/>
                    <a:pt x="27" y="161"/>
                  </a:cubicBezTo>
                  <a:cubicBezTo>
                    <a:pt x="18" y="162"/>
                    <a:pt x="3" y="154"/>
                    <a:pt x="0" y="147"/>
                  </a:cubicBezTo>
                  <a:cubicBezTo>
                    <a:pt x="0" y="136"/>
                    <a:pt x="3" y="141"/>
                    <a:pt x="14" y="140"/>
                  </a:cubicBezTo>
                  <a:cubicBezTo>
                    <a:pt x="28" y="138"/>
                    <a:pt x="43" y="130"/>
                    <a:pt x="56" y="124"/>
                  </a:cubicBezTo>
                  <a:cubicBezTo>
                    <a:pt x="59" y="121"/>
                    <a:pt x="59" y="121"/>
                    <a:pt x="61" y="121"/>
                  </a:cubicBezTo>
                  <a:cubicBezTo>
                    <a:pt x="64" y="112"/>
                    <a:pt x="66" y="110"/>
                    <a:pt x="75" y="108"/>
                  </a:cubicBezTo>
                  <a:cubicBezTo>
                    <a:pt x="79" y="106"/>
                    <a:pt x="79" y="106"/>
                    <a:pt x="90" y="100"/>
                  </a:cubicBezTo>
                  <a:cubicBezTo>
                    <a:pt x="90" y="99"/>
                    <a:pt x="91" y="98"/>
                    <a:pt x="91" y="96"/>
                  </a:cubicBezTo>
                  <a:cubicBezTo>
                    <a:pt x="74" y="98"/>
                    <a:pt x="61" y="112"/>
                    <a:pt x="48" y="121"/>
                  </a:cubicBezTo>
                  <a:cubicBezTo>
                    <a:pt x="41" y="122"/>
                    <a:pt x="36" y="121"/>
                    <a:pt x="32" y="119"/>
                  </a:cubicBezTo>
                  <a:cubicBezTo>
                    <a:pt x="29" y="120"/>
                    <a:pt x="12" y="123"/>
                    <a:pt x="20" y="116"/>
                  </a:cubicBezTo>
                  <a:cubicBezTo>
                    <a:pt x="25" y="114"/>
                    <a:pt x="29" y="111"/>
                    <a:pt x="34" y="108"/>
                  </a:cubicBezTo>
                  <a:cubicBezTo>
                    <a:pt x="47" y="100"/>
                    <a:pt x="61" y="93"/>
                    <a:pt x="74" y="85"/>
                  </a:cubicBezTo>
                  <a:cubicBezTo>
                    <a:pt x="74" y="83"/>
                    <a:pt x="73" y="82"/>
                    <a:pt x="73" y="81"/>
                  </a:cubicBezTo>
                  <a:cubicBezTo>
                    <a:pt x="73" y="79"/>
                    <a:pt x="74" y="77"/>
                    <a:pt x="74" y="75"/>
                  </a:cubicBezTo>
                  <a:cubicBezTo>
                    <a:pt x="72" y="76"/>
                    <a:pt x="71" y="76"/>
                    <a:pt x="71" y="78"/>
                  </a:cubicBezTo>
                  <a:cubicBezTo>
                    <a:pt x="63" y="81"/>
                    <a:pt x="59" y="88"/>
                    <a:pt x="53" y="81"/>
                  </a:cubicBezTo>
                  <a:cubicBezTo>
                    <a:pt x="51" y="88"/>
                    <a:pt x="46" y="93"/>
                    <a:pt x="39" y="93"/>
                  </a:cubicBezTo>
                  <a:cubicBezTo>
                    <a:pt x="32" y="89"/>
                    <a:pt x="32" y="77"/>
                    <a:pt x="31" y="72"/>
                  </a:cubicBezTo>
                  <a:cubicBezTo>
                    <a:pt x="30" y="71"/>
                    <a:pt x="29" y="67"/>
                    <a:pt x="27" y="61"/>
                  </a:cubicBezTo>
                  <a:cubicBezTo>
                    <a:pt x="24" y="55"/>
                    <a:pt x="18" y="47"/>
                    <a:pt x="22" y="42"/>
                  </a:cubicBezTo>
                  <a:cubicBezTo>
                    <a:pt x="27" y="38"/>
                    <a:pt x="29" y="37"/>
                    <a:pt x="33" y="44"/>
                  </a:cubicBezTo>
                  <a:cubicBezTo>
                    <a:pt x="37" y="47"/>
                    <a:pt x="42" y="51"/>
                    <a:pt x="45" y="56"/>
                  </a:cubicBezTo>
                  <a:cubicBezTo>
                    <a:pt x="45" y="56"/>
                    <a:pt x="46" y="56"/>
                    <a:pt x="46" y="56"/>
                  </a:cubicBezTo>
                  <a:cubicBezTo>
                    <a:pt x="48" y="62"/>
                    <a:pt x="54" y="69"/>
                    <a:pt x="53" y="77"/>
                  </a:cubicBezTo>
                  <a:cubicBezTo>
                    <a:pt x="57" y="75"/>
                    <a:pt x="62" y="71"/>
                    <a:pt x="60" y="66"/>
                  </a:cubicBezTo>
                  <a:cubicBezTo>
                    <a:pt x="53" y="63"/>
                    <a:pt x="57" y="57"/>
                    <a:pt x="61" y="55"/>
                  </a:cubicBezTo>
                  <a:cubicBezTo>
                    <a:pt x="64" y="55"/>
                    <a:pt x="64" y="55"/>
                    <a:pt x="68" y="55"/>
                  </a:cubicBezTo>
                  <a:cubicBezTo>
                    <a:pt x="68" y="53"/>
                    <a:pt x="68" y="53"/>
                    <a:pt x="67" y="52"/>
                  </a:cubicBezTo>
                  <a:cubicBezTo>
                    <a:pt x="62" y="50"/>
                    <a:pt x="63" y="49"/>
                    <a:pt x="64" y="45"/>
                  </a:cubicBezTo>
                  <a:cubicBezTo>
                    <a:pt x="58" y="43"/>
                    <a:pt x="56" y="37"/>
                    <a:pt x="58" y="32"/>
                  </a:cubicBezTo>
                  <a:cubicBezTo>
                    <a:pt x="76" y="28"/>
                    <a:pt x="76" y="28"/>
                    <a:pt x="84" y="25"/>
                  </a:cubicBezTo>
                  <a:cubicBezTo>
                    <a:pt x="89" y="19"/>
                    <a:pt x="95" y="0"/>
                    <a:pt x="106" y="4"/>
                  </a:cubicBezTo>
                  <a:cubicBezTo>
                    <a:pt x="109" y="7"/>
                    <a:pt x="111" y="14"/>
                    <a:pt x="111" y="20"/>
                  </a:cubicBezTo>
                  <a:cubicBezTo>
                    <a:pt x="109" y="23"/>
                    <a:pt x="107" y="25"/>
                    <a:pt x="107" y="28"/>
                  </a:cubicBezTo>
                  <a:cubicBezTo>
                    <a:pt x="108" y="28"/>
                    <a:pt x="109" y="28"/>
                    <a:pt x="110" y="29"/>
                  </a:cubicBezTo>
                  <a:cubicBezTo>
                    <a:pt x="117" y="25"/>
                    <a:pt x="121" y="21"/>
                    <a:pt x="125" y="31"/>
                  </a:cubicBezTo>
                  <a:cubicBezTo>
                    <a:pt x="132" y="35"/>
                    <a:pt x="134" y="34"/>
                    <a:pt x="132" y="44"/>
                  </a:cubicBezTo>
                  <a:cubicBezTo>
                    <a:pt x="127" y="55"/>
                    <a:pt x="121" y="66"/>
                    <a:pt x="115" y="76"/>
                  </a:cubicBezTo>
                  <a:cubicBezTo>
                    <a:pt x="115" y="76"/>
                    <a:pt x="115" y="77"/>
                    <a:pt x="115" y="77"/>
                  </a:cubicBezTo>
                  <a:cubicBezTo>
                    <a:pt x="117" y="77"/>
                    <a:pt x="118" y="78"/>
                    <a:pt x="119" y="78"/>
                  </a:cubicBezTo>
                  <a:cubicBezTo>
                    <a:pt x="120" y="83"/>
                    <a:pt x="120" y="88"/>
                    <a:pt x="120" y="94"/>
                  </a:cubicBezTo>
                  <a:cubicBezTo>
                    <a:pt x="116" y="100"/>
                    <a:pt x="110" y="100"/>
                    <a:pt x="103" y="101"/>
                  </a:cubicBezTo>
                  <a:cubicBezTo>
                    <a:pt x="94" y="106"/>
                    <a:pt x="86" y="109"/>
                    <a:pt x="78" y="114"/>
                  </a:cubicBezTo>
                  <a:cubicBezTo>
                    <a:pt x="78" y="116"/>
                    <a:pt x="78" y="118"/>
                    <a:pt x="79" y="120"/>
                  </a:cubicBezTo>
                  <a:cubicBezTo>
                    <a:pt x="83" y="120"/>
                    <a:pt x="87" y="120"/>
                    <a:pt x="92" y="119"/>
                  </a:cubicBezTo>
                  <a:cubicBezTo>
                    <a:pt x="96" y="123"/>
                    <a:pt x="96" y="131"/>
                    <a:pt x="93" y="136"/>
                  </a:cubicBezTo>
                  <a:cubicBezTo>
                    <a:pt x="88" y="137"/>
                    <a:pt x="85" y="138"/>
                    <a:pt x="81" y="140"/>
                  </a:cubicBezTo>
                  <a:cubicBezTo>
                    <a:pt x="81" y="142"/>
                    <a:pt x="81" y="144"/>
                    <a:pt x="80" y="147"/>
                  </a:cubicBezTo>
                  <a:cubicBezTo>
                    <a:pt x="81" y="156"/>
                    <a:pt x="85" y="178"/>
                    <a:pt x="72" y="180"/>
                  </a:cubicBezTo>
                  <a:moveTo>
                    <a:pt x="99" y="67"/>
                  </a:moveTo>
                  <a:cubicBezTo>
                    <a:pt x="103" y="63"/>
                    <a:pt x="106" y="58"/>
                    <a:pt x="106" y="53"/>
                  </a:cubicBezTo>
                  <a:cubicBezTo>
                    <a:pt x="102" y="49"/>
                    <a:pt x="96" y="49"/>
                    <a:pt x="92" y="49"/>
                  </a:cubicBezTo>
                  <a:cubicBezTo>
                    <a:pt x="92" y="51"/>
                    <a:pt x="92" y="51"/>
                    <a:pt x="87" y="59"/>
                  </a:cubicBezTo>
                  <a:cubicBezTo>
                    <a:pt x="88" y="59"/>
                    <a:pt x="88" y="59"/>
                    <a:pt x="89" y="59"/>
                  </a:cubicBezTo>
                  <a:cubicBezTo>
                    <a:pt x="88" y="60"/>
                    <a:pt x="88" y="60"/>
                    <a:pt x="87" y="60"/>
                  </a:cubicBezTo>
                  <a:cubicBezTo>
                    <a:pt x="87" y="60"/>
                    <a:pt x="88" y="60"/>
                    <a:pt x="88" y="61"/>
                  </a:cubicBezTo>
                  <a:cubicBezTo>
                    <a:pt x="90" y="61"/>
                    <a:pt x="91" y="59"/>
                    <a:pt x="92" y="58"/>
                  </a:cubicBezTo>
                  <a:cubicBezTo>
                    <a:pt x="98" y="57"/>
                    <a:pt x="98" y="59"/>
                    <a:pt x="98" y="67"/>
                  </a:cubicBezTo>
                  <a:cubicBezTo>
                    <a:pt x="98" y="67"/>
                    <a:pt x="98" y="67"/>
                    <a:pt x="99" y="67"/>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9" name="Freeform 87"/>
            <p:cNvSpPr/>
            <p:nvPr userDrawn="1"/>
          </p:nvSpPr>
          <p:spPr bwMode="auto">
            <a:xfrm>
              <a:off x="1415" y="933"/>
              <a:ext cx="31" cy="40"/>
            </a:xfrm>
            <a:custGeom>
              <a:avLst/>
              <a:gdLst>
                <a:gd name="T0" fmla="*/ 0 w 31"/>
                <a:gd name="T1" fmla="*/ 35 h 40"/>
                <a:gd name="T2" fmla="*/ 24 w 31"/>
                <a:gd name="T3" fmla="*/ 5 h 40"/>
                <a:gd name="T4" fmla="*/ 2 w 31"/>
                <a:gd name="T5" fmla="*/ 5 h 40"/>
                <a:gd name="T6" fmla="*/ 2 w 31"/>
                <a:gd name="T7" fmla="*/ 3 h 40"/>
                <a:gd name="T8" fmla="*/ 2 w 31"/>
                <a:gd name="T9" fmla="*/ 0 h 40"/>
                <a:gd name="T10" fmla="*/ 31 w 31"/>
                <a:gd name="T11" fmla="*/ 0 h 40"/>
                <a:gd name="T12" fmla="*/ 31 w 31"/>
                <a:gd name="T13" fmla="*/ 3 h 40"/>
                <a:gd name="T14" fmla="*/ 31 w 31"/>
                <a:gd name="T15" fmla="*/ 5 h 40"/>
                <a:gd name="T16" fmla="*/ 6 w 31"/>
                <a:gd name="T17" fmla="*/ 35 h 40"/>
                <a:gd name="T18" fmla="*/ 31 w 31"/>
                <a:gd name="T19" fmla="*/ 35 h 40"/>
                <a:gd name="T20" fmla="*/ 31 w 31"/>
                <a:gd name="T21" fmla="*/ 37 h 40"/>
                <a:gd name="T22" fmla="*/ 31 w 31"/>
                <a:gd name="T23" fmla="*/ 40 h 40"/>
                <a:gd name="T24" fmla="*/ 0 w 31"/>
                <a:gd name="T25" fmla="*/ 40 h 40"/>
                <a:gd name="T26" fmla="*/ 0 w 31"/>
                <a:gd name="T27" fmla="*/ 37 h 40"/>
                <a:gd name="T28" fmla="*/ 0 w 31"/>
                <a:gd name="T29"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0" y="35"/>
                  </a:moveTo>
                  <a:lnTo>
                    <a:pt x="24" y="5"/>
                  </a:lnTo>
                  <a:lnTo>
                    <a:pt x="2" y="5"/>
                  </a:lnTo>
                  <a:lnTo>
                    <a:pt x="2" y="3"/>
                  </a:lnTo>
                  <a:lnTo>
                    <a:pt x="2" y="0"/>
                  </a:lnTo>
                  <a:lnTo>
                    <a:pt x="31" y="0"/>
                  </a:lnTo>
                  <a:lnTo>
                    <a:pt x="31" y="3"/>
                  </a:lnTo>
                  <a:lnTo>
                    <a:pt x="31" y="5"/>
                  </a:lnTo>
                  <a:lnTo>
                    <a:pt x="6" y="35"/>
                  </a:lnTo>
                  <a:lnTo>
                    <a:pt x="31" y="35"/>
                  </a:lnTo>
                  <a:lnTo>
                    <a:pt x="31" y="37"/>
                  </a:lnTo>
                  <a:lnTo>
                    <a:pt x="31" y="40"/>
                  </a:lnTo>
                  <a:lnTo>
                    <a:pt x="0" y="40"/>
                  </a:lnTo>
                  <a:lnTo>
                    <a:pt x="0" y="37"/>
                  </a:lnTo>
                  <a:lnTo>
                    <a:pt x="0" y="35"/>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20" name="Freeform 88"/>
            <p:cNvSpPr/>
            <p:nvPr userDrawn="1"/>
          </p:nvSpPr>
          <p:spPr bwMode="auto">
            <a:xfrm>
              <a:off x="1458" y="933"/>
              <a:ext cx="31" cy="40"/>
            </a:xfrm>
            <a:custGeom>
              <a:avLst/>
              <a:gdLst>
                <a:gd name="T0" fmla="*/ 0 w 31"/>
                <a:gd name="T1" fmla="*/ 0 h 40"/>
                <a:gd name="T2" fmla="*/ 2 w 31"/>
                <a:gd name="T3" fmla="*/ 0 h 40"/>
                <a:gd name="T4" fmla="*/ 5 w 31"/>
                <a:gd name="T5" fmla="*/ 0 h 40"/>
                <a:gd name="T6" fmla="*/ 5 w 31"/>
                <a:gd name="T7" fmla="*/ 16 h 40"/>
                <a:gd name="T8" fmla="*/ 26 w 31"/>
                <a:gd name="T9" fmla="*/ 16 h 40"/>
                <a:gd name="T10" fmla="*/ 26 w 31"/>
                <a:gd name="T11" fmla="*/ 0 h 40"/>
                <a:gd name="T12" fmla="*/ 28 w 31"/>
                <a:gd name="T13" fmla="*/ 0 h 40"/>
                <a:gd name="T14" fmla="*/ 31 w 31"/>
                <a:gd name="T15" fmla="*/ 0 h 40"/>
                <a:gd name="T16" fmla="*/ 31 w 31"/>
                <a:gd name="T17" fmla="*/ 40 h 40"/>
                <a:gd name="T18" fmla="*/ 28 w 31"/>
                <a:gd name="T19" fmla="*/ 40 h 40"/>
                <a:gd name="T20" fmla="*/ 26 w 31"/>
                <a:gd name="T21" fmla="*/ 40 h 40"/>
                <a:gd name="T22" fmla="*/ 26 w 31"/>
                <a:gd name="T23" fmla="*/ 21 h 40"/>
                <a:gd name="T24" fmla="*/ 5 w 31"/>
                <a:gd name="T25" fmla="*/ 21 h 40"/>
                <a:gd name="T26" fmla="*/ 5 w 31"/>
                <a:gd name="T27" fmla="*/ 40 h 40"/>
                <a:gd name="T28" fmla="*/ 2 w 31"/>
                <a:gd name="T29" fmla="*/ 40 h 40"/>
                <a:gd name="T30" fmla="*/ 0 w 31"/>
                <a:gd name="T31" fmla="*/ 40 h 40"/>
                <a:gd name="T32" fmla="*/ 0 w 31"/>
                <a:gd name="T3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40">
                  <a:moveTo>
                    <a:pt x="0" y="0"/>
                  </a:moveTo>
                  <a:lnTo>
                    <a:pt x="2" y="0"/>
                  </a:lnTo>
                  <a:lnTo>
                    <a:pt x="5" y="0"/>
                  </a:lnTo>
                  <a:lnTo>
                    <a:pt x="5" y="16"/>
                  </a:lnTo>
                  <a:lnTo>
                    <a:pt x="26" y="16"/>
                  </a:lnTo>
                  <a:lnTo>
                    <a:pt x="26" y="0"/>
                  </a:lnTo>
                  <a:lnTo>
                    <a:pt x="28" y="0"/>
                  </a:lnTo>
                  <a:lnTo>
                    <a:pt x="31" y="0"/>
                  </a:lnTo>
                  <a:lnTo>
                    <a:pt x="31" y="40"/>
                  </a:lnTo>
                  <a:lnTo>
                    <a:pt x="28" y="40"/>
                  </a:lnTo>
                  <a:lnTo>
                    <a:pt x="26" y="40"/>
                  </a:lnTo>
                  <a:lnTo>
                    <a:pt x="26" y="21"/>
                  </a:lnTo>
                  <a:lnTo>
                    <a:pt x="5" y="21"/>
                  </a:lnTo>
                  <a:lnTo>
                    <a:pt x="5" y="40"/>
                  </a:lnTo>
                  <a:lnTo>
                    <a:pt x="2" y="40"/>
                  </a:lnTo>
                  <a:lnTo>
                    <a:pt x="0"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21" name="Freeform 89"/>
            <p:cNvSpPr/>
            <p:nvPr userDrawn="1"/>
          </p:nvSpPr>
          <p:spPr bwMode="auto">
            <a:xfrm>
              <a:off x="1503" y="933"/>
              <a:ext cx="29" cy="40"/>
            </a:xfrm>
            <a:custGeom>
              <a:avLst/>
              <a:gdLst>
                <a:gd name="T0" fmla="*/ 0 w 29"/>
                <a:gd name="T1" fmla="*/ 40 h 40"/>
                <a:gd name="T2" fmla="*/ 0 w 29"/>
                <a:gd name="T3" fmla="*/ 0 h 40"/>
                <a:gd name="T4" fmla="*/ 29 w 29"/>
                <a:gd name="T5" fmla="*/ 0 h 40"/>
                <a:gd name="T6" fmla="*/ 29 w 29"/>
                <a:gd name="T7" fmla="*/ 3 h 40"/>
                <a:gd name="T8" fmla="*/ 29 w 29"/>
                <a:gd name="T9" fmla="*/ 5 h 40"/>
                <a:gd name="T10" fmla="*/ 6 w 29"/>
                <a:gd name="T11" fmla="*/ 5 h 40"/>
                <a:gd name="T12" fmla="*/ 6 w 29"/>
                <a:gd name="T13" fmla="*/ 16 h 40"/>
                <a:gd name="T14" fmla="*/ 27 w 29"/>
                <a:gd name="T15" fmla="*/ 16 h 40"/>
                <a:gd name="T16" fmla="*/ 27 w 29"/>
                <a:gd name="T17" fmla="*/ 19 h 40"/>
                <a:gd name="T18" fmla="*/ 27 w 29"/>
                <a:gd name="T19" fmla="*/ 21 h 40"/>
                <a:gd name="T20" fmla="*/ 6 w 29"/>
                <a:gd name="T21" fmla="*/ 21 h 40"/>
                <a:gd name="T22" fmla="*/ 6 w 29"/>
                <a:gd name="T23" fmla="*/ 35 h 40"/>
                <a:gd name="T24" fmla="*/ 29 w 29"/>
                <a:gd name="T25" fmla="*/ 35 h 40"/>
                <a:gd name="T26" fmla="*/ 29 w 29"/>
                <a:gd name="T27" fmla="*/ 37 h 40"/>
                <a:gd name="T28" fmla="*/ 29 w 29"/>
                <a:gd name="T29" fmla="*/ 40 h 40"/>
                <a:gd name="T30" fmla="*/ 0 w 29"/>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40">
                  <a:moveTo>
                    <a:pt x="0" y="40"/>
                  </a:moveTo>
                  <a:lnTo>
                    <a:pt x="0" y="0"/>
                  </a:lnTo>
                  <a:lnTo>
                    <a:pt x="29" y="0"/>
                  </a:lnTo>
                  <a:lnTo>
                    <a:pt x="29" y="3"/>
                  </a:lnTo>
                  <a:lnTo>
                    <a:pt x="29" y="5"/>
                  </a:lnTo>
                  <a:lnTo>
                    <a:pt x="6" y="5"/>
                  </a:lnTo>
                  <a:lnTo>
                    <a:pt x="6" y="16"/>
                  </a:lnTo>
                  <a:lnTo>
                    <a:pt x="27" y="16"/>
                  </a:lnTo>
                  <a:lnTo>
                    <a:pt x="27" y="19"/>
                  </a:lnTo>
                  <a:lnTo>
                    <a:pt x="27" y="21"/>
                  </a:lnTo>
                  <a:lnTo>
                    <a:pt x="6" y="21"/>
                  </a:lnTo>
                  <a:lnTo>
                    <a:pt x="6" y="35"/>
                  </a:lnTo>
                  <a:lnTo>
                    <a:pt x="29" y="35"/>
                  </a:lnTo>
                  <a:lnTo>
                    <a:pt x="29" y="37"/>
                  </a:lnTo>
                  <a:lnTo>
                    <a:pt x="29" y="40"/>
                  </a:lnTo>
                  <a:lnTo>
                    <a:pt x="0" y="4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22" name="Freeform 90"/>
            <p:cNvSpPr/>
            <p:nvPr userDrawn="1"/>
          </p:nvSpPr>
          <p:spPr bwMode="auto">
            <a:xfrm>
              <a:off x="1542" y="933"/>
              <a:ext cx="22" cy="40"/>
            </a:xfrm>
            <a:custGeom>
              <a:avLst/>
              <a:gdLst>
                <a:gd name="T0" fmla="*/ 14 w 18"/>
                <a:gd name="T1" fmla="*/ 0 h 32"/>
                <a:gd name="T2" fmla="*/ 16 w 18"/>
                <a:gd name="T3" fmla="*/ 0 h 32"/>
                <a:gd name="T4" fmla="*/ 18 w 18"/>
                <a:gd name="T5" fmla="*/ 0 h 32"/>
                <a:gd name="T6" fmla="*/ 18 w 18"/>
                <a:gd name="T7" fmla="*/ 23 h 32"/>
                <a:gd name="T8" fmla="*/ 16 w 18"/>
                <a:gd name="T9" fmla="*/ 30 h 32"/>
                <a:gd name="T10" fmla="*/ 9 w 18"/>
                <a:gd name="T11" fmla="*/ 32 h 32"/>
                <a:gd name="T12" fmla="*/ 2 w 18"/>
                <a:gd name="T13" fmla="*/ 30 h 32"/>
                <a:gd name="T14" fmla="*/ 0 w 18"/>
                <a:gd name="T15" fmla="*/ 23 h 32"/>
                <a:gd name="T16" fmla="*/ 0 w 18"/>
                <a:gd name="T17" fmla="*/ 21 h 32"/>
                <a:gd name="T18" fmla="*/ 4 w 18"/>
                <a:gd name="T19" fmla="*/ 21 h 32"/>
                <a:gd name="T20" fmla="*/ 4 w 18"/>
                <a:gd name="T21" fmla="*/ 23 h 32"/>
                <a:gd name="T22" fmla="*/ 6 w 18"/>
                <a:gd name="T23" fmla="*/ 27 h 32"/>
                <a:gd name="T24" fmla="*/ 9 w 18"/>
                <a:gd name="T25" fmla="*/ 29 h 32"/>
                <a:gd name="T26" fmla="*/ 13 w 18"/>
                <a:gd name="T27" fmla="*/ 27 h 32"/>
                <a:gd name="T28" fmla="*/ 14 w 18"/>
                <a:gd name="T29" fmla="*/ 23 h 32"/>
                <a:gd name="T30" fmla="*/ 14 w 18"/>
                <a:gd name="T3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2">
                  <a:moveTo>
                    <a:pt x="14" y="0"/>
                  </a:moveTo>
                  <a:cubicBezTo>
                    <a:pt x="16" y="0"/>
                    <a:pt x="16" y="0"/>
                    <a:pt x="16" y="0"/>
                  </a:cubicBezTo>
                  <a:cubicBezTo>
                    <a:pt x="18" y="0"/>
                    <a:pt x="18" y="0"/>
                    <a:pt x="18" y="0"/>
                  </a:cubicBezTo>
                  <a:cubicBezTo>
                    <a:pt x="18" y="23"/>
                    <a:pt x="18" y="23"/>
                    <a:pt x="18" y="23"/>
                  </a:cubicBezTo>
                  <a:cubicBezTo>
                    <a:pt x="18" y="26"/>
                    <a:pt x="18" y="28"/>
                    <a:pt x="16" y="30"/>
                  </a:cubicBezTo>
                  <a:cubicBezTo>
                    <a:pt x="14" y="32"/>
                    <a:pt x="12" y="32"/>
                    <a:pt x="9" y="32"/>
                  </a:cubicBezTo>
                  <a:cubicBezTo>
                    <a:pt x="6" y="32"/>
                    <a:pt x="4" y="32"/>
                    <a:pt x="2" y="30"/>
                  </a:cubicBezTo>
                  <a:cubicBezTo>
                    <a:pt x="1" y="28"/>
                    <a:pt x="0" y="26"/>
                    <a:pt x="0" y="23"/>
                  </a:cubicBezTo>
                  <a:cubicBezTo>
                    <a:pt x="0" y="21"/>
                    <a:pt x="0" y="21"/>
                    <a:pt x="0" y="21"/>
                  </a:cubicBezTo>
                  <a:cubicBezTo>
                    <a:pt x="4" y="21"/>
                    <a:pt x="4" y="21"/>
                    <a:pt x="4" y="21"/>
                  </a:cubicBezTo>
                  <a:cubicBezTo>
                    <a:pt x="4" y="23"/>
                    <a:pt x="4" y="23"/>
                    <a:pt x="4" y="23"/>
                  </a:cubicBezTo>
                  <a:cubicBezTo>
                    <a:pt x="4" y="25"/>
                    <a:pt x="5" y="26"/>
                    <a:pt x="6" y="27"/>
                  </a:cubicBezTo>
                  <a:cubicBezTo>
                    <a:pt x="6" y="28"/>
                    <a:pt x="8" y="29"/>
                    <a:pt x="9" y="29"/>
                  </a:cubicBezTo>
                  <a:cubicBezTo>
                    <a:pt x="11" y="29"/>
                    <a:pt x="12" y="28"/>
                    <a:pt x="13" y="27"/>
                  </a:cubicBezTo>
                  <a:cubicBezTo>
                    <a:pt x="14" y="26"/>
                    <a:pt x="14" y="24"/>
                    <a:pt x="14" y="23"/>
                  </a:cubicBezTo>
                  <a:lnTo>
                    <a:pt x="14"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23" name="Freeform 91"/>
            <p:cNvSpPr/>
            <p:nvPr userDrawn="1"/>
          </p:nvSpPr>
          <p:spPr bwMode="auto">
            <a:xfrm>
              <a:off x="1579" y="933"/>
              <a:ext cx="5" cy="40"/>
            </a:xfrm>
            <a:custGeom>
              <a:avLst/>
              <a:gdLst>
                <a:gd name="T0" fmla="*/ 0 w 5"/>
                <a:gd name="T1" fmla="*/ 0 h 40"/>
                <a:gd name="T2" fmla="*/ 3 w 5"/>
                <a:gd name="T3" fmla="*/ 0 h 40"/>
                <a:gd name="T4" fmla="*/ 5 w 5"/>
                <a:gd name="T5" fmla="*/ 0 h 40"/>
                <a:gd name="T6" fmla="*/ 5 w 5"/>
                <a:gd name="T7" fmla="*/ 40 h 40"/>
                <a:gd name="T8" fmla="*/ 3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3" y="0"/>
                  </a:lnTo>
                  <a:lnTo>
                    <a:pt x="5" y="0"/>
                  </a:lnTo>
                  <a:lnTo>
                    <a:pt x="5" y="40"/>
                  </a:lnTo>
                  <a:lnTo>
                    <a:pt x="3" y="40"/>
                  </a:lnTo>
                  <a:lnTo>
                    <a:pt x="0"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24" name="Freeform 92"/>
            <p:cNvSpPr>
              <a:spLocks noEditPoints="1"/>
            </p:cNvSpPr>
            <p:nvPr userDrawn="1"/>
          </p:nvSpPr>
          <p:spPr bwMode="auto">
            <a:xfrm>
              <a:off x="1595" y="933"/>
              <a:ext cx="36" cy="40"/>
            </a:xfrm>
            <a:custGeom>
              <a:avLst/>
              <a:gdLst>
                <a:gd name="T0" fmla="*/ 15 w 36"/>
                <a:gd name="T1" fmla="*/ 0 h 40"/>
                <a:gd name="T2" fmla="*/ 19 w 36"/>
                <a:gd name="T3" fmla="*/ 0 h 40"/>
                <a:gd name="T4" fmla="*/ 21 w 36"/>
                <a:gd name="T5" fmla="*/ 0 h 40"/>
                <a:gd name="T6" fmla="*/ 36 w 36"/>
                <a:gd name="T7" fmla="*/ 40 h 40"/>
                <a:gd name="T8" fmla="*/ 33 w 36"/>
                <a:gd name="T9" fmla="*/ 40 h 40"/>
                <a:gd name="T10" fmla="*/ 30 w 36"/>
                <a:gd name="T11" fmla="*/ 40 h 40"/>
                <a:gd name="T12" fmla="*/ 26 w 36"/>
                <a:gd name="T13" fmla="*/ 27 h 40"/>
                <a:gd name="T14" fmla="*/ 10 w 36"/>
                <a:gd name="T15" fmla="*/ 27 h 40"/>
                <a:gd name="T16" fmla="*/ 7 w 36"/>
                <a:gd name="T17" fmla="*/ 40 h 40"/>
                <a:gd name="T18" fmla="*/ 4 w 36"/>
                <a:gd name="T19" fmla="*/ 40 h 40"/>
                <a:gd name="T20" fmla="*/ 0 w 36"/>
                <a:gd name="T21" fmla="*/ 40 h 40"/>
                <a:gd name="T22" fmla="*/ 15 w 36"/>
                <a:gd name="T23" fmla="*/ 0 h 40"/>
                <a:gd name="T24" fmla="*/ 12 w 36"/>
                <a:gd name="T25" fmla="*/ 24 h 40"/>
                <a:gd name="T26" fmla="*/ 24 w 36"/>
                <a:gd name="T27" fmla="*/ 24 h 40"/>
                <a:gd name="T28" fmla="*/ 19 w 36"/>
                <a:gd name="T29" fmla="*/ 5 h 40"/>
                <a:gd name="T30" fmla="*/ 19 w 36"/>
                <a:gd name="T31" fmla="*/ 5 h 40"/>
                <a:gd name="T32" fmla="*/ 12 w 36"/>
                <a:gd name="T33"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 h="40">
                  <a:moveTo>
                    <a:pt x="15" y="0"/>
                  </a:moveTo>
                  <a:lnTo>
                    <a:pt x="19" y="0"/>
                  </a:lnTo>
                  <a:lnTo>
                    <a:pt x="21" y="0"/>
                  </a:lnTo>
                  <a:lnTo>
                    <a:pt x="36" y="40"/>
                  </a:lnTo>
                  <a:lnTo>
                    <a:pt x="33" y="40"/>
                  </a:lnTo>
                  <a:lnTo>
                    <a:pt x="30" y="40"/>
                  </a:lnTo>
                  <a:lnTo>
                    <a:pt x="26" y="27"/>
                  </a:lnTo>
                  <a:lnTo>
                    <a:pt x="10" y="27"/>
                  </a:lnTo>
                  <a:lnTo>
                    <a:pt x="7" y="40"/>
                  </a:lnTo>
                  <a:lnTo>
                    <a:pt x="4" y="40"/>
                  </a:lnTo>
                  <a:lnTo>
                    <a:pt x="0" y="40"/>
                  </a:lnTo>
                  <a:lnTo>
                    <a:pt x="15" y="0"/>
                  </a:lnTo>
                  <a:close/>
                  <a:moveTo>
                    <a:pt x="12" y="24"/>
                  </a:moveTo>
                  <a:lnTo>
                    <a:pt x="24" y="24"/>
                  </a:lnTo>
                  <a:lnTo>
                    <a:pt x="19" y="5"/>
                  </a:lnTo>
                  <a:lnTo>
                    <a:pt x="19" y="5"/>
                  </a:lnTo>
                  <a:lnTo>
                    <a:pt x="12" y="24"/>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25" name="Freeform 93"/>
            <p:cNvSpPr/>
            <p:nvPr userDrawn="1"/>
          </p:nvSpPr>
          <p:spPr bwMode="auto">
            <a:xfrm>
              <a:off x="1641" y="933"/>
              <a:ext cx="31" cy="40"/>
            </a:xfrm>
            <a:custGeom>
              <a:avLst/>
              <a:gdLst>
                <a:gd name="T0" fmla="*/ 5 w 31"/>
                <a:gd name="T1" fmla="*/ 40 h 40"/>
                <a:gd name="T2" fmla="*/ 3 w 31"/>
                <a:gd name="T3" fmla="*/ 40 h 40"/>
                <a:gd name="T4" fmla="*/ 0 w 31"/>
                <a:gd name="T5" fmla="*/ 40 h 40"/>
                <a:gd name="T6" fmla="*/ 0 w 31"/>
                <a:gd name="T7" fmla="*/ 0 h 40"/>
                <a:gd name="T8" fmla="*/ 4 w 31"/>
                <a:gd name="T9" fmla="*/ 0 h 40"/>
                <a:gd name="T10" fmla="*/ 6 w 31"/>
                <a:gd name="T11" fmla="*/ 0 h 40"/>
                <a:gd name="T12" fmla="*/ 26 w 31"/>
                <a:gd name="T13" fmla="*/ 32 h 40"/>
                <a:gd name="T14" fmla="*/ 26 w 31"/>
                <a:gd name="T15" fmla="*/ 0 h 40"/>
                <a:gd name="T16" fmla="*/ 29 w 31"/>
                <a:gd name="T17" fmla="*/ 0 h 40"/>
                <a:gd name="T18" fmla="*/ 31 w 31"/>
                <a:gd name="T19" fmla="*/ 0 h 40"/>
                <a:gd name="T20" fmla="*/ 31 w 31"/>
                <a:gd name="T21" fmla="*/ 40 h 40"/>
                <a:gd name="T22" fmla="*/ 29 w 31"/>
                <a:gd name="T23" fmla="*/ 40 h 40"/>
                <a:gd name="T24" fmla="*/ 26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3" y="40"/>
                  </a:lnTo>
                  <a:lnTo>
                    <a:pt x="0" y="40"/>
                  </a:lnTo>
                  <a:lnTo>
                    <a:pt x="0" y="0"/>
                  </a:lnTo>
                  <a:lnTo>
                    <a:pt x="4" y="0"/>
                  </a:lnTo>
                  <a:lnTo>
                    <a:pt x="6" y="0"/>
                  </a:lnTo>
                  <a:lnTo>
                    <a:pt x="26" y="32"/>
                  </a:lnTo>
                  <a:lnTo>
                    <a:pt x="26" y="0"/>
                  </a:lnTo>
                  <a:lnTo>
                    <a:pt x="29" y="0"/>
                  </a:lnTo>
                  <a:lnTo>
                    <a:pt x="31" y="0"/>
                  </a:lnTo>
                  <a:lnTo>
                    <a:pt x="31" y="40"/>
                  </a:lnTo>
                  <a:lnTo>
                    <a:pt x="29" y="40"/>
                  </a:lnTo>
                  <a:lnTo>
                    <a:pt x="26" y="40"/>
                  </a:lnTo>
                  <a:lnTo>
                    <a:pt x="5" y="8"/>
                  </a:lnTo>
                  <a:lnTo>
                    <a:pt x="5" y="4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26" name="Freeform 94"/>
            <p:cNvSpPr/>
            <p:nvPr userDrawn="1"/>
          </p:nvSpPr>
          <p:spPr bwMode="auto">
            <a:xfrm>
              <a:off x="1687" y="932"/>
              <a:ext cx="36" cy="41"/>
            </a:xfrm>
            <a:custGeom>
              <a:avLst/>
              <a:gdLst>
                <a:gd name="T0" fmla="*/ 15 w 29"/>
                <a:gd name="T1" fmla="*/ 33 h 33"/>
                <a:gd name="T2" fmla="*/ 4 w 29"/>
                <a:gd name="T3" fmla="*/ 29 h 33"/>
                <a:gd name="T4" fmla="*/ 0 w 29"/>
                <a:gd name="T5" fmla="*/ 17 h 33"/>
                <a:gd name="T6" fmla="*/ 4 w 29"/>
                <a:gd name="T7" fmla="*/ 5 h 33"/>
                <a:gd name="T8" fmla="*/ 15 w 29"/>
                <a:gd name="T9" fmla="*/ 0 h 33"/>
                <a:gd name="T10" fmla="*/ 24 w 29"/>
                <a:gd name="T11" fmla="*/ 3 h 33"/>
                <a:gd name="T12" fmla="*/ 28 w 29"/>
                <a:gd name="T13" fmla="*/ 10 h 33"/>
                <a:gd name="T14" fmla="*/ 24 w 29"/>
                <a:gd name="T15" fmla="*/ 10 h 33"/>
                <a:gd name="T16" fmla="*/ 21 w 29"/>
                <a:gd name="T17" fmla="*/ 5 h 33"/>
                <a:gd name="T18" fmla="*/ 15 w 29"/>
                <a:gd name="T19" fmla="*/ 4 h 33"/>
                <a:gd name="T20" fmla="*/ 7 w 29"/>
                <a:gd name="T21" fmla="*/ 7 h 33"/>
                <a:gd name="T22" fmla="*/ 4 w 29"/>
                <a:gd name="T23" fmla="*/ 17 h 33"/>
                <a:gd name="T24" fmla="*/ 7 w 29"/>
                <a:gd name="T25" fmla="*/ 26 h 33"/>
                <a:gd name="T26" fmla="*/ 15 w 29"/>
                <a:gd name="T27" fmla="*/ 30 h 33"/>
                <a:gd name="T28" fmla="*/ 23 w 29"/>
                <a:gd name="T29" fmla="*/ 26 h 33"/>
                <a:gd name="T30" fmla="*/ 24 w 29"/>
                <a:gd name="T31" fmla="*/ 25 h 33"/>
                <a:gd name="T32" fmla="*/ 25 w 29"/>
                <a:gd name="T33" fmla="*/ 23 h 33"/>
                <a:gd name="T34" fmla="*/ 25 w 29"/>
                <a:gd name="T35" fmla="*/ 20 h 33"/>
                <a:gd name="T36" fmla="*/ 25 w 29"/>
                <a:gd name="T37" fmla="*/ 19 h 33"/>
                <a:gd name="T38" fmla="*/ 15 w 29"/>
                <a:gd name="T39" fmla="*/ 19 h 33"/>
                <a:gd name="T40" fmla="*/ 15 w 29"/>
                <a:gd name="T41" fmla="*/ 16 h 33"/>
                <a:gd name="T42" fmla="*/ 29 w 29"/>
                <a:gd name="T43" fmla="*/ 16 h 33"/>
                <a:gd name="T44" fmla="*/ 29 w 29"/>
                <a:gd name="T45" fmla="*/ 32 h 33"/>
                <a:gd name="T46" fmla="*/ 26 w 29"/>
                <a:gd name="T47" fmla="*/ 32 h 33"/>
                <a:gd name="T48" fmla="*/ 25 w 29"/>
                <a:gd name="T49" fmla="*/ 28 h 33"/>
                <a:gd name="T50" fmla="*/ 25 w 29"/>
                <a:gd name="T51" fmla="*/ 29 h 33"/>
                <a:gd name="T52" fmla="*/ 15 w 29"/>
                <a:gd name="T5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9" h="33">
                  <a:moveTo>
                    <a:pt x="15" y="33"/>
                  </a:moveTo>
                  <a:cubicBezTo>
                    <a:pt x="10" y="33"/>
                    <a:pt x="7" y="32"/>
                    <a:pt x="4" y="29"/>
                  </a:cubicBezTo>
                  <a:cubicBezTo>
                    <a:pt x="1" y="26"/>
                    <a:pt x="0" y="22"/>
                    <a:pt x="0" y="17"/>
                  </a:cubicBezTo>
                  <a:cubicBezTo>
                    <a:pt x="0" y="12"/>
                    <a:pt x="1" y="8"/>
                    <a:pt x="4" y="5"/>
                  </a:cubicBezTo>
                  <a:cubicBezTo>
                    <a:pt x="7" y="1"/>
                    <a:pt x="10" y="0"/>
                    <a:pt x="15" y="0"/>
                  </a:cubicBezTo>
                  <a:cubicBezTo>
                    <a:pt x="18" y="0"/>
                    <a:pt x="21" y="1"/>
                    <a:pt x="24" y="3"/>
                  </a:cubicBezTo>
                  <a:cubicBezTo>
                    <a:pt x="26" y="5"/>
                    <a:pt x="28" y="7"/>
                    <a:pt x="28" y="10"/>
                  </a:cubicBezTo>
                  <a:cubicBezTo>
                    <a:pt x="24" y="10"/>
                    <a:pt x="24" y="10"/>
                    <a:pt x="24" y="10"/>
                  </a:cubicBezTo>
                  <a:cubicBezTo>
                    <a:pt x="24" y="8"/>
                    <a:pt x="23" y="7"/>
                    <a:pt x="21" y="5"/>
                  </a:cubicBezTo>
                  <a:cubicBezTo>
                    <a:pt x="19" y="4"/>
                    <a:pt x="17" y="4"/>
                    <a:pt x="15" y="4"/>
                  </a:cubicBezTo>
                  <a:cubicBezTo>
                    <a:pt x="12" y="4"/>
                    <a:pt x="9" y="5"/>
                    <a:pt x="7" y="7"/>
                  </a:cubicBezTo>
                  <a:cubicBezTo>
                    <a:pt x="5" y="10"/>
                    <a:pt x="4" y="13"/>
                    <a:pt x="4" y="17"/>
                  </a:cubicBezTo>
                  <a:cubicBezTo>
                    <a:pt x="4" y="21"/>
                    <a:pt x="5" y="24"/>
                    <a:pt x="7" y="26"/>
                  </a:cubicBezTo>
                  <a:cubicBezTo>
                    <a:pt x="9" y="29"/>
                    <a:pt x="12" y="30"/>
                    <a:pt x="15" y="30"/>
                  </a:cubicBezTo>
                  <a:cubicBezTo>
                    <a:pt x="18" y="30"/>
                    <a:pt x="21" y="29"/>
                    <a:pt x="23" y="26"/>
                  </a:cubicBezTo>
                  <a:cubicBezTo>
                    <a:pt x="23" y="26"/>
                    <a:pt x="23" y="25"/>
                    <a:pt x="24" y="25"/>
                  </a:cubicBezTo>
                  <a:cubicBezTo>
                    <a:pt x="24" y="24"/>
                    <a:pt x="24" y="24"/>
                    <a:pt x="25" y="23"/>
                  </a:cubicBezTo>
                  <a:cubicBezTo>
                    <a:pt x="25" y="22"/>
                    <a:pt x="25" y="21"/>
                    <a:pt x="25" y="20"/>
                  </a:cubicBezTo>
                  <a:cubicBezTo>
                    <a:pt x="25" y="19"/>
                    <a:pt x="25" y="19"/>
                    <a:pt x="25" y="19"/>
                  </a:cubicBezTo>
                  <a:cubicBezTo>
                    <a:pt x="15" y="19"/>
                    <a:pt x="15" y="19"/>
                    <a:pt x="15" y="19"/>
                  </a:cubicBezTo>
                  <a:cubicBezTo>
                    <a:pt x="15" y="16"/>
                    <a:pt x="15" y="16"/>
                    <a:pt x="15" y="16"/>
                  </a:cubicBezTo>
                  <a:cubicBezTo>
                    <a:pt x="29" y="16"/>
                    <a:pt x="29" y="16"/>
                    <a:pt x="29" y="16"/>
                  </a:cubicBezTo>
                  <a:cubicBezTo>
                    <a:pt x="29" y="32"/>
                    <a:pt x="29" y="32"/>
                    <a:pt x="29" y="32"/>
                  </a:cubicBezTo>
                  <a:cubicBezTo>
                    <a:pt x="26" y="32"/>
                    <a:pt x="26" y="32"/>
                    <a:pt x="26" y="32"/>
                  </a:cubicBezTo>
                  <a:cubicBezTo>
                    <a:pt x="25" y="28"/>
                    <a:pt x="25" y="28"/>
                    <a:pt x="25" y="28"/>
                  </a:cubicBezTo>
                  <a:cubicBezTo>
                    <a:pt x="25" y="29"/>
                    <a:pt x="25" y="29"/>
                    <a:pt x="25" y="29"/>
                  </a:cubicBezTo>
                  <a:cubicBezTo>
                    <a:pt x="22" y="32"/>
                    <a:pt x="19" y="33"/>
                    <a:pt x="15" y="33"/>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27" name="Freeform 95"/>
            <p:cNvSpPr/>
            <p:nvPr userDrawn="1"/>
          </p:nvSpPr>
          <p:spPr bwMode="auto">
            <a:xfrm>
              <a:off x="1760" y="933"/>
              <a:ext cx="31" cy="40"/>
            </a:xfrm>
            <a:custGeom>
              <a:avLst/>
              <a:gdLst>
                <a:gd name="T0" fmla="*/ 25 w 25"/>
                <a:gd name="T1" fmla="*/ 20 h 32"/>
                <a:gd name="T2" fmla="*/ 21 w 25"/>
                <a:gd name="T3" fmla="*/ 29 h 32"/>
                <a:gd name="T4" fmla="*/ 12 w 25"/>
                <a:gd name="T5" fmla="*/ 32 h 32"/>
                <a:gd name="T6" fmla="*/ 3 w 25"/>
                <a:gd name="T7" fmla="*/ 29 h 32"/>
                <a:gd name="T8" fmla="*/ 0 w 25"/>
                <a:gd name="T9" fmla="*/ 20 h 32"/>
                <a:gd name="T10" fmla="*/ 0 w 25"/>
                <a:gd name="T11" fmla="*/ 0 h 32"/>
                <a:gd name="T12" fmla="*/ 2 w 25"/>
                <a:gd name="T13" fmla="*/ 0 h 32"/>
                <a:gd name="T14" fmla="*/ 4 w 25"/>
                <a:gd name="T15" fmla="*/ 0 h 32"/>
                <a:gd name="T16" fmla="*/ 4 w 25"/>
                <a:gd name="T17" fmla="*/ 20 h 32"/>
                <a:gd name="T18" fmla="*/ 6 w 25"/>
                <a:gd name="T19" fmla="*/ 26 h 32"/>
                <a:gd name="T20" fmla="*/ 12 w 25"/>
                <a:gd name="T21" fmla="*/ 29 h 32"/>
                <a:gd name="T22" fmla="*/ 18 w 25"/>
                <a:gd name="T23" fmla="*/ 26 h 32"/>
                <a:gd name="T24" fmla="*/ 20 w 25"/>
                <a:gd name="T25" fmla="*/ 20 h 32"/>
                <a:gd name="T26" fmla="*/ 20 w 25"/>
                <a:gd name="T27" fmla="*/ 0 h 32"/>
                <a:gd name="T28" fmla="*/ 22 w 25"/>
                <a:gd name="T29" fmla="*/ 0 h 32"/>
                <a:gd name="T30" fmla="*/ 25 w 25"/>
                <a:gd name="T31" fmla="*/ 0 h 32"/>
                <a:gd name="T32" fmla="*/ 25 w 25"/>
                <a:gd name="T33"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32">
                  <a:moveTo>
                    <a:pt x="25" y="20"/>
                  </a:moveTo>
                  <a:cubicBezTo>
                    <a:pt x="25" y="24"/>
                    <a:pt x="23" y="27"/>
                    <a:pt x="21" y="29"/>
                  </a:cubicBezTo>
                  <a:cubicBezTo>
                    <a:pt x="19" y="31"/>
                    <a:pt x="16" y="32"/>
                    <a:pt x="12" y="32"/>
                  </a:cubicBezTo>
                  <a:cubicBezTo>
                    <a:pt x="8" y="32"/>
                    <a:pt x="5" y="31"/>
                    <a:pt x="3" y="29"/>
                  </a:cubicBezTo>
                  <a:cubicBezTo>
                    <a:pt x="1" y="27"/>
                    <a:pt x="0" y="24"/>
                    <a:pt x="0" y="20"/>
                  </a:cubicBezTo>
                  <a:cubicBezTo>
                    <a:pt x="0" y="0"/>
                    <a:pt x="0" y="0"/>
                    <a:pt x="0" y="0"/>
                  </a:cubicBezTo>
                  <a:cubicBezTo>
                    <a:pt x="2" y="0"/>
                    <a:pt x="2" y="0"/>
                    <a:pt x="2" y="0"/>
                  </a:cubicBezTo>
                  <a:cubicBezTo>
                    <a:pt x="4" y="0"/>
                    <a:pt x="4" y="0"/>
                    <a:pt x="4" y="0"/>
                  </a:cubicBezTo>
                  <a:cubicBezTo>
                    <a:pt x="4" y="20"/>
                    <a:pt x="4" y="20"/>
                    <a:pt x="4" y="20"/>
                  </a:cubicBezTo>
                  <a:cubicBezTo>
                    <a:pt x="4" y="23"/>
                    <a:pt x="5" y="25"/>
                    <a:pt x="6" y="26"/>
                  </a:cubicBezTo>
                  <a:cubicBezTo>
                    <a:pt x="7" y="28"/>
                    <a:pt x="9" y="29"/>
                    <a:pt x="12" y="29"/>
                  </a:cubicBezTo>
                  <a:cubicBezTo>
                    <a:pt x="15" y="29"/>
                    <a:pt x="17" y="28"/>
                    <a:pt x="18" y="26"/>
                  </a:cubicBezTo>
                  <a:cubicBezTo>
                    <a:pt x="20" y="25"/>
                    <a:pt x="20" y="23"/>
                    <a:pt x="20" y="20"/>
                  </a:cubicBezTo>
                  <a:cubicBezTo>
                    <a:pt x="20" y="0"/>
                    <a:pt x="20" y="0"/>
                    <a:pt x="20" y="0"/>
                  </a:cubicBezTo>
                  <a:cubicBezTo>
                    <a:pt x="22" y="0"/>
                    <a:pt x="22" y="0"/>
                    <a:pt x="22" y="0"/>
                  </a:cubicBezTo>
                  <a:cubicBezTo>
                    <a:pt x="25" y="0"/>
                    <a:pt x="25" y="0"/>
                    <a:pt x="25" y="0"/>
                  </a:cubicBezTo>
                  <a:lnTo>
                    <a:pt x="25" y="2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28" name="Freeform 96"/>
            <p:cNvSpPr/>
            <p:nvPr userDrawn="1"/>
          </p:nvSpPr>
          <p:spPr bwMode="auto">
            <a:xfrm>
              <a:off x="1806" y="933"/>
              <a:ext cx="31" cy="40"/>
            </a:xfrm>
            <a:custGeom>
              <a:avLst/>
              <a:gdLst>
                <a:gd name="T0" fmla="*/ 5 w 31"/>
                <a:gd name="T1" fmla="*/ 40 h 40"/>
                <a:gd name="T2" fmla="*/ 2 w 31"/>
                <a:gd name="T3" fmla="*/ 40 h 40"/>
                <a:gd name="T4" fmla="*/ 0 w 31"/>
                <a:gd name="T5" fmla="*/ 40 h 40"/>
                <a:gd name="T6" fmla="*/ 0 w 31"/>
                <a:gd name="T7" fmla="*/ 0 h 40"/>
                <a:gd name="T8" fmla="*/ 2 w 31"/>
                <a:gd name="T9" fmla="*/ 0 h 40"/>
                <a:gd name="T10" fmla="*/ 6 w 31"/>
                <a:gd name="T11" fmla="*/ 0 h 40"/>
                <a:gd name="T12" fmla="*/ 26 w 31"/>
                <a:gd name="T13" fmla="*/ 32 h 40"/>
                <a:gd name="T14" fmla="*/ 26 w 31"/>
                <a:gd name="T15" fmla="*/ 0 h 40"/>
                <a:gd name="T16" fmla="*/ 28 w 31"/>
                <a:gd name="T17" fmla="*/ 0 h 40"/>
                <a:gd name="T18" fmla="*/ 31 w 31"/>
                <a:gd name="T19" fmla="*/ 0 h 40"/>
                <a:gd name="T20" fmla="*/ 31 w 31"/>
                <a:gd name="T21" fmla="*/ 40 h 40"/>
                <a:gd name="T22" fmla="*/ 28 w 31"/>
                <a:gd name="T23" fmla="*/ 40 h 40"/>
                <a:gd name="T24" fmla="*/ 25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2" y="40"/>
                  </a:lnTo>
                  <a:lnTo>
                    <a:pt x="0" y="40"/>
                  </a:lnTo>
                  <a:lnTo>
                    <a:pt x="0" y="0"/>
                  </a:lnTo>
                  <a:lnTo>
                    <a:pt x="2" y="0"/>
                  </a:lnTo>
                  <a:lnTo>
                    <a:pt x="6" y="0"/>
                  </a:lnTo>
                  <a:lnTo>
                    <a:pt x="26" y="32"/>
                  </a:lnTo>
                  <a:lnTo>
                    <a:pt x="26" y="0"/>
                  </a:lnTo>
                  <a:lnTo>
                    <a:pt x="28" y="0"/>
                  </a:lnTo>
                  <a:lnTo>
                    <a:pt x="31" y="0"/>
                  </a:lnTo>
                  <a:lnTo>
                    <a:pt x="31" y="40"/>
                  </a:lnTo>
                  <a:lnTo>
                    <a:pt x="28" y="40"/>
                  </a:lnTo>
                  <a:lnTo>
                    <a:pt x="25" y="40"/>
                  </a:lnTo>
                  <a:lnTo>
                    <a:pt x="5" y="8"/>
                  </a:lnTo>
                  <a:lnTo>
                    <a:pt x="5" y="4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29" name="Freeform 97"/>
            <p:cNvSpPr/>
            <p:nvPr userDrawn="1"/>
          </p:nvSpPr>
          <p:spPr bwMode="auto">
            <a:xfrm>
              <a:off x="1852"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30" name="Freeform 98"/>
            <p:cNvSpPr/>
            <p:nvPr userDrawn="1"/>
          </p:nvSpPr>
          <p:spPr bwMode="auto">
            <a:xfrm>
              <a:off x="1867" y="933"/>
              <a:ext cx="34" cy="40"/>
            </a:xfrm>
            <a:custGeom>
              <a:avLst/>
              <a:gdLst>
                <a:gd name="T0" fmla="*/ 0 w 34"/>
                <a:gd name="T1" fmla="*/ 0 h 40"/>
                <a:gd name="T2" fmla="*/ 3 w 34"/>
                <a:gd name="T3" fmla="*/ 0 h 40"/>
                <a:gd name="T4" fmla="*/ 6 w 34"/>
                <a:gd name="T5" fmla="*/ 0 h 40"/>
                <a:gd name="T6" fmla="*/ 17 w 34"/>
                <a:gd name="T7" fmla="*/ 34 h 40"/>
                <a:gd name="T8" fmla="*/ 17 w 34"/>
                <a:gd name="T9" fmla="*/ 34 h 40"/>
                <a:gd name="T10" fmla="*/ 28 w 34"/>
                <a:gd name="T11" fmla="*/ 0 h 40"/>
                <a:gd name="T12" fmla="*/ 32 w 34"/>
                <a:gd name="T13" fmla="*/ 0 h 40"/>
                <a:gd name="T14" fmla="*/ 34 w 34"/>
                <a:gd name="T15" fmla="*/ 0 h 40"/>
                <a:gd name="T16" fmla="*/ 21 w 34"/>
                <a:gd name="T17" fmla="*/ 40 h 40"/>
                <a:gd name="T18" fmla="*/ 17 w 34"/>
                <a:gd name="T19" fmla="*/ 40 h 40"/>
                <a:gd name="T20" fmla="*/ 15 w 34"/>
                <a:gd name="T21" fmla="*/ 40 h 40"/>
                <a:gd name="T22" fmla="*/ 0 w 34"/>
                <a:gd name="T2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0">
                  <a:moveTo>
                    <a:pt x="0" y="0"/>
                  </a:moveTo>
                  <a:lnTo>
                    <a:pt x="3" y="0"/>
                  </a:lnTo>
                  <a:lnTo>
                    <a:pt x="6" y="0"/>
                  </a:lnTo>
                  <a:lnTo>
                    <a:pt x="17" y="34"/>
                  </a:lnTo>
                  <a:lnTo>
                    <a:pt x="17" y="34"/>
                  </a:lnTo>
                  <a:lnTo>
                    <a:pt x="28" y="0"/>
                  </a:lnTo>
                  <a:lnTo>
                    <a:pt x="32" y="0"/>
                  </a:lnTo>
                  <a:lnTo>
                    <a:pt x="34" y="0"/>
                  </a:lnTo>
                  <a:lnTo>
                    <a:pt x="21" y="40"/>
                  </a:lnTo>
                  <a:lnTo>
                    <a:pt x="17" y="40"/>
                  </a:lnTo>
                  <a:lnTo>
                    <a:pt x="15"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31" name="Freeform 99"/>
            <p:cNvSpPr/>
            <p:nvPr userDrawn="1"/>
          </p:nvSpPr>
          <p:spPr bwMode="auto">
            <a:xfrm>
              <a:off x="1911" y="933"/>
              <a:ext cx="30" cy="40"/>
            </a:xfrm>
            <a:custGeom>
              <a:avLst/>
              <a:gdLst>
                <a:gd name="T0" fmla="*/ 0 w 30"/>
                <a:gd name="T1" fmla="*/ 40 h 40"/>
                <a:gd name="T2" fmla="*/ 0 w 30"/>
                <a:gd name="T3" fmla="*/ 0 h 40"/>
                <a:gd name="T4" fmla="*/ 30 w 30"/>
                <a:gd name="T5" fmla="*/ 0 h 40"/>
                <a:gd name="T6" fmla="*/ 30 w 30"/>
                <a:gd name="T7" fmla="*/ 3 h 40"/>
                <a:gd name="T8" fmla="*/ 30 w 30"/>
                <a:gd name="T9" fmla="*/ 5 h 40"/>
                <a:gd name="T10" fmla="*/ 6 w 30"/>
                <a:gd name="T11" fmla="*/ 5 h 40"/>
                <a:gd name="T12" fmla="*/ 6 w 30"/>
                <a:gd name="T13" fmla="*/ 16 h 40"/>
                <a:gd name="T14" fmla="*/ 27 w 30"/>
                <a:gd name="T15" fmla="*/ 16 h 40"/>
                <a:gd name="T16" fmla="*/ 27 w 30"/>
                <a:gd name="T17" fmla="*/ 19 h 40"/>
                <a:gd name="T18" fmla="*/ 27 w 30"/>
                <a:gd name="T19" fmla="*/ 21 h 40"/>
                <a:gd name="T20" fmla="*/ 6 w 30"/>
                <a:gd name="T21" fmla="*/ 21 h 40"/>
                <a:gd name="T22" fmla="*/ 6 w 30"/>
                <a:gd name="T23" fmla="*/ 35 h 40"/>
                <a:gd name="T24" fmla="*/ 30 w 30"/>
                <a:gd name="T25" fmla="*/ 35 h 40"/>
                <a:gd name="T26" fmla="*/ 30 w 30"/>
                <a:gd name="T27" fmla="*/ 37 h 40"/>
                <a:gd name="T28" fmla="*/ 30 w 30"/>
                <a:gd name="T29" fmla="*/ 40 h 40"/>
                <a:gd name="T30" fmla="*/ 0 w 30"/>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40">
                  <a:moveTo>
                    <a:pt x="0" y="40"/>
                  </a:moveTo>
                  <a:lnTo>
                    <a:pt x="0" y="0"/>
                  </a:lnTo>
                  <a:lnTo>
                    <a:pt x="30" y="0"/>
                  </a:lnTo>
                  <a:lnTo>
                    <a:pt x="30" y="3"/>
                  </a:lnTo>
                  <a:lnTo>
                    <a:pt x="30" y="5"/>
                  </a:lnTo>
                  <a:lnTo>
                    <a:pt x="6" y="5"/>
                  </a:lnTo>
                  <a:lnTo>
                    <a:pt x="6" y="16"/>
                  </a:lnTo>
                  <a:lnTo>
                    <a:pt x="27" y="16"/>
                  </a:lnTo>
                  <a:lnTo>
                    <a:pt x="27" y="19"/>
                  </a:lnTo>
                  <a:lnTo>
                    <a:pt x="27" y="21"/>
                  </a:lnTo>
                  <a:lnTo>
                    <a:pt x="6" y="21"/>
                  </a:lnTo>
                  <a:lnTo>
                    <a:pt x="6" y="35"/>
                  </a:lnTo>
                  <a:lnTo>
                    <a:pt x="30" y="35"/>
                  </a:lnTo>
                  <a:lnTo>
                    <a:pt x="30" y="37"/>
                  </a:lnTo>
                  <a:lnTo>
                    <a:pt x="30" y="40"/>
                  </a:lnTo>
                  <a:lnTo>
                    <a:pt x="0" y="4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32" name="Freeform 100"/>
            <p:cNvSpPr>
              <a:spLocks noEditPoints="1"/>
            </p:cNvSpPr>
            <p:nvPr userDrawn="1"/>
          </p:nvSpPr>
          <p:spPr bwMode="auto">
            <a:xfrm>
              <a:off x="1955" y="933"/>
              <a:ext cx="33" cy="40"/>
            </a:xfrm>
            <a:custGeom>
              <a:avLst/>
              <a:gdLst>
                <a:gd name="T0" fmla="*/ 0 w 27"/>
                <a:gd name="T1" fmla="*/ 0 h 32"/>
                <a:gd name="T2" fmla="*/ 2 w 27"/>
                <a:gd name="T3" fmla="*/ 0 h 32"/>
                <a:gd name="T4" fmla="*/ 15 w 27"/>
                <a:gd name="T5" fmla="*/ 0 h 32"/>
                <a:gd name="T6" fmla="*/ 23 w 27"/>
                <a:gd name="T7" fmla="*/ 2 h 32"/>
                <a:gd name="T8" fmla="*/ 25 w 27"/>
                <a:gd name="T9" fmla="*/ 8 h 32"/>
                <a:gd name="T10" fmla="*/ 23 w 27"/>
                <a:gd name="T11" fmla="*/ 15 h 32"/>
                <a:gd name="T12" fmla="*/ 21 w 27"/>
                <a:gd name="T13" fmla="*/ 16 h 32"/>
                <a:gd name="T14" fmla="*/ 22 w 27"/>
                <a:gd name="T15" fmla="*/ 16 h 32"/>
                <a:gd name="T16" fmla="*/ 25 w 27"/>
                <a:gd name="T17" fmla="*/ 22 h 32"/>
                <a:gd name="T18" fmla="*/ 25 w 27"/>
                <a:gd name="T19" fmla="*/ 28 h 32"/>
                <a:gd name="T20" fmla="*/ 25 w 27"/>
                <a:gd name="T21" fmla="*/ 30 h 32"/>
                <a:gd name="T22" fmla="*/ 27 w 27"/>
                <a:gd name="T23" fmla="*/ 31 h 32"/>
                <a:gd name="T24" fmla="*/ 27 w 27"/>
                <a:gd name="T25" fmla="*/ 31 h 32"/>
                <a:gd name="T26" fmla="*/ 21 w 27"/>
                <a:gd name="T27" fmla="*/ 31 h 32"/>
                <a:gd name="T28" fmla="*/ 21 w 27"/>
                <a:gd name="T29" fmla="*/ 29 h 32"/>
                <a:gd name="T30" fmla="*/ 21 w 27"/>
                <a:gd name="T31" fmla="*/ 26 h 32"/>
                <a:gd name="T32" fmla="*/ 21 w 27"/>
                <a:gd name="T33" fmla="*/ 23 h 32"/>
                <a:gd name="T34" fmla="*/ 19 w 27"/>
                <a:gd name="T35" fmla="*/ 19 h 32"/>
                <a:gd name="T36" fmla="*/ 15 w 27"/>
                <a:gd name="T37" fmla="*/ 18 h 32"/>
                <a:gd name="T38" fmla="*/ 4 w 27"/>
                <a:gd name="T39" fmla="*/ 18 h 32"/>
                <a:gd name="T40" fmla="*/ 4 w 27"/>
                <a:gd name="T41" fmla="*/ 32 h 32"/>
                <a:gd name="T42" fmla="*/ 2 w 27"/>
                <a:gd name="T43" fmla="*/ 32 h 32"/>
                <a:gd name="T44" fmla="*/ 0 w 27"/>
                <a:gd name="T45" fmla="*/ 32 h 32"/>
                <a:gd name="T46" fmla="*/ 0 w 27"/>
                <a:gd name="T47" fmla="*/ 0 h 32"/>
                <a:gd name="T48" fmla="*/ 4 w 27"/>
                <a:gd name="T49" fmla="*/ 14 h 32"/>
                <a:gd name="T50" fmla="*/ 15 w 27"/>
                <a:gd name="T51" fmla="*/ 14 h 32"/>
                <a:gd name="T52" fmla="*/ 19 w 27"/>
                <a:gd name="T53" fmla="*/ 13 h 32"/>
                <a:gd name="T54" fmla="*/ 21 w 27"/>
                <a:gd name="T55" fmla="*/ 9 h 32"/>
                <a:gd name="T56" fmla="*/ 19 w 27"/>
                <a:gd name="T57" fmla="*/ 5 h 32"/>
                <a:gd name="T58" fmla="*/ 15 w 27"/>
                <a:gd name="T59" fmla="*/ 3 h 32"/>
                <a:gd name="T60" fmla="*/ 4 w 27"/>
                <a:gd name="T61" fmla="*/ 3 h 32"/>
                <a:gd name="T62" fmla="*/ 4 w 27"/>
                <a:gd name="T63"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 h="32">
                  <a:moveTo>
                    <a:pt x="0" y="0"/>
                  </a:moveTo>
                  <a:cubicBezTo>
                    <a:pt x="2" y="0"/>
                    <a:pt x="2" y="0"/>
                    <a:pt x="2" y="0"/>
                  </a:cubicBezTo>
                  <a:cubicBezTo>
                    <a:pt x="15" y="0"/>
                    <a:pt x="15" y="0"/>
                    <a:pt x="15" y="0"/>
                  </a:cubicBezTo>
                  <a:cubicBezTo>
                    <a:pt x="18" y="0"/>
                    <a:pt x="21" y="1"/>
                    <a:pt x="23" y="2"/>
                  </a:cubicBezTo>
                  <a:cubicBezTo>
                    <a:pt x="24" y="3"/>
                    <a:pt x="25" y="6"/>
                    <a:pt x="25" y="8"/>
                  </a:cubicBezTo>
                  <a:cubicBezTo>
                    <a:pt x="25" y="11"/>
                    <a:pt x="24" y="13"/>
                    <a:pt x="23" y="15"/>
                  </a:cubicBezTo>
                  <a:cubicBezTo>
                    <a:pt x="22" y="15"/>
                    <a:pt x="22" y="16"/>
                    <a:pt x="21" y="16"/>
                  </a:cubicBezTo>
                  <a:cubicBezTo>
                    <a:pt x="22" y="16"/>
                    <a:pt x="22" y="16"/>
                    <a:pt x="22" y="16"/>
                  </a:cubicBezTo>
                  <a:cubicBezTo>
                    <a:pt x="24" y="17"/>
                    <a:pt x="25" y="19"/>
                    <a:pt x="25" y="22"/>
                  </a:cubicBezTo>
                  <a:cubicBezTo>
                    <a:pt x="25" y="28"/>
                    <a:pt x="25" y="28"/>
                    <a:pt x="25" y="28"/>
                  </a:cubicBezTo>
                  <a:cubicBezTo>
                    <a:pt x="25" y="29"/>
                    <a:pt x="25" y="29"/>
                    <a:pt x="25" y="30"/>
                  </a:cubicBezTo>
                  <a:cubicBezTo>
                    <a:pt x="26" y="30"/>
                    <a:pt x="26" y="30"/>
                    <a:pt x="27" y="31"/>
                  </a:cubicBezTo>
                  <a:cubicBezTo>
                    <a:pt x="27" y="31"/>
                    <a:pt x="27" y="31"/>
                    <a:pt x="27" y="31"/>
                  </a:cubicBezTo>
                  <a:cubicBezTo>
                    <a:pt x="21" y="31"/>
                    <a:pt x="21" y="31"/>
                    <a:pt x="21" y="31"/>
                  </a:cubicBezTo>
                  <a:cubicBezTo>
                    <a:pt x="21" y="31"/>
                    <a:pt x="21" y="31"/>
                    <a:pt x="21" y="29"/>
                  </a:cubicBezTo>
                  <a:cubicBezTo>
                    <a:pt x="21" y="28"/>
                    <a:pt x="21" y="27"/>
                    <a:pt x="21" y="26"/>
                  </a:cubicBezTo>
                  <a:cubicBezTo>
                    <a:pt x="21" y="23"/>
                    <a:pt x="21" y="23"/>
                    <a:pt x="21" y="23"/>
                  </a:cubicBezTo>
                  <a:cubicBezTo>
                    <a:pt x="21" y="21"/>
                    <a:pt x="20" y="20"/>
                    <a:pt x="19" y="19"/>
                  </a:cubicBezTo>
                  <a:cubicBezTo>
                    <a:pt x="18" y="18"/>
                    <a:pt x="17" y="18"/>
                    <a:pt x="15" y="18"/>
                  </a:cubicBezTo>
                  <a:cubicBezTo>
                    <a:pt x="4" y="18"/>
                    <a:pt x="4" y="18"/>
                    <a:pt x="4" y="18"/>
                  </a:cubicBezTo>
                  <a:cubicBezTo>
                    <a:pt x="4" y="32"/>
                    <a:pt x="4" y="32"/>
                    <a:pt x="4" y="32"/>
                  </a:cubicBezTo>
                  <a:cubicBezTo>
                    <a:pt x="2" y="32"/>
                    <a:pt x="2" y="32"/>
                    <a:pt x="2" y="32"/>
                  </a:cubicBezTo>
                  <a:cubicBezTo>
                    <a:pt x="0" y="32"/>
                    <a:pt x="0" y="32"/>
                    <a:pt x="0" y="32"/>
                  </a:cubicBezTo>
                  <a:lnTo>
                    <a:pt x="0" y="0"/>
                  </a:lnTo>
                  <a:close/>
                  <a:moveTo>
                    <a:pt x="4" y="14"/>
                  </a:moveTo>
                  <a:cubicBezTo>
                    <a:pt x="15" y="14"/>
                    <a:pt x="15" y="14"/>
                    <a:pt x="15" y="14"/>
                  </a:cubicBezTo>
                  <a:cubicBezTo>
                    <a:pt x="17" y="14"/>
                    <a:pt x="19" y="14"/>
                    <a:pt x="19" y="13"/>
                  </a:cubicBezTo>
                  <a:cubicBezTo>
                    <a:pt x="20" y="12"/>
                    <a:pt x="21" y="11"/>
                    <a:pt x="21" y="9"/>
                  </a:cubicBezTo>
                  <a:cubicBezTo>
                    <a:pt x="21" y="7"/>
                    <a:pt x="20" y="5"/>
                    <a:pt x="19" y="5"/>
                  </a:cubicBezTo>
                  <a:cubicBezTo>
                    <a:pt x="18" y="4"/>
                    <a:pt x="17" y="3"/>
                    <a:pt x="15" y="3"/>
                  </a:cubicBezTo>
                  <a:cubicBezTo>
                    <a:pt x="4" y="3"/>
                    <a:pt x="4" y="3"/>
                    <a:pt x="4" y="3"/>
                  </a:cubicBezTo>
                  <a:lnTo>
                    <a:pt x="4" y="14"/>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33" name="Freeform 101"/>
            <p:cNvSpPr/>
            <p:nvPr userDrawn="1"/>
          </p:nvSpPr>
          <p:spPr bwMode="auto">
            <a:xfrm>
              <a:off x="1999" y="932"/>
              <a:ext cx="31" cy="41"/>
            </a:xfrm>
            <a:custGeom>
              <a:avLst/>
              <a:gdLst>
                <a:gd name="T0" fmla="*/ 20 w 25"/>
                <a:gd name="T1" fmla="*/ 10 h 33"/>
                <a:gd name="T2" fmla="*/ 18 w 25"/>
                <a:gd name="T3" fmla="*/ 5 h 33"/>
                <a:gd name="T4" fmla="*/ 12 w 25"/>
                <a:gd name="T5" fmla="*/ 4 h 33"/>
                <a:gd name="T6" fmla="*/ 7 w 25"/>
                <a:gd name="T7" fmla="*/ 5 h 33"/>
                <a:gd name="T8" fmla="*/ 5 w 25"/>
                <a:gd name="T9" fmla="*/ 9 h 33"/>
                <a:gd name="T10" fmla="*/ 6 w 25"/>
                <a:gd name="T11" fmla="*/ 12 h 33"/>
                <a:gd name="T12" fmla="*/ 11 w 25"/>
                <a:gd name="T13" fmla="*/ 14 h 33"/>
                <a:gd name="T14" fmla="*/ 17 w 25"/>
                <a:gd name="T15" fmla="*/ 15 h 33"/>
                <a:gd name="T16" fmla="*/ 23 w 25"/>
                <a:gd name="T17" fmla="*/ 18 h 33"/>
                <a:gd name="T18" fmla="*/ 25 w 25"/>
                <a:gd name="T19" fmla="*/ 24 h 33"/>
                <a:gd name="T20" fmla="*/ 22 w 25"/>
                <a:gd name="T21" fmla="*/ 31 h 33"/>
                <a:gd name="T22" fmla="*/ 13 w 25"/>
                <a:gd name="T23" fmla="*/ 33 h 33"/>
                <a:gd name="T24" fmla="*/ 3 w 25"/>
                <a:gd name="T25" fmla="*/ 30 h 33"/>
                <a:gd name="T26" fmla="*/ 0 w 25"/>
                <a:gd name="T27" fmla="*/ 23 h 33"/>
                <a:gd name="T28" fmla="*/ 0 w 25"/>
                <a:gd name="T29" fmla="*/ 22 h 33"/>
                <a:gd name="T30" fmla="*/ 4 w 25"/>
                <a:gd name="T31" fmla="*/ 22 h 33"/>
                <a:gd name="T32" fmla="*/ 6 w 25"/>
                <a:gd name="T33" fmla="*/ 28 h 33"/>
                <a:gd name="T34" fmla="*/ 13 w 25"/>
                <a:gd name="T35" fmla="*/ 30 h 33"/>
                <a:gd name="T36" fmla="*/ 19 w 25"/>
                <a:gd name="T37" fmla="*/ 28 h 33"/>
                <a:gd name="T38" fmla="*/ 21 w 25"/>
                <a:gd name="T39" fmla="*/ 24 h 33"/>
                <a:gd name="T40" fmla="*/ 20 w 25"/>
                <a:gd name="T41" fmla="*/ 21 h 33"/>
                <a:gd name="T42" fmla="*/ 14 w 25"/>
                <a:gd name="T43" fmla="*/ 19 h 33"/>
                <a:gd name="T44" fmla="*/ 9 w 25"/>
                <a:gd name="T45" fmla="*/ 17 h 33"/>
                <a:gd name="T46" fmla="*/ 3 w 25"/>
                <a:gd name="T47" fmla="*/ 15 h 33"/>
                <a:gd name="T48" fmla="*/ 1 w 25"/>
                <a:gd name="T49" fmla="*/ 10 h 33"/>
                <a:gd name="T50" fmla="*/ 4 w 25"/>
                <a:gd name="T51" fmla="*/ 3 h 33"/>
                <a:gd name="T52" fmla="*/ 12 w 25"/>
                <a:gd name="T53" fmla="*/ 0 h 33"/>
                <a:gd name="T54" fmla="*/ 21 w 25"/>
                <a:gd name="T55" fmla="*/ 3 h 33"/>
                <a:gd name="T56" fmla="*/ 24 w 25"/>
                <a:gd name="T57" fmla="*/ 10 h 33"/>
                <a:gd name="T58" fmla="*/ 20 w 25"/>
                <a:gd name="T59"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 h="33">
                  <a:moveTo>
                    <a:pt x="20" y="10"/>
                  </a:moveTo>
                  <a:cubicBezTo>
                    <a:pt x="20" y="8"/>
                    <a:pt x="19" y="6"/>
                    <a:pt x="18" y="5"/>
                  </a:cubicBezTo>
                  <a:cubicBezTo>
                    <a:pt x="17" y="4"/>
                    <a:pt x="15" y="4"/>
                    <a:pt x="12" y="4"/>
                  </a:cubicBezTo>
                  <a:cubicBezTo>
                    <a:pt x="10" y="4"/>
                    <a:pt x="8" y="4"/>
                    <a:pt x="7" y="5"/>
                  </a:cubicBezTo>
                  <a:cubicBezTo>
                    <a:pt x="6" y="6"/>
                    <a:pt x="5" y="7"/>
                    <a:pt x="5" y="9"/>
                  </a:cubicBezTo>
                  <a:cubicBezTo>
                    <a:pt x="5" y="10"/>
                    <a:pt x="5" y="11"/>
                    <a:pt x="6" y="12"/>
                  </a:cubicBezTo>
                  <a:cubicBezTo>
                    <a:pt x="7" y="13"/>
                    <a:pt x="9" y="13"/>
                    <a:pt x="11" y="14"/>
                  </a:cubicBezTo>
                  <a:cubicBezTo>
                    <a:pt x="17" y="15"/>
                    <a:pt x="17" y="15"/>
                    <a:pt x="17" y="15"/>
                  </a:cubicBezTo>
                  <a:cubicBezTo>
                    <a:pt x="20" y="16"/>
                    <a:pt x="22" y="17"/>
                    <a:pt x="23" y="18"/>
                  </a:cubicBezTo>
                  <a:cubicBezTo>
                    <a:pt x="24" y="20"/>
                    <a:pt x="25" y="22"/>
                    <a:pt x="25" y="24"/>
                  </a:cubicBezTo>
                  <a:cubicBezTo>
                    <a:pt x="25" y="27"/>
                    <a:pt x="24" y="29"/>
                    <a:pt x="22" y="31"/>
                  </a:cubicBezTo>
                  <a:cubicBezTo>
                    <a:pt x="20" y="33"/>
                    <a:pt x="17" y="33"/>
                    <a:pt x="13" y="33"/>
                  </a:cubicBezTo>
                  <a:cubicBezTo>
                    <a:pt x="9" y="33"/>
                    <a:pt x="5" y="32"/>
                    <a:pt x="3" y="30"/>
                  </a:cubicBezTo>
                  <a:cubicBezTo>
                    <a:pt x="1" y="29"/>
                    <a:pt x="0" y="26"/>
                    <a:pt x="0" y="23"/>
                  </a:cubicBezTo>
                  <a:cubicBezTo>
                    <a:pt x="0" y="22"/>
                    <a:pt x="0" y="22"/>
                    <a:pt x="0" y="22"/>
                  </a:cubicBezTo>
                  <a:cubicBezTo>
                    <a:pt x="4" y="22"/>
                    <a:pt x="4" y="22"/>
                    <a:pt x="4" y="22"/>
                  </a:cubicBezTo>
                  <a:cubicBezTo>
                    <a:pt x="4" y="25"/>
                    <a:pt x="5" y="26"/>
                    <a:pt x="6" y="28"/>
                  </a:cubicBezTo>
                  <a:cubicBezTo>
                    <a:pt x="8" y="29"/>
                    <a:pt x="10" y="30"/>
                    <a:pt x="13" y="30"/>
                  </a:cubicBezTo>
                  <a:cubicBezTo>
                    <a:pt x="15" y="30"/>
                    <a:pt x="17" y="29"/>
                    <a:pt x="19" y="28"/>
                  </a:cubicBezTo>
                  <a:cubicBezTo>
                    <a:pt x="20" y="27"/>
                    <a:pt x="21" y="26"/>
                    <a:pt x="21" y="24"/>
                  </a:cubicBezTo>
                  <a:cubicBezTo>
                    <a:pt x="21" y="23"/>
                    <a:pt x="20" y="22"/>
                    <a:pt x="20" y="21"/>
                  </a:cubicBezTo>
                  <a:cubicBezTo>
                    <a:pt x="19" y="20"/>
                    <a:pt x="17" y="19"/>
                    <a:pt x="14" y="19"/>
                  </a:cubicBezTo>
                  <a:cubicBezTo>
                    <a:pt x="9" y="17"/>
                    <a:pt x="9" y="17"/>
                    <a:pt x="9" y="17"/>
                  </a:cubicBezTo>
                  <a:cubicBezTo>
                    <a:pt x="6" y="17"/>
                    <a:pt x="4" y="16"/>
                    <a:pt x="3" y="15"/>
                  </a:cubicBezTo>
                  <a:cubicBezTo>
                    <a:pt x="1" y="14"/>
                    <a:pt x="1" y="12"/>
                    <a:pt x="1" y="10"/>
                  </a:cubicBezTo>
                  <a:cubicBezTo>
                    <a:pt x="1" y="7"/>
                    <a:pt x="2" y="4"/>
                    <a:pt x="4" y="3"/>
                  </a:cubicBezTo>
                  <a:cubicBezTo>
                    <a:pt x="6" y="1"/>
                    <a:pt x="9" y="0"/>
                    <a:pt x="12" y="0"/>
                  </a:cubicBezTo>
                  <a:cubicBezTo>
                    <a:pt x="16" y="0"/>
                    <a:pt x="19" y="1"/>
                    <a:pt x="21" y="3"/>
                  </a:cubicBezTo>
                  <a:cubicBezTo>
                    <a:pt x="23" y="4"/>
                    <a:pt x="24" y="7"/>
                    <a:pt x="24" y="10"/>
                  </a:cubicBezTo>
                  <a:lnTo>
                    <a:pt x="20" y="1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34" name="Freeform 102"/>
            <p:cNvSpPr/>
            <p:nvPr userDrawn="1"/>
          </p:nvSpPr>
          <p:spPr bwMode="auto">
            <a:xfrm>
              <a:off x="2044"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35" name="Freeform 103"/>
            <p:cNvSpPr/>
            <p:nvPr userDrawn="1"/>
          </p:nvSpPr>
          <p:spPr bwMode="auto">
            <a:xfrm>
              <a:off x="2060" y="933"/>
              <a:ext cx="32" cy="40"/>
            </a:xfrm>
            <a:custGeom>
              <a:avLst/>
              <a:gdLst>
                <a:gd name="T0" fmla="*/ 13 w 32"/>
                <a:gd name="T1" fmla="*/ 5 h 40"/>
                <a:gd name="T2" fmla="*/ 0 w 32"/>
                <a:gd name="T3" fmla="*/ 5 h 40"/>
                <a:gd name="T4" fmla="*/ 0 w 32"/>
                <a:gd name="T5" fmla="*/ 3 h 40"/>
                <a:gd name="T6" fmla="*/ 0 w 32"/>
                <a:gd name="T7" fmla="*/ 0 h 40"/>
                <a:gd name="T8" fmla="*/ 32 w 32"/>
                <a:gd name="T9" fmla="*/ 0 h 40"/>
                <a:gd name="T10" fmla="*/ 32 w 32"/>
                <a:gd name="T11" fmla="*/ 3 h 40"/>
                <a:gd name="T12" fmla="*/ 32 w 32"/>
                <a:gd name="T13" fmla="*/ 5 h 40"/>
                <a:gd name="T14" fmla="*/ 18 w 32"/>
                <a:gd name="T15" fmla="*/ 5 h 40"/>
                <a:gd name="T16" fmla="*/ 18 w 32"/>
                <a:gd name="T17" fmla="*/ 40 h 40"/>
                <a:gd name="T18" fmla="*/ 16 w 32"/>
                <a:gd name="T19" fmla="*/ 40 h 40"/>
                <a:gd name="T20" fmla="*/ 13 w 32"/>
                <a:gd name="T21" fmla="*/ 40 h 40"/>
                <a:gd name="T22" fmla="*/ 13 w 32"/>
                <a:gd name="T23"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0">
                  <a:moveTo>
                    <a:pt x="13" y="5"/>
                  </a:moveTo>
                  <a:lnTo>
                    <a:pt x="0" y="5"/>
                  </a:lnTo>
                  <a:lnTo>
                    <a:pt x="0" y="3"/>
                  </a:lnTo>
                  <a:lnTo>
                    <a:pt x="0" y="0"/>
                  </a:lnTo>
                  <a:lnTo>
                    <a:pt x="32" y="0"/>
                  </a:lnTo>
                  <a:lnTo>
                    <a:pt x="32" y="3"/>
                  </a:lnTo>
                  <a:lnTo>
                    <a:pt x="32" y="5"/>
                  </a:lnTo>
                  <a:lnTo>
                    <a:pt x="18" y="5"/>
                  </a:lnTo>
                  <a:lnTo>
                    <a:pt x="18" y="40"/>
                  </a:lnTo>
                  <a:lnTo>
                    <a:pt x="16" y="40"/>
                  </a:lnTo>
                  <a:lnTo>
                    <a:pt x="13" y="40"/>
                  </a:lnTo>
                  <a:lnTo>
                    <a:pt x="13" y="5"/>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36" name="Freeform 104"/>
            <p:cNvSpPr/>
            <p:nvPr userDrawn="1"/>
          </p:nvSpPr>
          <p:spPr bwMode="auto">
            <a:xfrm>
              <a:off x="2101" y="933"/>
              <a:ext cx="34" cy="40"/>
            </a:xfrm>
            <a:custGeom>
              <a:avLst/>
              <a:gdLst>
                <a:gd name="T0" fmla="*/ 15 w 34"/>
                <a:gd name="T1" fmla="*/ 24 h 40"/>
                <a:gd name="T2" fmla="*/ 0 w 34"/>
                <a:gd name="T3" fmla="*/ 0 h 40"/>
                <a:gd name="T4" fmla="*/ 3 w 34"/>
                <a:gd name="T5" fmla="*/ 0 h 40"/>
                <a:gd name="T6" fmla="*/ 6 w 34"/>
                <a:gd name="T7" fmla="*/ 0 h 40"/>
                <a:gd name="T8" fmla="*/ 17 w 34"/>
                <a:gd name="T9" fmla="*/ 19 h 40"/>
                <a:gd name="T10" fmla="*/ 17 w 34"/>
                <a:gd name="T11" fmla="*/ 19 h 40"/>
                <a:gd name="T12" fmla="*/ 28 w 34"/>
                <a:gd name="T13" fmla="*/ 0 h 40"/>
                <a:gd name="T14" fmla="*/ 32 w 34"/>
                <a:gd name="T15" fmla="*/ 0 h 40"/>
                <a:gd name="T16" fmla="*/ 34 w 34"/>
                <a:gd name="T17" fmla="*/ 0 h 40"/>
                <a:gd name="T18" fmla="*/ 20 w 34"/>
                <a:gd name="T19" fmla="*/ 24 h 40"/>
                <a:gd name="T20" fmla="*/ 20 w 34"/>
                <a:gd name="T21" fmla="*/ 40 h 40"/>
                <a:gd name="T22" fmla="*/ 17 w 34"/>
                <a:gd name="T23" fmla="*/ 40 h 40"/>
                <a:gd name="T24" fmla="*/ 15 w 34"/>
                <a:gd name="T25" fmla="*/ 40 h 40"/>
                <a:gd name="T26" fmla="*/ 15 w 34"/>
                <a:gd name="T27"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40">
                  <a:moveTo>
                    <a:pt x="15" y="24"/>
                  </a:moveTo>
                  <a:lnTo>
                    <a:pt x="0" y="0"/>
                  </a:lnTo>
                  <a:lnTo>
                    <a:pt x="3" y="0"/>
                  </a:lnTo>
                  <a:lnTo>
                    <a:pt x="6" y="0"/>
                  </a:lnTo>
                  <a:lnTo>
                    <a:pt x="17" y="19"/>
                  </a:lnTo>
                  <a:lnTo>
                    <a:pt x="17" y="19"/>
                  </a:lnTo>
                  <a:lnTo>
                    <a:pt x="28" y="0"/>
                  </a:lnTo>
                  <a:lnTo>
                    <a:pt x="32" y="0"/>
                  </a:lnTo>
                  <a:lnTo>
                    <a:pt x="34" y="0"/>
                  </a:lnTo>
                  <a:lnTo>
                    <a:pt x="20" y="24"/>
                  </a:lnTo>
                  <a:lnTo>
                    <a:pt x="20" y="40"/>
                  </a:lnTo>
                  <a:lnTo>
                    <a:pt x="17" y="40"/>
                  </a:lnTo>
                  <a:lnTo>
                    <a:pt x="15" y="40"/>
                  </a:lnTo>
                  <a:lnTo>
                    <a:pt x="15" y="24"/>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37" name="Freeform 105"/>
            <p:cNvSpPr>
              <a:spLocks noEditPoints="1"/>
            </p:cNvSpPr>
            <p:nvPr userDrawn="1"/>
          </p:nvSpPr>
          <p:spPr bwMode="auto">
            <a:xfrm>
              <a:off x="954" y="660"/>
              <a:ext cx="350" cy="353"/>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38" name="Freeform 106"/>
            <p:cNvSpPr/>
            <p:nvPr userDrawn="1"/>
          </p:nvSpPr>
          <p:spPr bwMode="auto">
            <a:xfrm>
              <a:off x="1033" y="739"/>
              <a:ext cx="193" cy="17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39" name="Freeform 107"/>
            <p:cNvSpPr/>
            <p:nvPr userDrawn="1"/>
          </p:nvSpPr>
          <p:spPr bwMode="auto">
            <a:xfrm>
              <a:off x="972" y="867"/>
              <a:ext cx="40" cy="29"/>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40" name="Freeform 108"/>
            <p:cNvSpPr/>
            <p:nvPr userDrawn="1"/>
          </p:nvSpPr>
          <p:spPr bwMode="auto">
            <a:xfrm>
              <a:off x="984" y="888"/>
              <a:ext cx="38" cy="31"/>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41" name="Freeform 109"/>
            <p:cNvSpPr/>
            <p:nvPr userDrawn="1"/>
          </p:nvSpPr>
          <p:spPr bwMode="auto">
            <a:xfrm>
              <a:off x="995" y="906"/>
              <a:ext cx="38" cy="33"/>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42" name="Freeform 110"/>
            <p:cNvSpPr/>
            <p:nvPr userDrawn="1"/>
          </p:nvSpPr>
          <p:spPr bwMode="auto">
            <a:xfrm>
              <a:off x="1026" y="934"/>
              <a:ext cx="24" cy="29"/>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43" name="Freeform 111"/>
            <p:cNvSpPr>
              <a:spLocks noEditPoints="1"/>
            </p:cNvSpPr>
            <p:nvPr userDrawn="1"/>
          </p:nvSpPr>
          <p:spPr bwMode="auto">
            <a:xfrm>
              <a:off x="1034" y="942"/>
              <a:ext cx="29" cy="35"/>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44" name="Freeform 112"/>
            <p:cNvSpPr/>
            <p:nvPr userDrawn="1"/>
          </p:nvSpPr>
          <p:spPr bwMode="auto">
            <a:xfrm>
              <a:off x="1054" y="948"/>
              <a:ext cx="32" cy="39"/>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45" name="Freeform 113"/>
            <p:cNvSpPr/>
            <p:nvPr userDrawn="1"/>
          </p:nvSpPr>
          <p:spPr bwMode="auto">
            <a:xfrm>
              <a:off x="1079" y="957"/>
              <a:ext cx="23" cy="36"/>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46" name="Freeform 114"/>
            <p:cNvSpPr/>
            <p:nvPr userDrawn="1"/>
          </p:nvSpPr>
          <p:spPr bwMode="auto">
            <a:xfrm>
              <a:off x="1121" y="962"/>
              <a:ext cx="19" cy="33"/>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47" name="Freeform 115"/>
            <p:cNvSpPr/>
            <p:nvPr userDrawn="1"/>
          </p:nvSpPr>
          <p:spPr bwMode="auto">
            <a:xfrm>
              <a:off x="1142" y="959"/>
              <a:ext cx="21" cy="36"/>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48" name="Freeform 116"/>
            <p:cNvSpPr/>
            <p:nvPr userDrawn="1"/>
          </p:nvSpPr>
          <p:spPr bwMode="auto">
            <a:xfrm>
              <a:off x="1162" y="957"/>
              <a:ext cx="14" cy="33"/>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49" name="Freeform 117"/>
            <p:cNvSpPr/>
            <p:nvPr userDrawn="1"/>
          </p:nvSpPr>
          <p:spPr bwMode="auto">
            <a:xfrm>
              <a:off x="1169" y="948"/>
              <a:ext cx="23" cy="37"/>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50" name="Freeform 118"/>
            <p:cNvSpPr/>
            <p:nvPr userDrawn="1"/>
          </p:nvSpPr>
          <p:spPr bwMode="auto">
            <a:xfrm>
              <a:off x="1188" y="939"/>
              <a:ext cx="33" cy="38"/>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51" name="Freeform 119"/>
            <p:cNvSpPr>
              <a:spLocks noEditPoints="1"/>
            </p:cNvSpPr>
            <p:nvPr userDrawn="1"/>
          </p:nvSpPr>
          <p:spPr bwMode="auto">
            <a:xfrm>
              <a:off x="1205" y="931"/>
              <a:ext cx="34" cy="34"/>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52" name="Freeform 120"/>
            <p:cNvSpPr/>
            <p:nvPr userDrawn="1"/>
          </p:nvSpPr>
          <p:spPr bwMode="auto">
            <a:xfrm>
              <a:off x="1223" y="916"/>
              <a:ext cx="34" cy="29"/>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53" name="Freeform 121"/>
            <p:cNvSpPr/>
            <p:nvPr userDrawn="1"/>
          </p:nvSpPr>
          <p:spPr bwMode="auto">
            <a:xfrm>
              <a:off x="1234" y="906"/>
              <a:ext cx="31" cy="21"/>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54" name="Freeform 122"/>
            <p:cNvSpPr/>
            <p:nvPr userDrawn="1"/>
          </p:nvSpPr>
          <p:spPr bwMode="auto">
            <a:xfrm>
              <a:off x="1239" y="884"/>
              <a:ext cx="36" cy="28"/>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55" name="Freeform 123"/>
            <p:cNvSpPr/>
            <p:nvPr userDrawn="1"/>
          </p:nvSpPr>
          <p:spPr bwMode="auto">
            <a:xfrm>
              <a:off x="1247" y="865"/>
              <a:ext cx="36" cy="23"/>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56" name="Freeform 124"/>
            <p:cNvSpPr/>
            <p:nvPr userDrawn="1"/>
          </p:nvSpPr>
          <p:spPr bwMode="auto">
            <a:xfrm>
              <a:off x="1010" y="928"/>
              <a:ext cx="34" cy="25"/>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57" name="Freeform 125"/>
            <p:cNvSpPr>
              <a:spLocks noEditPoints="1"/>
            </p:cNvSpPr>
            <p:nvPr userDrawn="1"/>
          </p:nvSpPr>
          <p:spPr bwMode="auto">
            <a:xfrm>
              <a:off x="1073" y="917"/>
              <a:ext cx="106" cy="33"/>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58" name="Freeform 126"/>
            <p:cNvSpPr/>
            <p:nvPr userDrawn="1"/>
          </p:nvSpPr>
          <p:spPr bwMode="auto">
            <a:xfrm>
              <a:off x="1184" y="728"/>
              <a:ext cx="14" cy="14"/>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59" name="Freeform 127"/>
            <p:cNvSpPr/>
            <p:nvPr userDrawn="1"/>
          </p:nvSpPr>
          <p:spPr bwMode="auto">
            <a:xfrm>
              <a:off x="1148" y="686"/>
              <a:ext cx="51" cy="45"/>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60" name="Freeform 128"/>
            <p:cNvSpPr/>
            <p:nvPr userDrawn="1"/>
          </p:nvSpPr>
          <p:spPr bwMode="auto">
            <a:xfrm>
              <a:off x="1063" y="714"/>
              <a:ext cx="20" cy="41"/>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61" name="Freeform 129"/>
            <p:cNvSpPr/>
            <p:nvPr userDrawn="1"/>
          </p:nvSpPr>
          <p:spPr bwMode="auto">
            <a:xfrm>
              <a:off x="1090" y="704"/>
              <a:ext cx="16" cy="16"/>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62" name="Freeform 130"/>
            <p:cNvSpPr/>
            <p:nvPr userDrawn="1"/>
          </p:nvSpPr>
          <p:spPr bwMode="auto">
            <a:xfrm>
              <a:off x="1062" y="710"/>
              <a:ext cx="12" cy="14"/>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63" name="Freeform 131"/>
            <p:cNvSpPr/>
            <p:nvPr userDrawn="1"/>
          </p:nvSpPr>
          <p:spPr bwMode="auto">
            <a:xfrm>
              <a:off x="1085" y="688"/>
              <a:ext cx="19" cy="21"/>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64" name="Freeform 132"/>
            <p:cNvSpPr/>
            <p:nvPr userDrawn="1"/>
          </p:nvSpPr>
          <p:spPr bwMode="auto">
            <a:xfrm>
              <a:off x="1062" y="693"/>
              <a:ext cx="12" cy="13"/>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65" name="Freeform 133"/>
            <p:cNvSpPr/>
            <p:nvPr userDrawn="1"/>
          </p:nvSpPr>
          <p:spPr bwMode="auto">
            <a:xfrm>
              <a:off x="996" y="742"/>
              <a:ext cx="47" cy="83"/>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66" name="Freeform 134"/>
            <p:cNvSpPr/>
            <p:nvPr userDrawn="1"/>
          </p:nvSpPr>
          <p:spPr bwMode="auto">
            <a:xfrm>
              <a:off x="989" y="789"/>
              <a:ext cx="13" cy="11"/>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67" name="Freeform 135"/>
            <p:cNvSpPr/>
            <p:nvPr userDrawn="1"/>
          </p:nvSpPr>
          <p:spPr bwMode="auto">
            <a:xfrm>
              <a:off x="977" y="776"/>
              <a:ext cx="14" cy="13"/>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68" name="Freeform 136"/>
            <p:cNvSpPr/>
            <p:nvPr userDrawn="1"/>
          </p:nvSpPr>
          <p:spPr bwMode="auto">
            <a:xfrm>
              <a:off x="1048" y="786"/>
              <a:ext cx="163" cy="141"/>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69" name="Freeform 137"/>
            <p:cNvSpPr>
              <a:spLocks noEditPoints="1"/>
            </p:cNvSpPr>
            <p:nvPr userDrawn="1"/>
          </p:nvSpPr>
          <p:spPr bwMode="auto">
            <a:xfrm>
              <a:off x="1214" y="757"/>
              <a:ext cx="64" cy="43"/>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70" name="Freeform 138"/>
            <p:cNvSpPr/>
            <p:nvPr userDrawn="1"/>
          </p:nvSpPr>
          <p:spPr bwMode="auto">
            <a:xfrm>
              <a:off x="1239" y="750"/>
              <a:ext cx="10" cy="19"/>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71" name="Freeform 139"/>
            <p:cNvSpPr/>
            <p:nvPr userDrawn="1"/>
          </p:nvSpPr>
          <p:spPr bwMode="auto">
            <a:xfrm>
              <a:off x="1239" y="750"/>
              <a:ext cx="10" cy="19"/>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72" name="Freeform 140"/>
            <p:cNvSpPr/>
            <p:nvPr userDrawn="1"/>
          </p:nvSpPr>
          <p:spPr bwMode="auto">
            <a:xfrm>
              <a:off x="1229" y="757"/>
              <a:ext cx="7" cy="9"/>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73" name="Freeform 141"/>
            <p:cNvSpPr/>
            <p:nvPr userDrawn="1"/>
          </p:nvSpPr>
          <p:spPr bwMode="auto">
            <a:xfrm>
              <a:off x="1229" y="757"/>
              <a:ext cx="7" cy="9"/>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solidFill>
              <a:srgbClr val="003F88"/>
            </a:solidFill>
            <a:ln>
              <a:noFill/>
            </a:ln>
          </p:spPr>
          <p:txBody>
            <a:bodyPr vert="horz" wrap="square" lIns="91440" tIns="45720" rIns="91440" bIns="45720" numCol="1" anchor="t" anchorCtr="0" compatLnSpc="1"/>
            <a:lstStyle/>
            <a:p>
              <a:endParaRPr lang="zh-CN" altLang="en-US"/>
            </a:p>
          </p:txBody>
        </p:sp>
      </p:grpSp>
      <p:cxnSp>
        <p:nvCxnSpPr>
          <p:cNvPr id="76" name="直接连接符 75"/>
          <p:cNvCxnSpPr/>
          <p:nvPr userDrawn="1"/>
        </p:nvCxnSpPr>
        <p:spPr>
          <a:xfrm>
            <a:off x="719833" y="803088"/>
            <a:ext cx="10790378" cy="0"/>
          </a:xfrm>
          <a:prstGeom prst="line">
            <a:avLst/>
          </a:prstGeom>
          <a:ln w="38100">
            <a:solidFill>
              <a:srgbClr val="04428A"/>
            </a:solidFill>
          </a:ln>
        </p:spPr>
        <p:style>
          <a:lnRef idx="1">
            <a:schemeClr val="accent1"/>
          </a:lnRef>
          <a:fillRef idx="0">
            <a:schemeClr val="accent1"/>
          </a:fillRef>
          <a:effectRef idx="0">
            <a:schemeClr val="accent1"/>
          </a:effectRef>
          <a:fontRef idx="minor">
            <a:schemeClr val="tx1"/>
          </a:fontRef>
        </p:style>
      </p:cxnSp>
      <p:sp>
        <p:nvSpPr>
          <p:cNvPr id="77" name="矩形 76"/>
          <p:cNvSpPr/>
          <p:nvPr userDrawn="1"/>
        </p:nvSpPr>
        <p:spPr>
          <a:xfrm>
            <a:off x="304647" y="-5194"/>
            <a:ext cx="236852" cy="808281"/>
          </a:xfrm>
          <a:prstGeom prst="rect">
            <a:avLst/>
          </a:prstGeom>
          <a:solidFill>
            <a:srgbClr val="04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userDrawn="1"/>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44353" y="6468880"/>
            <a:ext cx="1865182" cy="39267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仅标题">
    <p:spTree>
      <p:nvGrpSpPr>
        <p:cNvPr id="1" name=""/>
        <p:cNvGrpSpPr/>
        <p:nvPr/>
      </p:nvGrpSpPr>
      <p:grpSpPr>
        <a:xfrm>
          <a:off x="0" y="0"/>
          <a:ext cx="0" cy="0"/>
          <a:chOff x="0" y="0"/>
          <a:chExt cx="0" cy="0"/>
        </a:xfrm>
      </p:grpSpPr>
      <p:sp>
        <p:nvSpPr>
          <p:cNvPr id="2" name="标题 1"/>
          <p:cNvSpPr>
            <a:spLocks noGrp="1"/>
          </p:cNvSpPr>
          <p:nvPr>
            <p:ph type="title"/>
          </p:nvPr>
        </p:nvSpPr>
        <p:spPr>
          <a:xfrm>
            <a:off x="319208" y="202011"/>
            <a:ext cx="8655953" cy="601075"/>
          </a:xfrm>
          <a:prstGeom prst="rect">
            <a:avLst/>
          </a:prstGeom>
        </p:spPr>
        <p:txBody>
          <a:bodyPr lIns="0" rIns="0" anchor="ctr">
            <a:normAutofit/>
          </a:bodyPr>
          <a:lstStyle>
            <a:lvl1pPr>
              <a:defRPr sz="2800" b="1">
                <a:latin typeface="方正粗雅宋简体" panose="02000000000000000000" pitchFamily="2" charset="-122"/>
                <a:ea typeface="方正粗雅宋简体" panose="02000000000000000000" pitchFamily="2" charset="-122"/>
              </a:defRPr>
            </a:lvl1pPr>
          </a:lstStyle>
          <a:p>
            <a:r>
              <a:rPr lang="zh-CN" altLang="en-US" dirty="0"/>
              <a:t>单击此处编辑母版标题样式</a:t>
            </a: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9003382" y="6232973"/>
            <a:ext cx="2743200" cy="341761"/>
          </a:xfrm>
          <a:prstGeom prst="rect">
            <a:avLst/>
          </a:prstGeom>
        </p:spPr>
        <p:txBody>
          <a:bodyPr lIns="0" tIns="0" rIns="0" bIns="0" anchor="b"/>
          <a:lstStyle>
            <a:lvl1pPr algn="r">
              <a:defRPr sz="1600" b="1">
                <a:solidFill>
                  <a:schemeClr val="tx2"/>
                </a:solidFill>
              </a:defRPr>
            </a:lvl1pPr>
          </a:lstStyle>
          <a:p>
            <a:fld id="{1AAC388E-FA9E-4A2C-95EA-1F6B3A07935A}" type="slidenum">
              <a:rPr lang="zh-CN" altLang="en-US" smtClean="0"/>
            </a:fld>
            <a:endParaRPr lang="zh-CN" altLang="en-US"/>
          </a:p>
        </p:txBody>
      </p:sp>
      <p:grpSp>
        <p:nvGrpSpPr>
          <p:cNvPr id="3" name="Group 74"/>
          <p:cNvGrpSpPr>
            <a:grpSpLocks noChangeAspect="1"/>
          </p:cNvGrpSpPr>
          <p:nvPr userDrawn="1"/>
        </p:nvGrpSpPr>
        <p:grpSpPr bwMode="auto">
          <a:xfrm>
            <a:off x="9873198" y="224064"/>
            <a:ext cx="1873384" cy="521122"/>
            <a:chOff x="954" y="660"/>
            <a:chExt cx="1269" cy="353"/>
          </a:xfrm>
          <a:solidFill>
            <a:schemeClr val="tx2"/>
          </a:solidFill>
        </p:grpSpPr>
        <p:sp>
          <p:nvSpPr>
            <p:cNvPr id="5" name="Freeform 75"/>
            <p:cNvSpPr/>
            <p:nvPr userDrawn="1"/>
          </p:nvSpPr>
          <p:spPr bwMode="auto">
            <a:xfrm>
              <a:off x="1968" y="833"/>
              <a:ext cx="45" cy="46"/>
            </a:xfrm>
            <a:custGeom>
              <a:avLst/>
              <a:gdLst>
                <a:gd name="T0" fmla="*/ 10 w 36"/>
                <a:gd name="T1" fmla="*/ 35 h 37"/>
                <a:gd name="T2" fmla="*/ 6 w 36"/>
                <a:gd name="T3" fmla="*/ 25 h 37"/>
                <a:gd name="T4" fmla="*/ 0 w 36"/>
                <a:gd name="T5" fmla="*/ 11 h 37"/>
                <a:gd name="T6" fmla="*/ 23 w 36"/>
                <a:gd name="T7" fmla="*/ 4 h 37"/>
                <a:gd name="T8" fmla="*/ 28 w 36"/>
                <a:gd name="T9" fmla="*/ 9 h 37"/>
                <a:gd name="T10" fmla="*/ 30 w 36"/>
                <a:gd name="T11" fmla="*/ 29 h 37"/>
                <a:gd name="T12" fmla="*/ 10 w 3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36" h="37">
                  <a:moveTo>
                    <a:pt x="10" y="35"/>
                  </a:moveTo>
                  <a:cubicBezTo>
                    <a:pt x="3" y="34"/>
                    <a:pt x="7" y="31"/>
                    <a:pt x="6" y="25"/>
                  </a:cubicBezTo>
                  <a:cubicBezTo>
                    <a:pt x="5" y="20"/>
                    <a:pt x="0" y="14"/>
                    <a:pt x="0" y="11"/>
                  </a:cubicBezTo>
                  <a:cubicBezTo>
                    <a:pt x="1" y="0"/>
                    <a:pt x="15" y="0"/>
                    <a:pt x="23" y="4"/>
                  </a:cubicBezTo>
                  <a:cubicBezTo>
                    <a:pt x="25" y="4"/>
                    <a:pt x="26" y="7"/>
                    <a:pt x="28" y="9"/>
                  </a:cubicBezTo>
                  <a:cubicBezTo>
                    <a:pt x="32" y="14"/>
                    <a:pt x="36" y="23"/>
                    <a:pt x="30" y="29"/>
                  </a:cubicBezTo>
                  <a:cubicBezTo>
                    <a:pt x="25" y="34"/>
                    <a:pt x="17" y="37"/>
                    <a:pt x="10" y="3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6" name="Freeform 76"/>
            <p:cNvSpPr/>
            <p:nvPr userDrawn="1"/>
          </p:nvSpPr>
          <p:spPr bwMode="auto">
            <a:xfrm>
              <a:off x="1837" y="698"/>
              <a:ext cx="160" cy="165"/>
            </a:xfrm>
            <a:custGeom>
              <a:avLst/>
              <a:gdLst>
                <a:gd name="T0" fmla="*/ 33 w 129"/>
                <a:gd name="T1" fmla="*/ 133 h 133"/>
                <a:gd name="T2" fmla="*/ 32 w 129"/>
                <a:gd name="T3" fmla="*/ 133 h 133"/>
                <a:gd name="T4" fmla="*/ 33 w 129"/>
                <a:gd name="T5" fmla="*/ 130 h 133"/>
                <a:gd name="T6" fmla="*/ 55 w 129"/>
                <a:gd name="T7" fmla="*/ 116 h 133"/>
                <a:gd name="T8" fmla="*/ 67 w 129"/>
                <a:gd name="T9" fmla="*/ 99 h 133"/>
                <a:gd name="T10" fmla="*/ 25 w 129"/>
                <a:gd name="T11" fmla="*/ 115 h 133"/>
                <a:gd name="T12" fmla="*/ 8 w 129"/>
                <a:gd name="T13" fmla="*/ 108 h 133"/>
                <a:gd name="T14" fmla="*/ 8 w 129"/>
                <a:gd name="T15" fmla="*/ 107 h 133"/>
                <a:gd name="T16" fmla="*/ 8 w 129"/>
                <a:gd name="T17" fmla="*/ 92 h 133"/>
                <a:gd name="T18" fmla="*/ 60 w 129"/>
                <a:gd name="T19" fmla="*/ 80 h 133"/>
                <a:gd name="T20" fmla="*/ 75 w 129"/>
                <a:gd name="T21" fmla="*/ 72 h 133"/>
                <a:gd name="T22" fmla="*/ 77 w 129"/>
                <a:gd name="T23" fmla="*/ 14 h 133"/>
                <a:gd name="T24" fmla="*/ 99 w 129"/>
                <a:gd name="T25" fmla="*/ 16 h 133"/>
                <a:gd name="T26" fmla="*/ 103 w 129"/>
                <a:gd name="T27" fmla="*/ 21 h 133"/>
                <a:gd name="T28" fmla="*/ 104 w 129"/>
                <a:gd name="T29" fmla="*/ 21 h 133"/>
                <a:gd name="T30" fmla="*/ 103 w 129"/>
                <a:gd name="T31" fmla="*/ 35 h 133"/>
                <a:gd name="T32" fmla="*/ 98 w 129"/>
                <a:gd name="T33" fmla="*/ 65 h 133"/>
                <a:gd name="T34" fmla="*/ 126 w 129"/>
                <a:gd name="T35" fmla="*/ 54 h 133"/>
                <a:gd name="T36" fmla="*/ 123 w 129"/>
                <a:gd name="T37" fmla="*/ 69 h 133"/>
                <a:gd name="T38" fmla="*/ 95 w 129"/>
                <a:gd name="T39" fmla="*/ 81 h 133"/>
                <a:gd name="T40" fmla="*/ 82 w 129"/>
                <a:gd name="T41" fmla="*/ 111 h 133"/>
                <a:gd name="T42" fmla="*/ 75 w 129"/>
                <a:gd name="T43" fmla="*/ 118 h 133"/>
                <a:gd name="T44" fmla="*/ 56 w 129"/>
                <a:gd name="T45" fmla="*/ 128 h 133"/>
                <a:gd name="T46" fmla="*/ 33 w 129"/>
                <a:gd name="T4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9" h="133">
                  <a:moveTo>
                    <a:pt x="33" y="133"/>
                  </a:moveTo>
                  <a:cubicBezTo>
                    <a:pt x="33" y="133"/>
                    <a:pt x="33" y="133"/>
                    <a:pt x="32" y="133"/>
                  </a:cubicBezTo>
                  <a:cubicBezTo>
                    <a:pt x="32" y="132"/>
                    <a:pt x="32" y="131"/>
                    <a:pt x="33" y="130"/>
                  </a:cubicBezTo>
                  <a:cubicBezTo>
                    <a:pt x="35" y="130"/>
                    <a:pt x="55" y="117"/>
                    <a:pt x="55" y="116"/>
                  </a:cubicBezTo>
                  <a:cubicBezTo>
                    <a:pt x="60" y="111"/>
                    <a:pt x="66" y="106"/>
                    <a:pt x="67" y="99"/>
                  </a:cubicBezTo>
                  <a:cubicBezTo>
                    <a:pt x="53" y="104"/>
                    <a:pt x="40" y="114"/>
                    <a:pt x="25" y="115"/>
                  </a:cubicBezTo>
                  <a:cubicBezTo>
                    <a:pt x="18" y="113"/>
                    <a:pt x="13" y="110"/>
                    <a:pt x="8" y="108"/>
                  </a:cubicBezTo>
                  <a:cubicBezTo>
                    <a:pt x="8" y="107"/>
                    <a:pt x="8" y="107"/>
                    <a:pt x="8" y="107"/>
                  </a:cubicBezTo>
                  <a:cubicBezTo>
                    <a:pt x="1" y="102"/>
                    <a:pt x="0" y="95"/>
                    <a:pt x="8" y="92"/>
                  </a:cubicBezTo>
                  <a:cubicBezTo>
                    <a:pt x="23" y="96"/>
                    <a:pt x="46" y="85"/>
                    <a:pt x="60" y="80"/>
                  </a:cubicBezTo>
                  <a:cubicBezTo>
                    <a:pt x="63" y="78"/>
                    <a:pt x="72" y="75"/>
                    <a:pt x="75" y="72"/>
                  </a:cubicBezTo>
                  <a:cubicBezTo>
                    <a:pt x="78" y="52"/>
                    <a:pt x="76" y="33"/>
                    <a:pt x="77" y="14"/>
                  </a:cubicBezTo>
                  <a:cubicBezTo>
                    <a:pt x="82" y="0"/>
                    <a:pt x="90" y="10"/>
                    <a:pt x="99" y="16"/>
                  </a:cubicBezTo>
                  <a:cubicBezTo>
                    <a:pt x="99" y="18"/>
                    <a:pt x="101" y="19"/>
                    <a:pt x="103" y="21"/>
                  </a:cubicBezTo>
                  <a:cubicBezTo>
                    <a:pt x="103" y="21"/>
                    <a:pt x="103" y="21"/>
                    <a:pt x="104" y="21"/>
                  </a:cubicBezTo>
                  <a:cubicBezTo>
                    <a:pt x="107" y="27"/>
                    <a:pt x="108" y="30"/>
                    <a:pt x="103" y="35"/>
                  </a:cubicBezTo>
                  <a:cubicBezTo>
                    <a:pt x="99" y="44"/>
                    <a:pt x="97" y="54"/>
                    <a:pt x="98" y="65"/>
                  </a:cubicBezTo>
                  <a:cubicBezTo>
                    <a:pt x="108" y="63"/>
                    <a:pt x="114" y="55"/>
                    <a:pt x="126" y="54"/>
                  </a:cubicBezTo>
                  <a:cubicBezTo>
                    <a:pt x="129" y="60"/>
                    <a:pt x="128" y="65"/>
                    <a:pt x="123" y="69"/>
                  </a:cubicBezTo>
                  <a:cubicBezTo>
                    <a:pt x="114" y="73"/>
                    <a:pt x="105" y="77"/>
                    <a:pt x="95" y="81"/>
                  </a:cubicBezTo>
                  <a:cubicBezTo>
                    <a:pt x="93" y="91"/>
                    <a:pt x="89" y="103"/>
                    <a:pt x="82" y="111"/>
                  </a:cubicBezTo>
                  <a:cubicBezTo>
                    <a:pt x="81" y="113"/>
                    <a:pt x="76" y="117"/>
                    <a:pt x="75" y="118"/>
                  </a:cubicBezTo>
                  <a:cubicBezTo>
                    <a:pt x="69" y="122"/>
                    <a:pt x="63" y="126"/>
                    <a:pt x="56" y="128"/>
                  </a:cubicBezTo>
                  <a:cubicBezTo>
                    <a:pt x="37" y="133"/>
                    <a:pt x="37" y="133"/>
                    <a:pt x="33" y="1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7" name="Freeform 77"/>
            <p:cNvSpPr/>
            <p:nvPr userDrawn="1"/>
          </p:nvSpPr>
          <p:spPr bwMode="auto">
            <a:xfrm>
              <a:off x="1630" y="796"/>
              <a:ext cx="94" cy="110"/>
            </a:xfrm>
            <a:custGeom>
              <a:avLst/>
              <a:gdLst>
                <a:gd name="T0" fmla="*/ 17 w 76"/>
                <a:gd name="T1" fmla="*/ 88 h 88"/>
                <a:gd name="T2" fmla="*/ 0 w 76"/>
                <a:gd name="T3" fmla="*/ 70 h 88"/>
                <a:gd name="T4" fmla="*/ 2 w 76"/>
                <a:gd name="T5" fmla="*/ 65 h 88"/>
                <a:gd name="T6" fmla="*/ 50 w 76"/>
                <a:gd name="T7" fmla="*/ 26 h 88"/>
                <a:gd name="T8" fmla="*/ 65 w 76"/>
                <a:gd name="T9" fmla="*/ 5 h 88"/>
                <a:gd name="T10" fmla="*/ 66 w 76"/>
                <a:gd name="T11" fmla="*/ 4 h 88"/>
                <a:gd name="T12" fmla="*/ 66 w 76"/>
                <a:gd name="T13" fmla="*/ 4 h 88"/>
                <a:gd name="T14" fmla="*/ 76 w 76"/>
                <a:gd name="T15" fmla="*/ 5 h 88"/>
                <a:gd name="T16" fmla="*/ 65 w 76"/>
                <a:gd name="T17" fmla="*/ 19 h 88"/>
                <a:gd name="T18" fmla="*/ 54 w 76"/>
                <a:gd name="T19" fmla="*/ 43 h 88"/>
                <a:gd name="T20" fmla="*/ 48 w 76"/>
                <a:gd name="T21" fmla="*/ 54 h 88"/>
                <a:gd name="T22" fmla="*/ 35 w 76"/>
                <a:gd name="T23" fmla="*/ 72 h 88"/>
                <a:gd name="T24" fmla="*/ 21 w 76"/>
                <a:gd name="T25" fmla="*/ 87 h 88"/>
                <a:gd name="T26" fmla="*/ 17 w 76"/>
                <a:gd name="T27"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88">
                  <a:moveTo>
                    <a:pt x="17" y="88"/>
                  </a:moveTo>
                  <a:cubicBezTo>
                    <a:pt x="10" y="84"/>
                    <a:pt x="3" y="76"/>
                    <a:pt x="0" y="70"/>
                  </a:cubicBezTo>
                  <a:cubicBezTo>
                    <a:pt x="0" y="69"/>
                    <a:pt x="1" y="67"/>
                    <a:pt x="2" y="65"/>
                  </a:cubicBezTo>
                  <a:cubicBezTo>
                    <a:pt x="18" y="52"/>
                    <a:pt x="35" y="41"/>
                    <a:pt x="50" y="26"/>
                  </a:cubicBezTo>
                  <a:cubicBezTo>
                    <a:pt x="54" y="19"/>
                    <a:pt x="60" y="12"/>
                    <a:pt x="65" y="5"/>
                  </a:cubicBezTo>
                  <a:cubicBezTo>
                    <a:pt x="65" y="5"/>
                    <a:pt x="66" y="5"/>
                    <a:pt x="66" y="4"/>
                  </a:cubicBezTo>
                  <a:cubicBezTo>
                    <a:pt x="66" y="4"/>
                    <a:pt x="66" y="4"/>
                    <a:pt x="66" y="4"/>
                  </a:cubicBezTo>
                  <a:cubicBezTo>
                    <a:pt x="70" y="0"/>
                    <a:pt x="72" y="0"/>
                    <a:pt x="76" y="5"/>
                  </a:cubicBezTo>
                  <a:cubicBezTo>
                    <a:pt x="76" y="10"/>
                    <a:pt x="68" y="14"/>
                    <a:pt x="65" y="19"/>
                  </a:cubicBezTo>
                  <a:cubicBezTo>
                    <a:pt x="62" y="27"/>
                    <a:pt x="58" y="35"/>
                    <a:pt x="54" y="43"/>
                  </a:cubicBezTo>
                  <a:cubicBezTo>
                    <a:pt x="53" y="45"/>
                    <a:pt x="53" y="45"/>
                    <a:pt x="48" y="54"/>
                  </a:cubicBezTo>
                  <a:cubicBezTo>
                    <a:pt x="43" y="57"/>
                    <a:pt x="37" y="66"/>
                    <a:pt x="35" y="72"/>
                  </a:cubicBezTo>
                  <a:cubicBezTo>
                    <a:pt x="29" y="75"/>
                    <a:pt x="27" y="84"/>
                    <a:pt x="21" y="87"/>
                  </a:cubicBezTo>
                  <a:cubicBezTo>
                    <a:pt x="19" y="87"/>
                    <a:pt x="18" y="87"/>
                    <a:pt x="17" y="88"/>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8" name="Freeform 78"/>
            <p:cNvSpPr/>
            <p:nvPr userDrawn="1"/>
          </p:nvSpPr>
          <p:spPr bwMode="auto">
            <a:xfrm>
              <a:off x="1749" y="791"/>
              <a:ext cx="53" cy="41"/>
            </a:xfrm>
            <a:custGeom>
              <a:avLst/>
              <a:gdLst>
                <a:gd name="T0" fmla="*/ 19 w 43"/>
                <a:gd name="T1" fmla="*/ 33 h 33"/>
                <a:gd name="T2" fmla="*/ 0 w 43"/>
                <a:gd name="T3" fmla="*/ 20 h 33"/>
                <a:gd name="T4" fmla="*/ 2 w 43"/>
                <a:gd name="T5" fmla="*/ 14 h 33"/>
                <a:gd name="T6" fmla="*/ 6 w 43"/>
                <a:gd name="T7" fmla="*/ 13 h 33"/>
                <a:gd name="T8" fmla="*/ 17 w 43"/>
                <a:gd name="T9" fmla="*/ 12 h 33"/>
                <a:gd name="T10" fmla="*/ 43 w 43"/>
                <a:gd name="T11" fmla="*/ 5 h 33"/>
                <a:gd name="T12" fmla="*/ 19 w 43"/>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43" h="33">
                  <a:moveTo>
                    <a:pt x="19" y="33"/>
                  </a:moveTo>
                  <a:cubicBezTo>
                    <a:pt x="9" y="33"/>
                    <a:pt x="6" y="26"/>
                    <a:pt x="0" y="20"/>
                  </a:cubicBezTo>
                  <a:cubicBezTo>
                    <a:pt x="0" y="18"/>
                    <a:pt x="2" y="16"/>
                    <a:pt x="2" y="14"/>
                  </a:cubicBezTo>
                  <a:cubicBezTo>
                    <a:pt x="4" y="14"/>
                    <a:pt x="4" y="14"/>
                    <a:pt x="6" y="13"/>
                  </a:cubicBezTo>
                  <a:cubicBezTo>
                    <a:pt x="10" y="12"/>
                    <a:pt x="12" y="12"/>
                    <a:pt x="17" y="12"/>
                  </a:cubicBezTo>
                  <a:cubicBezTo>
                    <a:pt x="22" y="11"/>
                    <a:pt x="38" y="0"/>
                    <a:pt x="43" y="5"/>
                  </a:cubicBezTo>
                  <a:cubicBezTo>
                    <a:pt x="43" y="17"/>
                    <a:pt x="30" y="30"/>
                    <a:pt x="19" y="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9" name="Freeform 79"/>
            <p:cNvSpPr/>
            <p:nvPr userDrawn="1"/>
          </p:nvSpPr>
          <p:spPr bwMode="auto">
            <a:xfrm>
              <a:off x="1668" y="766"/>
              <a:ext cx="36" cy="42"/>
            </a:xfrm>
            <a:custGeom>
              <a:avLst/>
              <a:gdLst>
                <a:gd name="T0" fmla="*/ 5 w 29"/>
                <a:gd name="T1" fmla="*/ 34 h 34"/>
                <a:gd name="T2" fmla="*/ 0 w 29"/>
                <a:gd name="T3" fmla="*/ 9 h 34"/>
                <a:gd name="T4" fmla="*/ 19 w 29"/>
                <a:gd name="T5" fmla="*/ 6 h 34"/>
                <a:gd name="T6" fmla="*/ 23 w 29"/>
                <a:gd name="T7" fmla="*/ 26 h 34"/>
                <a:gd name="T8" fmla="*/ 5 w 29"/>
                <a:gd name="T9" fmla="*/ 34 h 34"/>
              </a:gdLst>
              <a:ahLst/>
              <a:cxnLst>
                <a:cxn ang="0">
                  <a:pos x="T0" y="T1"/>
                </a:cxn>
                <a:cxn ang="0">
                  <a:pos x="T2" y="T3"/>
                </a:cxn>
                <a:cxn ang="0">
                  <a:pos x="T4" y="T5"/>
                </a:cxn>
                <a:cxn ang="0">
                  <a:pos x="T6" y="T7"/>
                </a:cxn>
                <a:cxn ang="0">
                  <a:pos x="T8" y="T9"/>
                </a:cxn>
              </a:cxnLst>
              <a:rect l="0" t="0" r="r" b="b"/>
              <a:pathLst>
                <a:path w="29" h="34">
                  <a:moveTo>
                    <a:pt x="5" y="34"/>
                  </a:moveTo>
                  <a:cubicBezTo>
                    <a:pt x="1" y="30"/>
                    <a:pt x="0" y="14"/>
                    <a:pt x="0" y="9"/>
                  </a:cubicBezTo>
                  <a:cubicBezTo>
                    <a:pt x="3" y="0"/>
                    <a:pt x="12" y="0"/>
                    <a:pt x="19" y="6"/>
                  </a:cubicBezTo>
                  <a:cubicBezTo>
                    <a:pt x="25" y="14"/>
                    <a:pt x="29" y="17"/>
                    <a:pt x="23" y="26"/>
                  </a:cubicBezTo>
                  <a:cubicBezTo>
                    <a:pt x="16" y="32"/>
                    <a:pt x="13" y="32"/>
                    <a:pt x="5" y="3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10" name="Freeform 80"/>
            <p:cNvSpPr/>
            <p:nvPr userDrawn="1"/>
          </p:nvSpPr>
          <p:spPr bwMode="auto">
            <a:xfrm>
              <a:off x="1748" y="739"/>
              <a:ext cx="63" cy="60"/>
            </a:xfrm>
            <a:custGeom>
              <a:avLst/>
              <a:gdLst>
                <a:gd name="T0" fmla="*/ 17 w 51"/>
                <a:gd name="T1" fmla="*/ 48 h 48"/>
                <a:gd name="T2" fmla="*/ 21 w 51"/>
                <a:gd name="T3" fmla="*/ 30 h 48"/>
                <a:gd name="T4" fmla="*/ 13 w 51"/>
                <a:gd name="T5" fmla="*/ 32 h 48"/>
                <a:gd name="T6" fmla="*/ 3 w 51"/>
                <a:gd name="T7" fmla="*/ 15 h 48"/>
                <a:gd name="T8" fmla="*/ 13 w 51"/>
                <a:gd name="T9" fmla="*/ 11 h 48"/>
                <a:gd name="T10" fmla="*/ 33 w 51"/>
                <a:gd name="T11" fmla="*/ 2 h 48"/>
                <a:gd name="T12" fmla="*/ 51 w 51"/>
                <a:gd name="T13" fmla="*/ 18 h 48"/>
                <a:gd name="T14" fmla="*/ 39 w 51"/>
                <a:gd name="T15" fmla="*/ 36 h 48"/>
                <a:gd name="T16" fmla="*/ 22 w 51"/>
                <a:gd name="T17" fmla="*/ 47 h 48"/>
                <a:gd name="T18" fmla="*/ 17 w 51"/>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48">
                  <a:moveTo>
                    <a:pt x="17" y="48"/>
                  </a:moveTo>
                  <a:cubicBezTo>
                    <a:pt x="16" y="43"/>
                    <a:pt x="23" y="33"/>
                    <a:pt x="21" y="30"/>
                  </a:cubicBezTo>
                  <a:cubicBezTo>
                    <a:pt x="18" y="31"/>
                    <a:pt x="16" y="32"/>
                    <a:pt x="13" y="32"/>
                  </a:cubicBezTo>
                  <a:cubicBezTo>
                    <a:pt x="7" y="29"/>
                    <a:pt x="0" y="21"/>
                    <a:pt x="3" y="15"/>
                  </a:cubicBezTo>
                  <a:cubicBezTo>
                    <a:pt x="7" y="10"/>
                    <a:pt x="6" y="12"/>
                    <a:pt x="13" y="11"/>
                  </a:cubicBezTo>
                  <a:cubicBezTo>
                    <a:pt x="19" y="8"/>
                    <a:pt x="26" y="5"/>
                    <a:pt x="33" y="2"/>
                  </a:cubicBezTo>
                  <a:cubicBezTo>
                    <a:pt x="45" y="0"/>
                    <a:pt x="50" y="6"/>
                    <a:pt x="51" y="18"/>
                  </a:cubicBezTo>
                  <a:cubicBezTo>
                    <a:pt x="49" y="25"/>
                    <a:pt x="44" y="31"/>
                    <a:pt x="39" y="36"/>
                  </a:cubicBezTo>
                  <a:cubicBezTo>
                    <a:pt x="33" y="40"/>
                    <a:pt x="27" y="44"/>
                    <a:pt x="22" y="47"/>
                  </a:cubicBezTo>
                  <a:cubicBezTo>
                    <a:pt x="20" y="47"/>
                    <a:pt x="19" y="48"/>
                    <a:pt x="17" y="48"/>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11" name="Freeform 81"/>
            <p:cNvSpPr/>
            <p:nvPr userDrawn="1"/>
          </p:nvSpPr>
          <p:spPr bwMode="auto">
            <a:xfrm>
              <a:off x="1687" y="715"/>
              <a:ext cx="38" cy="42"/>
            </a:xfrm>
            <a:custGeom>
              <a:avLst/>
              <a:gdLst>
                <a:gd name="T0" fmla="*/ 3 w 31"/>
                <a:gd name="T1" fmla="*/ 34 h 34"/>
                <a:gd name="T2" fmla="*/ 3 w 31"/>
                <a:gd name="T3" fmla="*/ 29 h 34"/>
                <a:gd name="T4" fmla="*/ 0 w 31"/>
                <a:gd name="T5" fmla="*/ 16 h 34"/>
                <a:gd name="T6" fmla="*/ 7 w 31"/>
                <a:gd name="T7" fmla="*/ 0 h 34"/>
                <a:gd name="T8" fmla="*/ 26 w 31"/>
                <a:gd name="T9" fmla="*/ 23 h 34"/>
                <a:gd name="T10" fmla="*/ 3 w 31"/>
                <a:gd name="T11" fmla="*/ 34 h 34"/>
              </a:gdLst>
              <a:ahLst/>
              <a:cxnLst>
                <a:cxn ang="0">
                  <a:pos x="T0" y="T1"/>
                </a:cxn>
                <a:cxn ang="0">
                  <a:pos x="T2" y="T3"/>
                </a:cxn>
                <a:cxn ang="0">
                  <a:pos x="T4" y="T5"/>
                </a:cxn>
                <a:cxn ang="0">
                  <a:pos x="T6" y="T7"/>
                </a:cxn>
                <a:cxn ang="0">
                  <a:pos x="T8" y="T9"/>
                </a:cxn>
                <a:cxn ang="0">
                  <a:pos x="T10" y="T11"/>
                </a:cxn>
              </a:cxnLst>
              <a:rect l="0" t="0" r="r" b="b"/>
              <a:pathLst>
                <a:path w="31" h="34">
                  <a:moveTo>
                    <a:pt x="3" y="34"/>
                  </a:moveTo>
                  <a:cubicBezTo>
                    <a:pt x="1" y="32"/>
                    <a:pt x="2" y="31"/>
                    <a:pt x="3" y="29"/>
                  </a:cubicBezTo>
                  <a:cubicBezTo>
                    <a:pt x="3" y="24"/>
                    <a:pt x="0" y="20"/>
                    <a:pt x="0" y="16"/>
                  </a:cubicBezTo>
                  <a:cubicBezTo>
                    <a:pt x="1" y="7"/>
                    <a:pt x="0" y="4"/>
                    <a:pt x="7" y="0"/>
                  </a:cubicBezTo>
                  <a:cubicBezTo>
                    <a:pt x="12" y="3"/>
                    <a:pt x="31" y="12"/>
                    <a:pt x="26" y="23"/>
                  </a:cubicBezTo>
                  <a:cubicBezTo>
                    <a:pt x="21" y="29"/>
                    <a:pt x="11" y="33"/>
                    <a:pt x="3" y="3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12" name="Freeform 82"/>
            <p:cNvSpPr/>
            <p:nvPr userDrawn="1"/>
          </p:nvSpPr>
          <p:spPr bwMode="auto">
            <a:xfrm>
              <a:off x="1365" y="728"/>
              <a:ext cx="244" cy="186"/>
            </a:xfrm>
            <a:custGeom>
              <a:avLst/>
              <a:gdLst>
                <a:gd name="T0" fmla="*/ 20 w 197"/>
                <a:gd name="T1" fmla="*/ 150 h 150"/>
                <a:gd name="T2" fmla="*/ 13 w 197"/>
                <a:gd name="T3" fmla="*/ 119 h 150"/>
                <a:gd name="T4" fmla="*/ 17 w 197"/>
                <a:gd name="T5" fmla="*/ 114 h 150"/>
                <a:gd name="T6" fmla="*/ 17 w 197"/>
                <a:gd name="T7" fmla="*/ 113 h 150"/>
                <a:gd name="T8" fmla="*/ 44 w 197"/>
                <a:gd name="T9" fmla="*/ 77 h 150"/>
                <a:gd name="T10" fmla="*/ 52 w 197"/>
                <a:gd name="T11" fmla="*/ 67 h 150"/>
                <a:gd name="T12" fmla="*/ 53 w 197"/>
                <a:gd name="T13" fmla="*/ 78 h 150"/>
                <a:gd name="T14" fmla="*/ 60 w 197"/>
                <a:gd name="T15" fmla="*/ 77 h 150"/>
                <a:gd name="T16" fmla="*/ 85 w 197"/>
                <a:gd name="T17" fmla="*/ 58 h 150"/>
                <a:gd name="T18" fmla="*/ 87 w 197"/>
                <a:gd name="T19" fmla="*/ 48 h 150"/>
                <a:gd name="T20" fmla="*/ 68 w 197"/>
                <a:gd name="T21" fmla="*/ 44 h 150"/>
                <a:gd name="T22" fmla="*/ 88 w 197"/>
                <a:gd name="T23" fmla="*/ 29 h 150"/>
                <a:gd name="T24" fmla="*/ 92 w 197"/>
                <a:gd name="T25" fmla="*/ 9 h 150"/>
                <a:gd name="T26" fmla="*/ 109 w 197"/>
                <a:gd name="T27" fmla="*/ 22 h 150"/>
                <a:gd name="T28" fmla="*/ 110 w 197"/>
                <a:gd name="T29" fmla="*/ 37 h 150"/>
                <a:gd name="T30" fmla="*/ 108 w 197"/>
                <a:gd name="T31" fmla="*/ 46 h 150"/>
                <a:gd name="T32" fmla="*/ 111 w 197"/>
                <a:gd name="T33" fmla="*/ 46 h 150"/>
                <a:gd name="T34" fmla="*/ 131 w 197"/>
                <a:gd name="T35" fmla="*/ 32 h 150"/>
                <a:gd name="T36" fmla="*/ 140 w 197"/>
                <a:gd name="T37" fmla="*/ 5 h 150"/>
                <a:gd name="T38" fmla="*/ 163 w 197"/>
                <a:gd name="T39" fmla="*/ 11 h 150"/>
                <a:gd name="T40" fmla="*/ 176 w 197"/>
                <a:gd name="T41" fmla="*/ 5 h 150"/>
                <a:gd name="T42" fmla="*/ 182 w 197"/>
                <a:gd name="T43" fmla="*/ 4 h 150"/>
                <a:gd name="T44" fmla="*/ 184 w 197"/>
                <a:gd name="T45" fmla="*/ 13 h 150"/>
                <a:gd name="T46" fmla="*/ 157 w 197"/>
                <a:gd name="T47" fmla="*/ 39 h 150"/>
                <a:gd name="T48" fmla="*/ 166 w 197"/>
                <a:gd name="T49" fmla="*/ 29 h 150"/>
                <a:gd name="T50" fmla="*/ 190 w 197"/>
                <a:gd name="T51" fmla="*/ 34 h 150"/>
                <a:gd name="T52" fmla="*/ 184 w 197"/>
                <a:gd name="T53" fmla="*/ 50 h 150"/>
                <a:gd name="T54" fmla="*/ 182 w 197"/>
                <a:gd name="T55" fmla="*/ 54 h 150"/>
                <a:gd name="T56" fmla="*/ 182 w 197"/>
                <a:gd name="T57" fmla="*/ 93 h 150"/>
                <a:gd name="T58" fmla="*/ 173 w 197"/>
                <a:gd name="T59" fmla="*/ 107 h 150"/>
                <a:gd name="T60" fmla="*/ 173 w 197"/>
                <a:gd name="T61" fmla="*/ 107 h 150"/>
                <a:gd name="T62" fmla="*/ 172 w 197"/>
                <a:gd name="T63" fmla="*/ 107 h 150"/>
                <a:gd name="T64" fmla="*/ 158 w 197"/>
                <a:gd name="T65" fmla="*/ 113 h 150"/>
                <a:gd name="T66" fmla="*/ 158 w 197"/>
                <a:gd name="T67" fmla="*/ 58 h 150"/>
                <a:gd name="T68" fmla="*/ 157 w 197"/>
                <a:gd name="T69" fmla="*/ 58 h 150"/>
                <a:gd name="T70" fmla="*/ 139 w 197"/>
                <a:gd name="T71" fmla="*/ 89 h 150"/>
                <a:gd name="T72" fmla="*/ 124 w 197"/>
                <a:gd name="T73" fmla="*/ 80 h 150"/>
                <a:gd name="T74" fmla="*/ 128 w 197"/>
                <a:gd name="T75" fmla="*/ 76 h 150"/>
                <a:gd name="T76" fmla="*/ 130 w 197"/>
                <a:gd name="T77" fmla="*/ 45 h 150"/>
                <a:gd name="T78" fmla="*/ 111 w 197"/>
                <a:gd name="T79" fmla="*/ 64 h 150"/>
                <a:gd name="T80" fmla="*/ 102 w 197"/>
                <a:gd name="T81" fmla="*/ 70 h 150"/>
                <a:gd name="T82" fmla="*/ 97 w 197"/>
                <a:gd name="T83" fmla="*/ 91 h 150"/>
                <a:gd name="T84" fmla="*/ 92 w 197"/>
                <a:gd name="T85" fmla="*/ 101 h 150"/>
                <a:gd name="T86" fmla="*/ 91 w 197"/>
                <a:gd name="T87" fmla="*/ 102 h 150"/>
                <a:gd name="T88" fmla="*/ 74 w 197"/>
                <a:gd name="T89" fmla="*/ 110 h 150"/>
                <a:gd name="T90" fmla="*/ 74 w 197"/>
                <a:gd name="T91" fmla="*/ 107 h 150"/>
                <a:gd name="T92" fmla="*/ 82 w 197"/>
                <a:gd name="T93" fmla="*/ 85 h 150"/>
                <a:gd name="T94" fmla="*/ 63 w 197"/>
                <a:gd name="T95" fmla="*/ 94 h 150"/>
                <a:gd name="T96" fmla="*/ 53 w 197"/>
                <a:gd name="T97" fmla="*/ 91 h 150"/>
                <a:gd name="T98" fmla="*/ 52 w 197"/>
                <a:gd name="T99" fmla="*/ 90 h 150"/>
                <a:gd name="T100" fmla="*/ 48 w 197"/>
                <a:gd name="T101" fmla="*/ 88 h 150"/>
                <a:gd name="T102" fmla="*/ 44 w 197"/>
                <a:gd name="T103" fmla="*/ 100 h 150"/>
                <a:gd name="T104" fmla="*/ 27 w 197"/>
                <a:gd name="T105" fmla="*/ 147 h 150"/>
                <a:gd name="T106" fmla="*/ 20 w 197"/>
                <a:gd name="T10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7" h="150">
                  <a:moveTo>
                    <a:pt x="20" y="150"/>
                  </a:moveTo>
                  <a:cubicBezTo>
                    <a:pt x="9" y="146"/>
                    <a:pt x="0" y="124"/>
                    <a:pt x="13" y="119"/>
                  </a:cubicBezTo>
                  <a:cubicBezTo>
                    <a:pt x="13" y="117"/>
                    <a:pt x="15" y="115"/>
                    <a:pt x="17" y="114"/>
                  </a:cubicBezTo>
                  <a:cubicBezTo>
                    <a:pt x="17" y="114"/>
                    <a:pt x="17" y="113"/>
                    <a:pt x="17" y="113"/>
                  </a:cubicBezTo>
                  <a:cubicBezTo>
                    <a:pt x="27" y="103"/>
                    <a:pt x="35" y="88"/>
                    <a:pt x="44" y="77"/>
                  </a:cubicBezTo>
                  <a:cubicBezTo>
                    <a:pt x="46" y="72"/>
                    <a:pt x="47" y="68"/>
                    <a:pt x="52" y="67"/>
                  </a:cubicBezTo>
                  <a:cubicBezTo>
                    <a:pt x="55" y="69"/>
                    <a:pt x="54" y="74"/>
                    <a:pt x="53" y="78"/>
                  </a:cubicBezTo>
                  <a:cubicBezTo>
                    <a:pt x="54" y="79"/>
                    <a:pt x="58" y="78"/>
                    <a:pt x="60" y="77"/>
                  </a:cubicBezTo>
                  <a:cubicBezTo>
                    <a:pt x="68" y="71"/>
                    <a:pt x="78" y="65"/>
                    <a:pt x="85" y="58"/>
                  </a:cubicBezTo>
                  <a:cubicBezTo>
                    <a:pt x="86" y="55"/>
                    <a:pt x="86" y="52"/>
                    <a:pt x="87" y="48"/>
                  </a:cubicBezTo>
                  <a:cubicBezTo>
                    <a:pt x="81" y="50"/>
                    <a:pt x="64" y="54"/>
                    <a:pt x="68" y="44"/>
                  </a:cubicBezTo>
                  <a:cubicBezTo>
                    <a:pt x="75" y="41"/>
                    <a:pt x="84" y="36"/>
                    <a:pt x="88" y="29"/>
                  </a:cubicBezTo>
                  <a:cubicBezTo>
                    <a:pt x="90" y="22"/>
                    <a:pt x="89" y="14"/>
                    <a:pt x="92" y="9"/>
                  </a:cubicBezTo>
                  <a:cubicBezTo>
                    <a:pt x="99" y="5"/>
                    <a:pt x="108" y="14"/>
                    <a:pt x="109" y="22"/>
                  </a:cubicBezTo>
                  <a:cubicBezTo>
                    <a:pt x="112" y="27"/>
                    <a:pt x="121" y="21"/>
                    <a:pt x="110" y="37"/>
                  </a:cubicBezTo>
                  <a:cubicBezTo>
                    <a:pt x="108" y="39"/>
                    <a:pt x="108" y="42"/>
                    <a:pt x="108" y="46"/>
                  </a:cubicBezTo>
                  <a:cubicBezTo>
                    <a:pt x="109" y="46"/>
                    <a:pt x="110" y="46"/>
                    <a:pt x="111" y="46"/>
                  </a:cubicBezTo>
                  <a:cubicBezTo>
                    <a:pt x="117" y="41"/>
                    <a:pt x="124" y="36"/>
                    <a:pt x="131" y="32"/>
                  </a:cubicBezTo>
                  <a:cubicBezTo>
                    <a:pt x="133" y="22"/>
                    <a:pt x="135" y="14"/>
                    <a:pt x="140" y="5"/>
                  </a:cubicBezTo>
                  <a:cubicBezTo>
                    <a:pt x="147" y="0"/>
                    <a:pt x="156" y="5"/>
                    <a:pt x="163" y="11"/>
                  </a:cubicBezTo>
                  <a:cubicBezTo>
                    <a:pt x="168" y="11"/>
                    <a:pt x="172" y="8"/>
                    <a:pt x="176" y="5"/>
                  </a:cubicBezTo>
                  <a:cubicBezTo>
                    <a:pt x="178" y="4"/>
                    <a:pt x="178" y="4"/>
                    <a:pt x="182" y="4"/>
                  </a:cubicBezTo>
                  <a:cubicBezTo>
                    <a:pt x="183" y="7"/>
                    <a:pt x="184" y="9"/>
                    <a:pt x="184" y="13"/>
                  </a:cubicBezTo>
                  <a:cubicBezTo>
                    <a:pt x="181" y="24"/>
                    <a:pt x="151" y="27"/>
                    <a:pt x="157" y="39"/>
                  </a:cubicBezTo>
                  <a:cubicBezTo>
                    <a:pt x="162" y="39"/>
                    <a:pt x="164" y="33"/>
                    <a:pt x="166" y="29"/>
                  </a:cubicBezTo>
                  <a:cubicBezTo>
                    <a:pt x="171" y="26"/>
                    <a:pt x="184" y="30"/>
                    <a:pt x="190" y="34"/>
                  </a:cubicBezTo>
                  <a:cubicBezTo>
                    <a:pt x="197" y="42"/>
                    <a:pt x="192" y="45"/>
                    <a:pt x="184" y="50"/>
                  </a:cubicBezTo>
                  <a:cubicBezTo>
                    <a:pt x="183" y="52"/>
                    <a:pt x="183" y="53"/>
                    <a:pt x="182" y="54"/>
                  </a:cubicBezTo>
                  <a:cubicBezTo>
                    <a:pt x="181" y="70"/>
                    <a:pt x="181" y="70"/>
                    <a:pt x="182" y="93"/>
                  </a:cubicBezTo>
                  <a:cubicBezTo>
                    <a:pt x="179" y="99"/>
                    <a:pt x="177" y="102"/>
                    <a:pt x="173" y="107"/>
                  </a:cubicBezTo>
                  <a:cubicBezTo>
                    <a:pt x="173" y="107"/>
                    <a:pt x="173" y="107"/>
                    <a:pt x="173" y="107"/>
                  </a:cubicBezTo>
                  <a:cubicBezTo>
                    <a:pt x="172" y="107"/>
                    <a:pt x="172" y="107"/>
                    <a:pt x="172" y="107"/>
                  </a:cubicBezTo>
                  <a:cubicBezTo>
                    <a:pt x="169" y="112"/>
                    <a:pt x="162" y="117"/>
                    <a:pt x="158" y="113"/>
                  </a:cubicBezTo>
                  <a:cubicBezTo>
                    <a:pt x="158" y="94"/>
                    <a:pt x="159" y="75"/>
                    <a:pt x="158" y="58"/>
                  </a:cubicBezTo>
                  <a:cubicBezTo>
                    <a:pt x="158" y="58"/>
                    <a:pt x="157" y="58"/>
                    <a:pt x="157" y="58"/>
                  </a:cubicBezTo>
                  <a:cubicBezTo>
                    <a:pt x="156" y="67"/>
                    <a:pt x="147" y="84"/>
                    <a:pt x="139" y="89"/>
                  </a:cubicBezTo>
                  <a:cubicBezTo>
                    <a:pt x="132" y="90"/>
                    <a:pt x="126" y="86"/>
                    <a:pt x="124" y="80"/>
                  </a:cubicBezTo>
                  <a:cubicBezTo>
                    <a:pt x="125" y="78"/>
                    <a:pt x="126" y="77"/>
                    <a:pt x="128" y="76"/>
                  </a:cubicBezTo>
                  <a:cubicBezTo>
                    <a:pt x="132" y="68"/>
                    <a:pt x="130" y="53"/>
                    <a:pt x="130" y="45"/>
                  </a:cubicBezTo>
                  <a:cubicBezTo>
                    <a:pt x="125" y="46"/>
                    <a:pt x="115" y="59"/>
                    <a:pt x="111" y="64"/>
                  </a:cubicBezTo>
                  <a:cubicBezTo>
                    <a:pt x="108" y="66"/>
                    <a:pt x="105" y="68"/>
                    <a:pt x="102" y="70"/>
                  </a:cubicBezTo>
                  <a:cubicBezTo>
                    <a:pt x="100" y="77"/>
                    <a:pt x="98" y="84"/>
                    <a:pt x="97" y="91"/>
                  </a:cubicBezTo>
                  <a:cubicBezTo>
                    <a:pt x="95" y="95"/>
                    <a:pt x="93" y="98"/>
                    <a:pt x="92" y="101"/>
                  </a:cubicBezTo>
                  <a:cubicBezTo>
                    <a:pt x="91" y="101"/>
                    <a:pt x="91" y="101"/>
                    <a:pt x="91" y="102"/>
                  </a:cubicBezTo>
                  <a:cubicBezTo>
                    <a:pt x="88" y="106"/>
                    <a:pt x="80" y="118"/>
                    <a:pt x="74" y="110"/>
                  </a:cubicBezTo>
                  <a:cubicBezTo>
                    <a:pt x="74" y="109"/>
                    <a:pt x="74" y="108"/>
                    <a:pt x="74" y="107"/>
                  </a:cubicBezTo>
                  <a:cubicBezTo>
                    <a:pt x="79" y="101"/>
                    <a:pt x="82" y="92"/>
                    <a:pt x="82" y="85"/>
                  </a:cubicBezTo>
                  <a:cubicBezTo>
                    <a:pt x="75" y="87"/>
                    <a:pt x="70" y="94"/>
                    <a:pt x="63" y="94"/>
                  </a:cubicBezTo>
                  <a:cubicBezTo>
                    <a:pt x="59" y="93"/>
                    <a:pt x="55" y="92"/>
                    <a:pt x="53" y="91"/>
                  </a:cubicBezTo>
                  <a:cubicBezTo>
                    <a:pt x="53" y="90"/>
                    <a:pt x="53" y="90"/>
                    <a:pt x="52" y="90"/>
                  </a:cubicBezTo>
                  <a:cubicBezTo>
                    <a:pt x="51" y="89"/>
                    <a:pt x="49" y="87"/>
                    <a:pt x="48" y="88"/>
                  </a:cubicBezTo>
                  <a:cubicBezTo>
                    <a:pt x="47" y="91"/>
                    <a:pt x="45" y="96"/>
                    <a:pt x="44" y="100"/>
                  </a:cubicBezTo>
                  <a:cubicBezTo>
                    <a:pt x="37" y="115"/>
                    <a:pt x="32" y="130"/>
                    <a:pt x="27" y="147"/>
                  </a:cubicBezTo>
                  <a:cubicBezTo>
                    <a:pt x="24" y="149"/>
                    <a:pt x="23" y="150"/>
                    <a:pt x="20" y="15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13" name="Freeform 83"/>
            <p:cNvSpPr/>
            <p:nvPr userDrawn="1"/>
          </p:nvSpPr>
          <p:spPr bwMode="auto">
            <a:xfrm>
              <a:off x="1401" y="757"/>
              <a:ext cx="37" cy="49"/>
            </a:xfrm>
            <a:custGeom>
              <a:avLst/>
              <a:gdLst>
                <a:gd name="T0" fmla="*/ 5 w 30"/>
                <a:gd name="T1" fmla="*/ 39 h 39"/>
                <a:gd name="T2" fmla="*/ 6 w 30"/>
                <a:gd name="T3" fmla="*/ 28 h 39"/>
                <a:gd name="T4" fmla="*/ 6 w 30"/>
                <a:gd name="T5" fmla="*/ 1 h 39"/>
                <a:gd name="T6" fmla="*/ 10 w 30"/>
                <a:gd name="T7" fmla="*/ 0 h 39"/>
                <a:gd name="T8" fmla="*/ 25 w 30"/>
                <a:gd name="T9" fmla="*/ 17 h 39"/>
                <a:gd name="T10" fmla="*/ 5 w 30"/>
                <a:gd name="T11" fmla="*/ 39 h 39"/>
              </a:gdLst>
              <a:ahLst/>
              <a:cxnLst>
                <a:cxn ang="0">
                  <a:pos x="T0" y="T1"/>
                </a:cxn>
                <a:cxn ang="0">
                  <a:pos x="T2" y="T3"/>
                </a:cxn>
                <a:cxn ang="0">
                  <a:pos x="T4" y="T5"/>
                </a:cxn>
                <a:cxn ang="0">
                  <a:pos x="T6" y="T7"/>
                </a:cxn>
                <a:cxn ang="0">
                  <a:pos x="T8" y="T9"/>
                </a:cxn>
                <a:cxn ang="0">
                  <a:pos x="T10" y="T11"/>
                </a:cxn>
              </a:cxnLst>
              <a:rect l="0" t="0" r="r" b="b"/>
              <a:pathLst>
                <a:path w="30" h="39">
                  <a:moveTo>
                    <a:pt x="5" y="39"/>
                  </a:moveTo>
                  <a:cubicBezTo>
                    <a:pt x="3" y="35"/>
                    <a:pt x="6" y="31"/>
                    <a:pt x="6" y="28"/>
                  </a:cubicBezTo>
                  <a:cubicBezTo>
                    <a:pt x="3" y="17"/>
                    <a:pt x="0" y="9"/>
                    <a:pt x="6" y="1"/>
                  </a:cubicBezTo>
                  <a:cubicBezTo>
                    <a:pt x="7" y="0"/>
                    <a:pt x="9" y="0"/>
                    <a:pt x="10" y="0"/>
                  </a:cubicBezTo>
                  <a:cubicBezTo>
                    <a:pt x="14" y="4"/>
                    <a:pt x="21" y="11"/>
                    <a:pt x="25" y="17"/>
                  </a:cubicBezTo>
                  <a:cubicBezTo>
                    <a:pt x="30" y="29"/>
                    <a:pt x="14" y="35"/>
                    <a:pt x="5" y="39"/>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14" name="Freeform 84"/>
            <p:cNvSpPr/>
            <p:nvPr userDrawn="1"/>
          </p:nvSpPr>
          <p:spPr bwMode="auto">
            <a:xfrm>
              <a:off x="1411" y="708"/>
              <a:ext cx="46" cy="47"/>
            </a:xfrm>
            <a:custGeom>
              <a:avLst/>
              <a:gdLst>
                <a:gd name="T0" fmla="*/ 7 w 37"/>
                <a:gd name="T1" fmla="*/ 38 h 38"/>
                <a:gd name="T2" fmla="*/ 4 w 37"/>
                <a:gd name="T3" fmla="*/ 36 h 38"/>
                <a:gd name="T4" fmla="*/ 6 w 37"/>
                <a:gd name="T5" fmla="*/ 29 h 38"/>
                <a:gd name="T6" fmla="*/ 11 w 37"/>
                <a:gd name="T7" fmla="*/ 0 h 38"/>
                <a:gd name="T8" fmla="*/ 16 w 37"/>
                <a:gd name="T9" fmla="*/ 7 h 38"/>
                <a:gd name="T10" fmla="*/ 24 w 37"/>
                <a:gd name="T11" fmla="*/ 32 h 38"/>
                <a:gd name="T12" fmla="*/ 7 w 37"/>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37" h="38">
                  <a:moveTo>
                    <a:pt x="7" y="38"/>
                  </a:moveTo>
                  <a:cubicBezTo>
                    <a:pt x="5" y="37"/>
                    <a:pt x="5" y="37"/>
                    <a:pt x="4" y="36"/>
                  </a:cubicBezTo>
                  <a:cubicBezTo>
                    <a:pt x="6" y="33"/>
                    <a:pt x="7" y="32"/>
                    <a:pt x="6" y="29"/>
                  </a:cubicBezTo>
                  <a:cubicBezTo>
                    <a:pt x="0" y="20"/>
                    <a:pt x="0" y="5"/>
                    <a:pt x="11" y="0"/>
                  </a:cubicBezTo>
                  <a:cubicBezTo>
                    <a:pt x="14" y="0"/>
                    <a:pt x="15" y="3"/>
                    <a:pt x="16" y="7"/>
                  </a:cubicBezTo>
                  <a:cubicBezTo>
                    <a:pt x="23" y="14"/>
                    <a:pt x="37" y="23"/>
                    <a:pt x="24" y="32"/>
                  </a:cubicBezTo>
                  <a:cubicBezTo>
                    <a:pt x="18" y="35"/>
                    <a:pt x="13" y="36"/>
                    <a:pt x="7" y="38"/>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15" name="Freeform 85"/>
            <p:cNvSpPr/>
            <p:nvPr userDrawn="1"/>
          </p:nvSpPr>
          <p:spPr bwMode="auto">
            <a:xfrm>
              <a:off x="2067" y="765"/>
              <a:ext cx="26" cy="39"/>
            </a:xfrm>
            <a:custGeom>
              <a:avLst/>
              <a:gdLst>
                <a:gd name="T0" fmla="*/ 10 w 21"/>
                <a:gd name="T1" fmla="*/ 31 h 31"/>
                <a:gd name="T2" fmla="*/ 3 w 21"/>
                <a:gd name="T3" fmla="*/ 4 h 31"/>
                <a:gd name="T4" fmla="*/ 21 w 21"/>
                <a:gd name="T5" fmla="*/ 18 h 31"/>
                <a:gd name="T6" fmla="*/ 10 w 21"/>
                <a:gd name="T7" fmla="*/ 31 h 31"/>
              </a:gdLst>
              <a:ahLst/>
              <a:cxnLst>
                <a:cxn ang="0">
                  <a:pos x="T0" y="T1"/>
                </a:cxn>
                <a:cxn ang="0">
                  <a:pos x="T2" y="T3"/>
                </a:cxn>
                <a:cxn ang="0">
                  <a:pos x="T4" y="T5"/>
                </a:cxn>
                <a:cxn ang="0">
                  <a:pos x="T6" y="T7"/>
                </a:cxn>
              </a:cxnLst>
              <a:rect l="0" t="0" r="r" b="b"/>
              <a:pathLst>
                <a:path w="21" h="31">
                  <a:moveTo>
                    <a:pt x="10" y="31"/>
                  </a:moveTo>
                  <a:cubicBezTo>
                    <a:pt x="0" y="27"/>
                    <a:pt x="2" y="11"/>
                    <a:pt x="3" y="4"/>
                  </a:cubicBezTo>
                  <a:cubicBezTo>
                    <a:pt x="11" y="0"/>
                    <a:pt x="20" y="9"/>
                    <a:pt x="21" y="18"/>
                  </a:cubicBezTo>
                  <a:cubicBezTo>
                    <a:pt x="19" y="27"/>
                    <a:pt x="19" y="29"/>
                    <a:pt x="10" y="3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16" name="Freeform 86"/>
            <p:cNvSpPr>
              <a:spLocks noEditPoints="1"/>
            </p:cNvSpPr>
            <p:nvPr userDrawn="1"/>
          </p:nvSpPr>
          <p:spPr bwMode="auto">
            <a:xfrm>
              <a:off x="2057" y="673"/>
              <a:ext cx="166" cy="224"/>
            </a:xfrm>
            <a:custGeom>
              <a:avLst/>
              <a:gdLst>
                <a:gd name="T0" fmla="*/ 71 w 134"/>
                <a:gd name="T1" fmla="*/ 180 h 180"/>
                <a:gd name="T2" fmla="*/ 34 w 134"/>
                <a:gd name="T3" fmla="*/ 173 h 180"/>
                <a:gd name="T4" fmla="*/ 56 w 134"/>
                <a:gd name="T5" fmla="*/ 148 h 180"/>
                <a:gd name="T6" fmla="*/ 0 w 134"/>
                <a:gd name="T7" fmla="*/ 147 h 180"/>
                <a:gd name="T8" fmla="*/ 56 w 134"/>
                <a:gd name="T9" fmla="*/ 124 h 180"/>
                <a:gd name="T10" fmla="*/ 75 w 134"/>
                <a:gd name="T11" fmla="*/ 108 h 180"/>
                <a:gd name="T12" fmla="*/ 91 w 134"/>
                <a:gd name="T13" fmla="*/ 96 h 180"/>
                <a:gd name="T14" fmla="*/ 32 w 134"/>
                <a:gd name="T15" fmla="*/ 119 h 180"/>
                <a:gd name="T16" fmla="*/ 34 w 134"/>
                <a:gd name="T17" fmla="*/ 108 h 180"/>
                <a:gd name="T18" fmla="*/ 73 w 134"/>
                <a:gd name="T19" fmla="*/ 81 h 180"/>
                <a:gd name="T20" fmla="*/ 71 w 134"/>
                <a:gd name="T21" fmla="*/ 78 h 180"/>
                <a:gd name="T22" fmla="*/ 39 w 134"/>
                <a:gd name="T23" fmla="*/ 93 h 180"/>
                <a:gd name="T24" fmla="*/ 27 w 134"/>
                <a:gd name="T25" fmla="*/ 61 h 180"/>
                <a:gd name="T26" fmla="*/ 33 w 134"/>
                <a:gd name="T27" fmla="*/ 44 h 180"/>
                <a:gd name="T28" fmla="*/ 46 w 134"/>
                <a:gd name="T29" fmla="*/ 56 h 180"/>
                <a:gd name="T30" fmla="*/ 60 w 134"/>
                <a:gd name="T31" fmla="*/ 66 h 180"/>
                <a:gd name="T32" fmla="*/ 68 w 134"/>
                <a:gd name="T33" fmla="*/ 55 h 180"/>
                <a:gd name="T34" fmla="*/ 64 w 134"/>
                <a:gd name="T35" fmla="*/ 45 h 180"/>
                <a:gd name="T36" fmla="*/ 84 w 134"/>
                <a:gd name="T37" fmla="*/ 25 h 180"/>
                <a:gd name="T38" fmla="*/ 111 w 134"/>
                <a:gd name="T39" fmla="*/ 20 h 180"/>
                <a:gd name="T40" fmla="*/ 110 w 134"/>
                <a:gd name="T41" fmla="*/ 29 h 180"/>
                <a:gd name="T42" fmla="*/ 132 w 134"/>
                <a:gd name="T43" fmla="*/ 44 h 180"/>
                <a:gd name="T44" fmla="*/ 115 w 134"/>
                <a:gd name="T45" fmla="*/ 77 h 180"/>
                <a:gd name="T46" fmla="*/ 120 w 134"/>
                <a:gd name="T47" fmla="*/ 94 h 180"/>
                <a:gd name="T48" fmla="*/ 78 w 134"/>
                <a:gd name="T49" fmla="*/ 114 h 180"/>
                <a:gd name="T50" fmla="*/ 92 w 134"/>
                <a:gd name="T51" fmla="*/ 119 h 180"/>
                <a:gd name="T52" fmla="*/ 81 w 134"/>
                <a:gd name="T53" fmla="*/ 140 h 180"/>
                <a:gd name="T54" fmla="*/ 72 w 134"/>
                <a:gd name="T55" fmla="*/ 180 h 180"/>
                <a:gd name="T56" fmla="*/ 106 w 134"/>
                <a:gd name="T57" fmla="*/ 53 h 180"/>
                <a:gd name="T58" fmla="*/ 87 w 134"/>
                <a:gd name="T59" fmla="*/ 59 h 180"/>
                <a:gd name="T60" fmla="*/ 87 w 134"/>
                <a:gd name="T61" fmla="*/ 60 h 180"/>
                <a:gd name="T62" fmla="*/ 92 w 134"/>
                <a:gd name="T63" fmla="*/ 58 h 180"/>
                <a:gd name="T64" fmla="*/ 99 w 134"/>
                <a:gd name="T65" fmla="*/ 6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 h="180">
                  <a:moveTo>
                    <a:pt x="72" y="180"/>
                  </a:moveTo>
                  <a:cubicBezTo>
                    <a:pt x="71" y="180"/>
                    <a:pt x="71" y="180"/>
                    <a:pt x="71" y="180"/>
                  </a:cubicBezTo>
                  <a:cubicBezTo>
                    <a:pt x="58" y="180"/>
                    <a:pt x="46" y="179"/>
                    <a:pt x="34" y="175"/>
                  </a:cubicBezTo>
                  <a:cubicBezTo>
                    <a:pt x="34" y="174"/>
                    <a:pt x="34" y="174"/>
                    <a:pt x="34" y="173"/>
                  </a:cubicBezTo>
                  <a:cubicBezTo>
                    <a:pt x="41" y="169"/>
                    <a:pt x="50" y="170"/>
                    <a:pt x="55" y="163"/>
                  </a:cubicBezTo>
                  <a:cubicBezTo>
                    <a:pt x="56" y="157"/>
                    <a:pt x="57" y="152"/>
                    <a:pt x="56" y="148"/>
                  </a:cubicBezTo>
                  <a:cubicBezTo>
                    <a:pt x="43" y="148"/>
                    <a:pt x="37" y="157"/>
                    <a:pt x="27" y="161"/>
                  </a:cubicBezTo>
                  <a:cubicBezTo>
                    <a:pt x="18" y="162"/>
                    <a:pt x="3" y="154"/>
                    <a:pt x="0" y="147"/>
                  </a:cubicBezTo>
                  <a:cubicBezTo>
                    <a:pt x="0" y="136"/>
                    <a:pt x="3" y="141"/>
                    <a:pt x="14" y="140"/>
                  </a:cubicBezTo>
                  <a:cubicBezTo>
                    <a:pt x="28" y="138"/>
                    <a:pt x="43" y="130"/>
                    <a:pt x="56" y="124"/>
                  </a:cubicBezTo>
                  <a:cubicBezTo>
                    <a:pt x="59" y="121"/>
                    <a:pt x="59" y="121"/>
                    <a:pt x="61" y="121"/>
                  </a:cubicBezTo>
                  <a:cubicBezTo>
                    <a:pt x="64" y="112"/>
                    <a:pt x="66" y="110"/>
                    <a:pt x="75" y="108"/>
                  </a:cubicBezTo>
                  <a:cubicBezTo>
                    <a:pt x="79" y="106"/>
                    <a:pt x="79" y="106"/>
                    <a:pt x="90" y="100"/>
                  </a:cubicBezTo>
                  <a:cubicBezTo>
                    <a:pt x="90" y="99"/>
                    <a:pt x="91" y="98"/>
                    <a:pt x="91" y="96"/>
                  </a:cubicBezTo>
                  <a:cubicBezTo>
                    <a:pt x="74" y="98"/>
                    <a:pt x="61" y="112"/>
                    <a:pt x="48" y="121"/>
                  </a:cubicBezTo>
                  <a:cubicBezTo>
                    <a:pt x="41" y="122"/>
                    <a:pt x="36" y="121"/>
                    <a:pt x="32" y="119"/>
                  </a:cubicBezTo>
                  <a:cubicBezTo>
                    <a:pt x="29" y="120"/>
                    <a:pt x="12" y="123"/>
                    <a:pt x="20" y="116"/>
                  </a:cubicBezTo>
                  <a:cubicBezTo>
                    <a:pt x="25" y="114"/>
                    <a:pt x="29" y="111"/>
                    <a:pt x="34" y="108"/>
                  </a:cubicBezTo>
                  <a:cubicBezTo>
                    <a:pt x="47" y="100"/>
                    <a:pt x="61" y="93"/>
                    <a:pt x="74" y="85"/>
                  </a:cubicBezTo>
                  <a:cubicBezTo>
                    <a:pt x="74" y="83"/>
                    <a:pt x="73" y="82"/>
                    <a:pt x="73" y="81"/>
                  </a:cubicBezTo>
                  <a:cubicBezTo>
                    <a:pt x="73" y="79"/>
                    <a:pt x="74" y="77"/>
                    <a:pt x="74" y="75"/>
                  </a:cubicBezTo>
                  <a:cubicBezTo>
                    <a:pt x="72" y="76"/>
                    <a:pt x="71" y="76"/>
                    <a:pt x="71" y="78"/>
                  </a:cubicBezTo>
                  <a:cubicBezTo>
                    <a:pt x="63" y="81"/>
                    <a:pt x="59" y="88"/>
                    <a:pt x="53" y="81"/>
                  </a:cubicBezTo>
                  <a:cubicBezTo>
                    <a:pt x="51" y="88"/>
                    <a:pt x="46" y="93"/>
                    <a:pt x="39" y="93"/>
                  </a:cubicBezTo>
                  <a:cubicBezTo>
                    <a:pt x="32" y="89"/>
                    <a:pt x="32" y="77"/>
                    <a:pt x="31" y="72"/>
                  </a:cubicBezTo>
                  <a:cubicBezTo>
                    <a:pt x="30" y="71"/>
                    <a:pt x="29" y="67"/>
                    <a:pt x="27" y="61"/>
                  </a:cubicBezTo>
                  <a:cubicBezTo>
                    <a:pt x="24" y="55"/>
                    <a:pt x="18" y="47"/>
                    <a:pt x="22" y="42"/>
                  </a:cubicBezTo>
                  <a:cubicBezTo>
                    <a:pt x="27" y="38"/>
                    <a:pt x="29" y="37"/>
                    <a:pt x="33" y="44"/>
                  </a:cubicBezTo>
                  <a:cubicBezTo>
                    <a:pt x="37" y="47"/>
                    <a:pt x="42" y="51"/>
                    <a:pt x="45" y="56"/>
                  </a:cubicBezTo>
                  <a:cubicBezTo>
                    <a:pt x="45" y="56"/>
                    <a:pt x="46" y="56"/>
                    <a:pt x="46" y="56"/>
                  </a:cubicBezTo>
                  <a:cubicBezTo>
                    <a:pt x="48" y="62"/>
                    <a:pt x="54" y="69"/>
                    <a:pt x="53" y="77"/>
                  </a:cubicBezTo>
                  <a:cubicBezTo>
                    <a:pt x="57" y="75"/>
                    <a:pt x="62" y="71"/>
                    <a:pt x="60" y="66"/>
                  </a:cubicBezTo>
                  <a:cubicBezTo>
                    <a:pt x="53" y="63"/>
                    <a:pt x="57" y="57"/>
                    <a:pt x="61" y="55"/>
                  </a:cubicBezTo>
                  <a:cubicBezTo>
                    <a:pt x="64" y="55"/>
                    <a:pt x="64" y="55"/>
                    <a:pt x="68" y="55"/>
                  </a:cubicBezTo>
                  <a:cubicBezTo>
                    <a:pt x="68" y="53"/>
                    <a:pt x="68" y="53"/>
                    <a:pt x="67" y="52"/>
                  </a:cubicBezTo>
                  <a:cubicBezTo>
                    <a:pt x="62" y="50"/>
                    <a:pt x="63" y="49"/>
                    <a:pt x="64" y="45"/>
                  </a:cubicBezTo>
                  <a:cubicBezTo>
                    <a:pt x="58" y="43"/>
                    <a:pt x="56" y="37"/>
                    <a:pt x="58" y="32"/>
                  </a:cubicBezTo>
                  <a:cubicBezTo>
                    <a:pt x="76" y="28"/>
                    <a:pt x="76" y="28"/>
                    <a:pt x="84" y="25"/>
                  </a:cubicBezTo>
                  <a:cubicBezTo>
                    <a:pt x="89" y="19"/>
                    <a:pt x="95" y="0"/>
                    <a:pt x="106" y="4"/>
                  </a:cubicBezTo>
                  <a:cubicBezTo>
                    <a:pt x="109" y="7"/>
                    <a:pt x="111" y="14"/>
                    <a:pt x="111" y="20"/>
                  </a:cubicBezTo>
                  <a:cubicBezTo>
                    <a:pt x="109" y="23"/>
                    <a:pt x="107" y="25"/>
                    <a:pt x="107" y="28"/>
                  </a:cubicBezTo>
                  <a:cubicBezTo>
                    <a:pt x="108" y="28"/>
                    <a:pt x="109" y="28"/>
                    <a:pt x="110" y="29"/>
                  </a:cubicBezTo>
                  <a:cubicBezTo>
                    <a:pt x="117" y="25"/>
                    <a:pt x="121" y="21"/>
                    <a:pt x="125" y="31"/>
                  </a:cubicBezTo>
                  <a:cubicBezTo>
                    <a:pt x="132" y="35"/>
                    <a:pt x="134" y="34"/>
                    <a:pt x="132" y="44"/>
                  </a:cubicBezTo>
                  <a:cubicBezTo>
                    <a:pt x="127" y="55"/>
                    <a:pt x="121" y="66"/>
                    <a:pt x="115" y="76"/>
                  </a:cubicBezTo>
                  <a:cubicBezTo>
                    <a:pt x="115" y="76"/>
                    <a:pt x="115" y="77"/>
                    <a:pt x="115" y="77"/>
                  </a:cubicBezTo>
                  <a:cubicBezTo>
                    <a:pt x="117" y="77"/>
                    <a:pt x="118" y="78"/>
                    <a:pt x="119" y="78"/>
                  </a:cubicBezTo>
                  <a:cubicBezTo>
                    <a:pt x="120" y="83"/>
                    <a:pt x="120" y="88"/>
                    <a:pt x="120" y="94"/>
                  </a:cubicBezTo>
                  <a:cubicBezTo>
                    <a:pt x="116" y="100"/>
                    <a:pt x="110" y="100"/>
                    <a:pt x="103" y="101"/>
                  </a:cubicBezTo>
                  <a:cubicBezTo>
                    <a:pt x="94" y="106"/>
                    <a:pt x="86" y="109"/>
                    <a:pt x="78" y="114"/>
                  </a:cubicBezTo>
                  <a:cubicBezTo>
                    <a:pt x="78" y="116"/>
                    <a:pt x="78" y="118"/>
                    <a:pt x="79" y="120"/>
                  </a:cubicBezTo>
                  <a:cubicBezTo>
                    <a:pt x="83" y="120"/>
                    <a:pt x="87" y="120"/>
                    <a:pt x="92" y="119"/>
                  </a:cubicBezTo>
                  <a:cubicBezTo>
                    <a:pt x="96" y="123"/>
                    <a:pt x="96" y="131"/>
                    <a:pt x="93" y="136"/>
                  </a:cubicBezTo>
                  <a:cubicBezTo>
                    <a:pt x="88" y="137"/>
                    <a:pt x="85" y="138"/>
                    <a:pt x="81" y="140"/>
                  </a:cubicBezTo>
                  <a:cubicBezTo>
                    <a:pt x="81" y="142"/>
                    <a:pt x="81" y="144"/>
                    <a:pt x="80" y="147"/>
                  </a:cubicBezTo>
                  <a:cubicBezTo>
                    <a:pt x="81" y="156"/>
                    <a:pt x="85" y="178"/>
                    <a:pt x="72" y="180"/>
                  </a:cubicBezTo>
                  <a:moveTo>
                    <a:pt x="99" y="67"/>
                  </a:moveTo>
                  <a:cubicBezTo>
                    <a:pt x="103" y="63"/>
                    <a:pt x="106" y="58"/>
                    <a:pt x="106" y="53"/>
                  </a:cubicBezTo>
                  <a:cubicBezTo>
                    <a:pt x="102" y="49"/>
                    <a:pt x="96" y="49"/>
                    <a:pt x="92" y="49"/>
                  </a:cubicBezTo>
                  <a:cubicBezTo>
                    <a:pt x="92" y="51"/>
                    <a:pt x="92" y="51"/>
                    <a:pt x="87" y="59"/>
                  </a:cubicBezTo>
                  <a:cubicBezTo>
                    <a:pt x="88" y="59"/>
                    <a:pt x="88" y="59"/>
                    <a:pt x="89" y="59"/>
                  </a:cubicBezTo>
                  <a:cubicBezTo>
                    <a:pt x="88" y="60"/>
                    <a:pt x="88" y="60"/>
                    <a:pt x="87" y="60"/>
                  </a:cubicBezTo>
                  <a:cubicBezTo>
                    <a:pt x="87" y="60"/>
                    <a:pt x="88" y="60"/>
                    <a:pt x="88" y="61"/>
                  </a:cubicBezTo>
                  <a:cubicBezTo>
                    <a:pt x="90" y="61"/>
                    <a:pt x="91" y="59"/>
                    <a:pt x="92" y="58"/>
                  </a:cubicBezTo>
                  <a:cubicBezTo>
                    <a:pt x="98" y="57"/>
                    <a:pt x="98" y="59"/>
                    <a:pt x="98" y="67"/>
                  </a:cubicBezTo>
                  <a:cubicBezTo>
                    <a:pt x="98" y="67"/>
                    <a:pt x="98" y="67"/>
                    <a:pt x="99" y="6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17" name="Freeform 87"/>
            <p:cNvSpPr/>
            <p:nvPr userDrawn="1"/>
          </p:nvSpPr>
          <p:spPr bwMode="auto">
            <a:xfrm>
              <a:off x="1415" y="933"/>
              <a:ext cx="31" cy="40"/>
            </a:xfrm>
            <a:custGeom>
              <a:avLst/>
              <a:gdLst>
                <a:gd name="T0" fmla="*/ 0 w 31"/>
                <a:gd name="T1" fmla="*/ 35 h 40"/>
                <a:gd name="T2" fmla="*/ 24 w 31"/>
                <a:gd name="T3" fmla="*/ 5 h 40"/>
                <a:gd name="T4" fmla="*/ 2 w 31"/>
                <a:gd name="T5" fmla="*/ 5 h 40"/>
                <a:gd name="T6" fmla="*/ 2 w 31"/>
                <a:gd name="T7" fmla="*/ 3 h 40"/>
                <a:gd name="T8" fmla="*/ 2 w 31"/>
                <a:gd name="T9" fmla="*/ 0 h 40"/>
                <a:gd name="T10" fmla="*/ 31 w 31"/>
                <a:gd name="T11" fmla="*/ 0 h 40"/>
                <a:gd name="T12" fmla="*/ 31 w 31"/>
                <a:gd name="T13" fmla="*/ 3 h 40"/>
                <a:gd name="T14" fmla="*/ 31 w 31"/>
                <a:gd name="T15" fmla="*/ 5 h 40"/>
                <a:gd name="T16" fmla="*/ 6 w 31"/>
                <a:gd name="T17" fmla="*/ 35 h 40"/>
                <a:gd name="T18" fmla="*/ 31 w 31"/>
                <a:gd name="T19" fmla="*/ 35 h 40"/>
                <a:gd name="T20" fmla="*/ 31 w 31"/>
                <a:gd name="T21" fmla="*/ 37 h 40"/>
                <a:gd name="T22" fmla="*/ 31 w 31"/>
                <a:gd name="T23" fmla="*/ 40 h 40"/>
                <a:gd name="T24" fmla="*/ 0 w 31"/>
                <a:gd name="T25" fmla="*/ 40 h 40"/>
                <a:gd name="T26" fmla="*/ 0 w 31"/>
                <a:gd name="T27" fmla="*/ 37 h 40"/>
                <a:gd name="T28" fmla="*/ 0 w 31"/>
                <a:gd name="T29"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0" y="35"/>
                  </a:moveTo>
                  <a:lnTo>
                    <a:pt x="24" y="5"/>
                  </a:lnTo>
                  <a:lnTo>
                    <a:pt x="2" y="5"/>
                  </a:lnTo>
                  <a:lnTo>
                    <a:pt x="2" y="3"/>
                  </a:lnTo>
                  <a:lnTo>
                    <a:pt x="2" y="0"/>
                  </a:lnTo>
                  <a:lnTo>
                    <a:pt x="31" y="0"/>
                  </a:lnTo>
                  <a:lnTo>
                    <a:pt x="31" y="3"/>
                  </a:lnTo>
                  <a:lnTo>
                    <a:pt x="31" y="5"/>
                  </a:lnTo>
                  <a:lnTo>
                    <a:pt x="6" y="35"/>
                  </a:lnTo>
                  <a:lnTo>
                    <a:pt x="31" y="35"/>
                  </a:lnTo>
                  <a:lnTo>
                    <a:pt x="31" y="37"/>
                  </a:lnTo>
                  <a:lnTo>
                    <a:pt x="31" y="40"/>
                  </a:lnTo>
                  <a:lnTo>
                    <a:pt x="0" y="40"/>
                  </a:lnTo>
                  <a:lnTo>
                    <a:pt x="0" y="37"/>
                  </a:lnTo>
                  <a:lnTo>
                    <a:pt x="0" y="35"/>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18" name="Freeform 88"/>
            <p:cNvSpPr/>
            <p:nvPr userDrawn="1"/>
          </p:nvSpPr>
          <p:spPr bwMode="auto">
            <a:xfrm>
              <a:off x="1458" y="933"/>
              <a:ext cx="31" cy="40"/>
            </a:xfrm>
            <a:custGeom>
              <a:avLst/>
              <a:gdLst>
                <a:gd name="T0" fmla="*/ 0 w 31"/>
                <a:gd name="T1" fmla="*/ 0 h 40"/>
                <a:gd name="T2" fmla="*/ 2 w 31"/>
                <a:gd name="T3" fmla="*/ 0 h 40"/>
                <a:gd name="T4" fmla="*/ 5 w 31"/>
                <a:gd name="T5" fmla="*/ 0 h 40"/>
                <a:gd name="T6" fmla="*/ 5 w 31"/>
                <a:gd name="T7" fmla="*/ 16 h 40"/>
                <a:gd name="T8" fmla="*/ 26 w 31"/>
                <a:gd name="T9" fmla="*/ 16 h 40"/>
                <a:gd name="T10" fmla="*/ 26 w 31"/>
                <a:gd name="T11" fmla="*/ 0 h 40"/>
                <a:gd name="T12" fmla="*/ 28 w 31"/>
                <a:gd name="T13" fmla="*/ 0 h 40"/>
                <a:gd name="T14" fmla="*/ 31 w 31"/>
                <a:gd name="T15" fmla="*/ 0 h 40"/>
                <a:gd name="T16" fmla="*/ 31 w 31"/>
                <a:gd name="T17" fmla="*/ 40 h 40"/>
                <a:gd name="T18" fmla="*/ 28 w 31"/>
                <a:gd name="T19" fmla="*/ 40 h 40"/>
                <a:gd name="T20" fmla="*/ 26 w 31"/>
                <a:gd name="T21" fmla="*/ 40 h 40"/>
                <a:gd name="T22" fmla="*/ 26 w 31"/>
                <a:gd name="T23" fmla="*/ 21 h 40"/>
                <a:gd name="T24" fmla="*/ 5 w 31"/>
                <a:gd name="T25" fmla="*/ 21 h 40"/>
                <a:gd name="T26" fmla="*/ 5 w 31"/>
                <a:gd name="T27" fmla="*/ 40 h 40"/>
                <a:gd name="T28" fmla="*/ 2 w 31"/>
                <a:gd name="T29" fmla="*/ 40 h 40"/>
                <a:gd name="T30" fmla="*/ 0 w 31"/>
                <a:gd name="T31" fmla="*/ 40 h 40"/>
                <a:gd name="T32" fmla="*/ 0 w 31"/>
                <a:gd name="T3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40">
                  <a:moveTo>
                    <a:pt x="0" y="0"/>
                  </a:moveTo>
                  <a:lnTo>
                    <a:pt x="2" y="0"/>
                  </a:lnTo>
                  <a:lnTo>
                    <a:pt x="5" y="0"/>
                  </a:lnTo>
                  <a:lnTo>
                    <a:pt x="5" y="16"/>
                  </a:lnTo>
                  <a:lnTo>
                    <a:pt x="26" y="16"/>
                  </a:lnTo>
                  <a:lnTo>
                    <a:pt x="26" y="0"/>
                  </a:lnTo>
                  <a:lnTo>
                    <a:pt x="28" y="0"/>
                  </a:lnTo>
                  <a:lnTo>
                    <a:pt x="31" y="0"/>
                  </a:lnTo>
                  <a:lnTo>
                    <a:pt x="31" y="40"/>
                  </a:lnTo>
                  <a:lnTo>
                    <a:pt x="28" y="40"/>
                  </a:lnTo>
                  <a:lnTo>
                    <a:pt x="26" y="40"/>
                  </a:lnTo>
                  <a:lnTo>
                    <a:pt x="26" y="21"/>
                  </a:lnTo>
                  <a:lnTo>
                    <a:pt x="5" y="21"/>
                  </a:lnTo>
                  <a:lnTo>
                    <a:pt x="5" y="40"/>
                  </a:lnTo>
                  <a:lnTo>
                    <a:pt x="2" y="40"/>
                  </a:lnTo>
                  <a:lnTo>
                    <a:pt x="0"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19" name="Freeform 89"/>
            <p:cNvSpPr/>
            <p:nvPr userDrawn="1"/>
          </p:nvSpPr>
          <p:spPr bwMode="auto">
            <a:xfrm>
              <a:off x="1503" y="933"/>
              <a:ext cx="29" cy="40"/>
            </a:xfrm>
            <a:custGeom>
              <a:avLst/>
              <a:gdLst>
                <a:gd name="T0" fmla="*/ 0 w 29"/>
                <a:gd name="T1" fmla="*/ 40 h 40"/>
                <a:gd name="T2" fmla="*/ 0 w 29"/>
                <a:gd name="T3" fmla="*/ 0 h 40"/>
                <a:gd name="T4" fmla="*/ 29 w 29"/>
                <a:gd name="T5" fmla="*/ 0 h 40"/>
                <a:gd name="T6" fmla="*/ 29 w 29"/>
                <a:gd name="T7" fmla="*/ 3 h 40"/>
                <a:gd name="T8" fmla="*/ 29 w 29"/>
                <a:gd name="T9" fmla="*/ 5 h 40"/>
                <a:gd name="T10" fmla="*/ 6 w 29"/>
                <a:gd name="T11" fmla="*/ 5 h 40"/>
                <a:gd name="T12" fmla="*/ 6 w 29"/>
                <a:gd name="T13" fmla="*/ 16 h 40"/>
                <a:gd name="T14" fmla="*/ 27 w 29"/>
                <a:gd name="T15" fmla="*/ 16 h 40"/>
                <a:gd name="T16" fmla="*/ 27 w 29"/>
                <a:gd name="T17" fmla="*/ 19 h 40"/>
                <a:gd name="T18" fmla="*/ 27 w 29"/>
                <a:gd name="T19" fmla="*/ 21 h 40"/>
                <a:gd name="T20" fmla="*/ 6 w 29"/>
                <a:gd name="T21" fmla="*/ 21 h 40"/>
                <a:gd name="T22" fmla="*/ 6 w 29"/>
                <a:gd name="T23" fmla="*/ 35 h 40"/>
                <a:gd name="T24" fmla="*/ 29 w 29"/>
                <a:gd name="T25" fmla="*/ 35 h 40"/>
                <a:gd name="T26" fmla="*/ 29 w 29"/>
                <a:gd name="T27" fmla="*/ 37 h 40"/>
                <a:gd name="T28" fmla="*/ 29 w 29"/>
                <a:gd name="T29" fmla="*/ 40 h 40"/>
                <a:gd name="T30" fmla="*/ 0 w 29"/>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40">
                  <a:moveTo>
                    <a:pt x="0" y="40"/>
                  </a:moveTo>
                  <a:lnTo>
                    <a:pt x="0" y="0"/>
                  </a:lnTo>
                  <a:lnTo>
                    <a:pt x="29" y="0"/>
                  </a:lnTo>
                  <a:lnTo>
                    <a:pt x="29" y="3"/>
                  </a:lnTo>
                  <a:lnTo>
                    <a:pt x="29" y="5"/>
                  </a:lnTo>
                  <a:lnTo>
                    <a:pt x="6" y="5"/>
                  </a:lnTo>
                  <a:lnTo>
                    <a:pt x="6" y="16"/>
                  </a:lnTo>
                  <a:lnTo>
                    <a:pt x="27" y="16"/>
                  </a:lnTo>
                  <a:lnTo>
                    <a:pt x="27" y="19"/>
                  </a:lnTo>
                  <a:lnTo>
                    <a:pt x="27" y="21"/>
                  </a:lnTo>
                  <a:lnTo>
                    <a:pt x="6" y="21"/>
                  </a:lnTo>
                  <a:lnTo>
                    <a:pt x="6" y="35"/>
                  </a:lnTo>
                  <a:lnTo>
                    <a:pt x="29" y="35"/>
                  </a:lnTo>
                  <a:lnTo>
                    <a:pt x="29" y="37"/>
                  </a:lnTo>
                  <a:lnTo>
                    <a:pt x="29" y="40"/>
                  </a:lnTo>
                  <a:lnTo>
                    <a:pt x="0" y="4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20" name="Freeform 90"/>
            <p:cNvSpPr/>
            <p:nvPr userDrawn="1"/>
          </p:nvSpPr>
          <p:spPr bwMode="auto">
            <a:xfrm>
              <a:off x="1542" y="933"/>
              <a:ext cx="22" cy="40"/>
            </a:xfrm>
            <a:custGeom>
              <a:avLst/>
              <a:gdLst>
                <a:gd name="T0" fmla="*/ 14 w 18"/>
                <a:gd name="T1" fmla="*/ 0 h 32"/>
                <a:gd name="T2" fmla="*/ 16 w 18"/>
                <a:gd name="T3" fmla="*/ 0 h 32"/>
                <a:gd name="T4" fmla="*/ 18 w 18"/>
                <a:gd name="T5" fmla="*/ 0 h 32"/>
                <a:gd name="T6" fmla="*/ 18 w 18"/>
                <a:gd name="T7" fmla="*/ 23 h 32"/>
                <a:gd name="T8" fmla="*/ 16 w 18"/>
                <a:gd name="T9" fmla="*/ 30 h 32"/>
                <a:gd name="T10" fmla="*/ 9 w 18"/>
                <a:gd name="T11" fmla="*/ 32 h 32"/>
                <a:gd name="T12" fmla="*/ 2 w 18"/>
                <a:gd name="T13" fmla="*/ 30 h 32"/>
                <a:gd name="T14" fmla="*/ 0 w 18"/>
                <a:gd name="T15" fmla="*/ 23 h 32"/>
                <a:gd name="T16" fmla="*/ 0 w 18"/>
                <a:gd name="T17" fmla="*/ 21 h 32"/>
                <a:gd name="T18" fmla="*/ 4 w 18"/>
                <a:gd name="T19" fmla="*/ 21 h 32"/>
                <a:gd name="T20" fmla="*/ 4 w 18"/>
                <a:gd name="T21" fmla="*/ 23 h 32"/>
                <a:gd name="T22" fmla="*/ 6 w 18"/>
                <a:gd name="T23" fmla="*/ 27 h 32"/>
                <a:gd name="T24" fmla="*/ 9 w 18"/>
                <a:gd name="T25" fmla="*/ 29 h 32"/>
                <a:gd name="T26" fmla="*/ 13 w 18"/>
                <a:gd name="T27" fmla="*/ 27 h 32"/>
                <a:gd name="T28" fmla="*/ 14 w 18"/>
                <a:gd name="T29" fmla="*/ 23 h 32"/>
                <a:gd name="T30" fmla="*/ 14 w 18"/>
                <a:gd name="T3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2">
                  <a:moveTo>
                    <a:pt x="14" y="0"/>
                  </a:moveTo>
                  <a:cubicBezTo>
                    <a:pt x="16" y="0"/>
                    <a:pt x="16" y="0"/>
                    <a:pt x="16" y="0"/>
                  </a:cubicBezTo>
                  <a:cubicBezTo>
                    <a:pt x="18" y="0"/>
                    <a:pt x="18" y="0"/>
                    <a:pt x="18" y="0"/>
                  </a:cubicBezTo>
                  <a:cubicBezTo>
                    <a:pt x="18" y="23"/>
                    <a:pt x="18" y="23"/>
                    <a:pt x="18" y="23"/>
                  </a:cubicBezTo>
                  <a:cubicBezTo>
                    <a:pt x="18" y="26"/>
                    <a:pt x="18" y="28"/>
                    <a:pt x="16" y="30"/>
                  </a:cubicBezTo>
                  <a:cubicBezTo>
                    <a:pt x="14" y="32"/>
                    <a:pt x="12" y="32"/>
                    <a:pt x="9" y="32"/>
                  </a:cubicBezTo>
                  <a:cubicBezTo>
                    <a:pt x="6" y="32"/>
                    <a:pt x="4" y="32"/>
                    <a:pt x="2" y="30"/>
                  </a:cubicBezTo>
                  <a:cubicBezTo>
                    <a:pt x="1" y="28"/>
                    <a:pt x="0" y="26"/>
                    <a:pt x="0" y="23"/>
                  </a:cubicBezTo>
                  <a:cubicBezTo>
                    <a:pt x="0" y="21"/>
                    <a:pt x="0" y="21"/>
                    <a:pt x="0" y="21"/>
                  </a:cubicBezTo>
                  <a:cubicBezTo>
                    <a:pt x="4" y="21"/>
                    <a:pt x="4" y="21"/>
                    <a:pt x="4" y="21"/>
                  </a:cubicBezTo>
                  <a:cubicBezTo>
                    <a:pt x="4" y="23"/>
                    <a:pt x="4" y="23"/>
                    <a:pt x="4" y="23"/>
                  </a:cubicBezTo>
                  <a:cubicBezTo>
                    <a:pt x="4" y="25"/>
                    <a:pt x="5" y="26"/>
                    <a:pt x="6" y="27"/>
                  </a:cubicBezTo>
                  <a:cubicBezTo>
                    <a:pt x="6" y="28"/>
                    <a:pt x="8" y="29"/>
                    <a:pt x="9" y="29"/>
                  </a:cubicBezTo>
                  <a:cubicBezTo>
                    <a:pt x="11" y="29"/>
                    <a:pt x="12" y="28"/>
                    <a:pt x="13" y="27"/>
                  </a:cubicBezTo>
                  <a:cubicBezTo>
                    <a:pt x="14" y="26"/>
                    <a:pt x="14" y="24"/>
                    <a:pt x="14" y="23"/>
                  </a:cubicBezTo>
                  <a:lnTo>
                    <a:pt x="14"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21" name="Freeform 91"/>
            <p:cNvSpPr/>
            <p:nvPr userDrawn="1"/>
          </p:nvSpPr>
          <p:spPr bwMode="auto">
            <a:xfrm>
              <a:off x="1579" y="933"/>
              <a:ext cx="5" cy="40"/>
            </a:xfrm>
            <a:custGeom>
              <a:avLst/>
              <a:gdLst>
                <a:gd name="T0" fmla="*/ 0 w 5"/>
                <a:gd name="T1" fmla="*/ 0 h 40"/>
                <a:gd name="T2" fmla="*/ 3 w 5"/>
                <a:gd name="T3" fmla="*/ 0 h 40"/>
                <a:gd name="T4" fmla="*/ 5 w 5"/>
                <a:gd name="T5" fmla="*/ 0 h 40"/>
                <a:gd name="T6" fmla="*/ 5 w 5"/>
                <a:gd name="T7" fmla="*/ 40 h 40"/>
                <a:gd name="T8" fmla="*/ 3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3" y="0"/>
                  </a:lnTo>
                  <a:lnTo>
                    <a:pt x="5" y="0"/>
                  </a:lnTo>
                  <a:lnTo>
                    <a:pt x="5" y="40"/>
                  </a:lnTo>
                  <a:lnTo>
                    <a:pt x="3" y="40"/>
                  </a:lnTo>
                  <a:lnTo>
                    <a:pt x="0"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22" name="Freeform 92"/>
            <p:cNvSpPr>
              <a:spLocks noEditPoints="1"/>
            </p:cNvSpPr>
            <p:nvPr userDrawn="1"/>
          </p:nvSpPr>
          <p:spPr bwMode="auto">
            <a:xfrm>
              <a:off x="1595" y="933"/>
              <a:ext cx="36" cy="40"/>
            </a:xfrm>
            <a:custGeom>
              <a:avLst/>
              <a:gdLst>
                <a:gd name="T0" fmla="*/ 15 w 36"/>
                <a:gd name="T1" fmla="*/ 0 h 40"/>
                <a:gd name="T2" fmla="*/ 19 w 36"/>
                <a:gd name="T3" fmla="*/ 0 h 40"/>
                <a:gd name="T4" fmla="*/ 21 w 36"/>
                <a:gd name="T5" fmla="*/ 0 h 40"/>
                <a:gd name="T6" fmla="*/ 36 w 36"/>
                <a:gd name="T7" fmla="*/ 40 h 40"/>
                <a:gd name="T8" fmla="*/ 33 w 36"/>
                <a:gd name="T9" fmla="*/ 40 h 40"/>
                <a:gd name="T10" fmla="*/ 30 w 36"/>
                <a:gd name="T11" fmla="*/ 40 h 40"/>
                <a:gd name="T12" fmla="*/ 26 w 36"/>
                <a:gd name="T13" fmla="*/ 27 h 40"/>
                <a:gd name="T14" fmla="*/ 10 w 36"/>
                <a:gd name="T15" fmla="*/ 27 h 40"/>
                <a:gd name="T16" fmla="*/ 7 w 36"/>
                <a:gd name="T17" fmla="*/ 40 h 40"/>
                <a:gd name="T18" fmla="*/ 4 w 36"/>
                <a:gd name="T19" fmla="*/ 40 h 40"/>
                <a:gd name="T20" fmla="*/ 0 w 36"/>
                <a:gd name="T21" fmla="*/ 40 h 40"/>
                <a:gd name="T22" fmla="*/ 15 w 36"/>
                <a:gd name="T23" fmla="*/ 0 h 40"/>
                <a:gd name="T24" fmla="*/ 12 w 36"/>
                <a:gd name="T25" fmla="*/ 24 h 40"/>
                <a:gd name="T26" fmla="*/ 24 w 36"/>
                <a:gd name="T27" fmla="*/ 24 h 40"/>
                <a:gd name="T28" fmla="*/ 19 w 36"/>
                <a:gd name="T29" fmla="*/ 5 h 40"/>
                <a:gd name="T30" fmla="*/ 19 w 36"/>
                <a:gd name="T31" fmla="*/ 5 h 40"/>
                <a:gd name="T32" fmla="*/ 12 w 36"/>
                <a:gd name="T33"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 h="40">
                  <a:moveTo>
                    <a:pt x="15" y="0"/>
                  </a:moveTo>
                  <a:lnTo>
                    <a:pt x="19" y="0"/>
                  </a:lnTo>
                  <a:lnTo>
                    <a:pt x="21" y="0"/>
                  </a:lnTo>
                  <a:lnTo>
                    <a:pt x="36" y="40"/>
                  </a:lnTo>
                  <a:lnTo>
                    <a:pt x="33" y="40"/>
                  </a:lnTo>
                  <a:lnTo>
                    <a:pt x="30" y="40"/>
                  </a:lnTo>
                  <a:lnTo>
                    <a:pt x="26" y="27"/>
                  </a:lnTo>
                  <a:lnTo>
                    <a:pt x="10" y="27"/>
                  </a:lnTo>
                  <a:lnTo>
                    <a:pt x="7" y="40"/>
                  </a:lnTo>
                  <a:lnTo>
                    <a:pt x="4" y="40"/>
                  </a:lnTo>
                  <a:lnTo>
                    <a:pt x="0" y="40"/>
                  </a:lnTo>
                  <a:lnTo>
                    <a:pt x="15" y="0"/>
                  </a:lnTo>
                  <a:close/>
                  <a:moveTo>
                    <a:pt x="12" y="24"/>
                  </a:moveTo>
                  <a:lnTo>
                    <a:pt x="24" y="24"/>
                  </a:lnTo>
                  <a:lnTo>
                    <a:pt x="19" y="5"/>
                  </a:lnTo>
                  <a:lnTo>
                    <a:pt x="19" y="5"/>
                  </a:lnTo>
                  <a:lnTo>
                    <a:pt x="12" y="24"/>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23" name="Freeform 93"/>
            <p:cNvSpPr/>
            <p:nvPr userDrawn="1"/>
          </p:nvSpPr>
          <p:spPr bwMode="auto">
            <a:xfrm>
              <a:off x="1641" y="933"/>
              <a:ext cx="31" cy="40"/>
            </a:xfrm>
            <a:custGeom>
              <a:avLst/>
              <a:gdLst>
                <a:gd name="T0" fmla="*/ 5 w 31"/>
                <a:gd name="T1" fmla="*/ 40 h 40"/>
                <a:gd name="T2" fmla="*/ 3 w 31"/>
                <a:gd name="T3" fmla="*/ 40 h 40"/>
                <a:gd name="T4" fmla="*/ 0 w 31"/>
                <a:gd name="T5" fmla="*/ 40 h 40"/>
                <a:gd name="T6" fmla="*/ 0 w 31"/>
                <a:gd name="T7" fmla="*/ 0 h 40"/>
                <a:gd name="T8" fmla="*/ 4 w 31"/>
                <a:gd name="T9" fmla="*/ 0 h 40"/>
                <a:gd name="T10" fmla="*/ 6 w 31"/>
                <a:gd name="T11" fmla="*/ 0 h 40"/>
                <a:gd name="T12" fmla="*/ 26 w 31"/>
                <a:gd name="T13" fmla="*/ 32 h 40"/>
                <a:gd name="T14" fmla="*/ 26 w 31"/>
                <a:gd name="T15" fmla="*/ 0 h 40"/>
                <a:gd name="T16" fmla="*/ 29 w 31"/>
                <a:gd name="T17" fmla="*/ 0 h 40"/>
                <a:gd name="T18" fmla="*/ 31 w 31"/>
                <a:gd name="T19" fmla="*/ 0 h 40"/>
                <a:gd name="T20" fmla="*/ 31 w 31"/>
                <a:gd name="T21" fmla="*/ 40 h 40"/>
                <a:gd name="T22" fmla="*/ 29 w 31"/>
                <a:gd name="T23" fmla="*/ 40 h 40"/>
                <a:gd name="T24" fmla="*/ 26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3" y="40"/>
                  </a:lnTo>
                  <a:lnTo>
                    <a:pt x="0" y="40"/>
                  </a:lnTo>
                  <a:lnTo>
                    <a:pt x="0" y="0"/>
                  </a:lnTo>
                  <a:lnTo>
                    <a:pt x="4" y="0"/>
                  </a:lnTo>
                  <a:lnTo>
                    <a:pt x="6" y="0"/>
                  </a:lnTo>
                  <a:lnTo>
                    <a:pt x="26" y="32"/>
                  </a:lnTo>
                  <a:lnTo>
                    <a:pt x="26" y="0"/>
                  </a:lnTo>
                  <a:lnTo>
                    <a:pt x="29" y="0"/>
                  </a:lnTo>
                  <a:lnTo>
                    <a:pt x="31" y="0"/>
                  </a:lnTo>
                  <a:lnTo>
                    <a:pt x="31" y="40"/>
                  </a:lnTo>
                  <a:lnTo>
                    <a:pt x="29" y="40"/>
                  </a:lnTo>
                  <a:lnTo>
                    <a:pt x="26" y="40"/>
                  </a:lnTo>
                  <a:lnTo>
                    <a:pt x="5" y="8"/>
                  </a:lnTo>
                  <a:lnTo>
                    <a:pt x="5" y="4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24" name="Freeform 94"/>
            <p:cNvSpPr/>
            <p:nvPr userDrawn="1"/>
          </p:nvSpPr>
          <p:spPr bwMode="auto">
            <a:xfrm>
              <a:off x="1687" y="932"/>
              <a:ext cx="36" cy="41"/>
            </a:xfrm>
            <a:custGeom>
              <a:avLst/>
              <a:gdLst>
                <a:gd name="T0" fmla="*/ 15 w 29"/>
                <a:gd name="T1" fmla="*/ 33 h 33"/>
                <a:gd name="T2" fmla="*/ 4 w 29"/>
                <a:gd name="T3" fmla="*/ 29 h 33"/>
                <a:gd name="T4" fmla="*/ 0 w 29"/>
                <a:gd name="T5" fmla="*/ 17 h 33"/>
                <a:gd name="T6" fmla="*/ 4 w 29"/>
                <a:gd name="T7" fmla="*/ 5 h 33"/>
                <a:gd name="T8" fmla="*/ 15 w 29"/>
                <a:gd name="T9" fmla="*/ 0 h 33"/>
                <a:gd name="T10" fmla="*/ 24 w 29"/>
                <a:gd name="T11" fmla="*/ 3 h 33"/>
                <a:gd name="T12" fmla="*/ 28 w 29"/>
                <a:gd name="T13" fmla="*/ 10 h 33"/>
                <a:gd name="T14" fmla="*/ 24 w 29"/>
                <a:gd name="T15" fmla="*/ 10 h 33"/>
                <a:gd name="T16" fmla="*/ 21 w 29"/>
                <a:gd name="T17" fmla="*/ 5 h 33"/>
                <a:gd name="T18" fmla="*/ 15 w 29"/>
                <a:gd name="T19" fmla="*/ 4 h 33"/>
                <a:gd name="T20" fmla="*/ 7 w 29"/>
                <a:gd name="T21" fmla="*/ 7 h 33"/>
                <a:gd name="T22" fmla="*/ 4 w 29"/>
                <a:gd name="T23" fmla="*/ 17 h 33"/>
                <a:gd name="T24" fmla="*/ 7 w 29"/>
                <a:gd name="T25" fmla="*/ 26 h 33"/>
                <a:gd name="T26" fmla="*/ 15 w 29"/>
                <a:gd name="T27" fmla="*/ 30 h 33"/>
                <a:gd name="T28" fmla="*/ 23 w 29"/>
                <a:gd name="T29" fmla="*/ 26 h 33"/>
                <a:gd name="T30" fmla="*/ 24 w 29"/>
                <a:gd name="T31" fmla="*/ 25 h 33"/>
                <a:gd name="T32" fmla="*/ 25 w 29"/>
                <a:gd name="T33" fmla="*/ 23 h 33"/>
                <a:gd name="T34" fmla="*/ 25 w 29"/>
                <a:gd name="T35" fmla="*/ 20 h 33"/>
                <a:gd name="T36" fmla="*/ 25 w 29"/>
                <a:gd name="T37" fmla="*/ 19 h 33"/>
                <a:gd name="T38" fmla="*/ 15 w 29"/>
                <a:gd name="T39" fmla="*/ 19 h 33"/>
                <a:gd name="T40" fmla="*/ 15 w 29"/>
                <a:gd name="T41" fmla="*/ 16 h 33"/>
                <a:gd name="T42" fmla="*/ 29 w 29"/>
                <a:gd name="T43" fmla="*/ 16 h 33"/>
                <a:gd name="T44" fmla="*/ 29 w 29"/>
                <a:gd name="T45" fmla="*/ 32 h 33"/>
                <a:gd name="T46" fmla="*/ 26 w 29"/>
                <a:gd name="T47" fmla="*/ 32 h 33"/>
                <a:gd name="T48" fmla="*/ 25 w 29"/>
                <a:gd name="T49" fmla="*/ 28 h 33"/>
                <a:gd name="T50" fmla="*/ 25 w 29"/>
                <a:gd name="T51" fmla="*/ 29 h 33"/>
                <a:gd name="T52" fmla="*/ 15 w 29"/>
                <a:gd name="T5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9" h="33">
                  <a:moveTo>
                    <a:pt x="15" y="33"/>
                  </a:moveTo>
                  <a:cubicBezTo>
                    <a:pt x="10" y="33"/>
                    <a:pt x="7" y="32"/>
                    <a:pt x="4" y="29"/>
                  </a:cubicBezTo>
                  <a:cubicBezTo>
                    <a:pt x="1" y="26"/>
                    <a:pt x="0" y="22"/>
                    <a:pt x="0" y="17"/>
                  </a:cubicBezTo>
                  <a:cubicBezTo>
                    <a:pt x="0" y="12"/>
                    <a:pt x="1" y="8"/>
                    <a:pt x="4" y="5"/>
                  </a:cubicBezTo>
                  <a:cubicBezTo>
                    <a:pt x="7" y="1"/>
                    <a:pt x="10" y="0"/>
                    <a:pt x="15" y="0"/>
                  </a:cubicBezTo>
                  <a:cubicBezTo>
                    <a:pt x="18" y="0"/>
                    <a:pt x="21" y="1"/>
                    <a:pt x="24" y="3"/>
                  </a:cubicBezTo>
                  <a:cubicBezTo>
                    <a:pt x="26" y="5"/>
                    <a:pt x="28" y="7"/>
                    <a:pt x="28" y="10"/>
                  </a:cubicBezTo>
                  <a:cubicBezTo>
                    <a:pt x="24" y="10"/>
                    <a:pt x="24" y="10"/>
                    <a:pt x="24" y="10"/>
                  </a:cubicBezTo>
                  <a:cubicBezTo>
                    <a:pt x="24" y="8"/>
                    <a:pt x="23" y="7"/>
                    <a:pt x="21" y="5"/>
                  </a:cubicBezTo>
                  <a:cubicBezTo>
                    <a:pt x="19" y="4"/>
                    <a:pt x="17" y="4"/>
                    <a:pt x="15" y="4"/>
                  </a:cubicBezTo>
                  <a:cubicBezTo>
                    <a:pt x="12" y="4"/>
                    <a:pt x="9" y="5"/>
                    <a:pt x="7" y="7"/>
                  </a:cubicBezTo>
                  <a:cubicBezTo>
                    <a:pt x="5" y="10"/>
                    <a:pt x="4" y="13"/>
                    <a:pt x="4" y="17"/>
                  </a:cubicBezTo>
                  <a:cubicBezTo>
                    <a:pt x="4" y="21"/>
                    <a:pt x="5" y="24"/>
                    <a:pt x="7" y="26"/>
                  </a:cubicBezTo>
                  <a:cubicBezTo>
                    <a:pt x="9" y="29"/>
                    <a:pt x="12" y="30"/>
                    <a:pt x="15" y="30"/>
                  </a:cubicBezTo>
                  <a:cubicBezTo>
                    <a:pt x="18" y="30"/>
                    <a:pt x="21" y="29"/>
                    <a:pt x="23" y="26"/>
                  </a:cubicBezTo>
                  <a:cubicBezTo>
                    <a:pt x="23" y="26"/>
                    <a:pt x="23" y="25"/>
                    <a:pt x="24" y="25"/>
                  </a:cubicBezTo>
                  <a:cubicBezTo>
                    <a:pt x="24" y="24"/>
                    <a:pt x="24" y="24"/>
                    <a:pt x="25" y="23"/>
                  </a:cubicBezTo>
                  <a:cubicBezTo>
                    <a:pt x="25" y="22"/>
                    <a:pt x="25" y="21"/>
                    <a:pt x="25" y="20"/>
                  </a:cubicBezTo>
                  <a:cubicBezTo>
                    <a:pt x="25" y="19"/>
                    <a:pt x="25" y="19"/>
                    <a:pt x="25" y="19"/>
                  </a:cubicBezTo>
                  <a:cubicBezTo>
                    <a:pt x="15" y="19"/>
                    <a:pt x="15" y="19"/>
                    <a:pt x="15" y="19"/>
                  </a:cubicBezTo>
                  <a:cubicBezTo>
                    <a:pt x="15" y="16"/>
                    <a:pt x="15" y="16"/>
                    <a:pt x="15" y="16"/>
                  </a:cubicBezTo>
                  <a:cubicBezTo>
                    <a:pt x="29" y="16"/>
                    <a:pt x="29" y="16"/>
                    <a:pt x="29" y="16"/>
                  </a:cubicBezTo>
                  <a:cubicBezTo>
                    <a:pt x="29" y="32"/>
                    <a:pt x="29" y="32"/>
                    <a:pt x="29" y="32"/>
                  </a:cubicBezTo>
                  <a:cubicBezTo>
                    <a:pt x="26" y="32"/>
                    <a:pt x="26" y="32"/>
                    <a:pt x="26" y="32"/>
                  </a:cubicBezTo>
                  <a:cubicBezTo>
                    <a:pt x="25" y="28"/>
                    <a:pt x="25" y="28"/>
                    <a:pt x="25" y="28"/>
                  </a:cubicBezTo>
                  <a:cubicBezTo>
                    <a:pt x="25" y="29"/>
                    <a:pt x="25" y="29"/>
                    <a:pt x="25" y="29"/>
                  </a:cubicBezTo>
                  <a:cubicBezTo>
                    <a:pt x="22" y="32"/>
                    <a:pt x="19" y="33"/>
                    <a:pt x="15" y="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25" name="Freeform 95"/>
            <p:cNvSpPr/>
            <p:nvPr userDrawn="1"/>
          </p:nvSpPr>
          <p:spPr bwMode="auto">
            <a:xfrm>
              <a:off x="1760" y="933"/>
              <a:ext cx="31" cy="40"/>
            </a:xfrm>
            <a:custGeom>
              <a:avLst/>
              <a:gdLst>
                <a:gd name="T0" fmla="*/ 25 w 25"/>
                <a:gd name="T1" fmla="*/ 20 h 32"/>
                <a:gd name="T2" fmla="*/ 21 w 25"/>
                <a:gd name="T3" fmla="*/ 29 h 32"/>
                <a:gd name="T4" fmla="*/ 12 w 25"/>
                <a:gd name="T5" fmla="*/ 32 h 32"/>
                <a:gd name="T6" fmla="*/ 3 w 25"/>
                <a:gd name="T7" fmla="*/ 29 h 32"/>
                <a:gd name="T8" fmla="*/ 0 w 25"/>
                <a:gd name="T9" fmla="*/ 20 h 32"/>
                <a:gd name="T10" fmla="*/ 0 w 25"/>
                <a:gd name="T11" fmla="*/ 0 h 32"/>
                <a:gd name="T12" fmla="*/ 2 w 25"/>
                <a:gd name="T13" fmla="*/ 0 h 32"/>
                <a:gd name="T14" fmla="*/ 4 w 25"/>
                <a:gd name="T15" fmla="*/ 0 h 32"/>
                <a:gd name="T16" fmla="*/ 4 w 25"/>
                <a:gd name="T17" fmla="*/ 20 h 32"/>
                <a:gd name="T18" fmla="*/ 6 w 25"/>
                <a:gd name="T19" fmla="*/ 26 h 32"/>
                <a:gd name="T20" fmla="*/ 12 w 25"/>
                <a:gd name="T21" fmla="*/ 29 h 32"/>
                <a:gd name="T22" fmla="*/ 18 w 25"/>
                <a:gd name="T23" fmla="*/ 26 h 32"/>
                <a:gd name="T24" fmla="*/ 20 w 25"/>
                <a:gd name="T25" fmla="*/ 20 h 32"/>
                <a:gd name="T26" fmla="*/ 20 w 25"/>
                <a:gd name="T27" fmla="*/ 0 h 32"/>
                <a:gd name="T28" fmla="*/ 22 w 25"/>
                <a:gd name="T29" fmla="*/ 0 h 32"/>
                <a:gd name="T30" fmla="*/ 25 w 25"/>
                <a:gd name="T31" fmla="*/ 0 h 32"/>
                <a:gd name="T32" fmla="*/ 25 w 25"/>
                <a:gd name="T33"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32">
                  <a:moveTo>
                    <a:pt x="25" y="20"/>
                  </a:moveTo>
                  <a:cubicBezTo>
                    <a:pt x="25" y="24"/>
                    <a:pt x="23" y="27"/>
                    <a:pt x="21" y="29"/>
                  </a:cubicBezTo>
                  <a:cubicBezTo>
                    <a:pt x="19" y="31"/>
                    <a:pt x="16" y="32"/>
                    <a:pt x="12" y="32"/>
                  </a:cubicBezTo>
                  <a:cubicBezTo>
                    <a:pt x="8" y="32"/>
                    <a:pt x="5" y="31"/>
                    <a:pt x="3" y="29"/>
                  </a:cubicBezTo>
                  <a:cubicBezTo>
                    <a:pt x="1" y="27"/>
                    <a:pt x="0" y="24"/>
                    <a:pt x="0" y="20"/>
                  </a:cubicBezTo>
                  <a:cubicBezTo>
                    <a:pt x="0" y="0"/>
                    <a:pt x="0" y="0"/>
                    <a:pt x="0" y="0"/>
                  </a:cubicBezTo>
                  <a:cubicBezTo>
                    <a:pt x="2" y="0"/>
                    <a:pt x="2" y="0"/>
                    <a:pt x="2" y="0"/>
                  </a:cubicBezTo>
                  <a:cubicBezTo>
                    <a:pt x="4" y="0"/>
                    <a:pt x="4" y="0"/>
                    <a:pt x="4" y="0"/>
                  </a:cubicBezTo>
                  <a:cubicBezTo>
                    <a:pt x="4" y="20"/>
                    <a:pt x="4" y="20"/>
                    <a:pt x="4" y="20"/>
                  </a:cubicBezTo>
                  <a:cubicBezTo>
                    <a:pt x="4" y="23"/>
                    <a:pt x="5" y="25"/>
                    <a:pt x="6" y="26"/>
                  </a:cubicBezTo>
                  <a:cubicBezTo>
                    <a:pt x="7" y="28"/>
                    <a:pt x="9" y="29"/>
                    <a:pt x="12" y="29"/>
                  </a:cubicBezTo>
                  <a:cubicBezTo>
                    <a:pt x="15" y="29"/>
                    <a:pt x="17" y="28"/>
                    <a:pt x="18" y="26"/>
                  </a:cubicBezTo>
                  <a:cubicBezTo>
                    <a:pt x="20" y="25"/>
                    <a:pt x="20" y="23"/>
                    <a:pt x="20" y="20"/>
                  </a:cubicBezTo>
                  <a:cubicBezTo>
                    <a:pt x="20" y="0"/>
                    <a:pt x="20" y="0"/>
                    <a:pt x="20" y="0"/>
                  </a:cubicBezTo>
                  <a:cubicBezTo>
                    <a:pt x="22" y="0"/>
                    <a:pt x="22" y="0"/>
                    <a:pt x="22" y="0"/>
                  </a:cubicBezTo>
                  <a:cubicBezTo>
                    <a:pt x="25" y="0"/>
                    <a:pt x="25" y="0"/>
                    <a:pt x="25" y="0"/>
                  </a:cubicBezTo>
                  <a:lnTo>
                    <a:pt x="25" y="2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26" name="Freeform 96"/>
            <p:cNvSpPr/>
            <p:nvPr userDrawn="1"/>
          </p:nvSpPr>
          <p:spPr bwMode="auto">
            <a:xfrm>
              <a:off x="1806" y="933"/>
              <a:ext cx="31" cy="40"/>
            </a:xfrm>
            <a:custGeom>
              <a:avLst/>
              <a:gdLst>
                <a:gd name="T0" fmla="*/ 5 w 31"/>
                <a:gd name="T1" fmla="*/ 40 h 40"/>
                <a:gd name="T2" fmla="*/ 2 w 31"/>
                <a:gd name="T3" fmla="*/ 40 h 40"/>
                <a:gd name="T4" fmla="*/ 0 w 31"/>
                <a:gd name="T5" fmla="*/ 40 h 40"/>
                <a:gd name="T6" fmla="*/ 0 w 31"/>
                <a:gd name="T7" fmla="*/ 0 h 40"/>
                <a:gd name="T8" fmla="*/ 2 w 31"/>
                <a:gd name="T9" fmla="*/ 0 h 40"/>
                <a:gd name="T10" fmla="*/ 6 w 31"/>
                <a:gd name="T11" fmla="*/ 0 h 40"/>
                <a:gd name="T12" fmla="*/ 26 w 31"/>
                <a:gd name="T13" fmla="*/ 32 h 40"/>
                <a:gd name="T14" fmla="*/ 26 w 31"/>
                <a:gd name="T15" fmla="*/ 0 h 40"/>
                <a:gd name="T16" fmla="*/ 28 w 31"/>
                <a:gd name="T17" fmla="*/ 0 h 40"/>
                <a:gd name="T18" fmla="*/ 31 w 31"/>
                <a:gd name="T19" fmla="*/ 0 h 40"/>
                <a:gd name="T20" fmla="*/ 31 w 31"/>
                <a:gd name="T21" fmla="*/ 40 h 40"/>
                <a:gd name="T22" fmla="*/ 28 w 31"/>
                <a:gd name="T23" fmla="*/ 40 h 40"/>
                <a:gd name="T24" fmla="*/ 25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2" y="40"/>
                  </a:lnTo>
                  <a:lnTo>
                    <a:pt x="0" y="40"/>
                  </a:lnTo>
                  <a:lnTo>
                    <a:pt x="0" y="0"/>
                  </a:lnTo>
                  <a:lnTo>
                    <a:pt x="2" y="0"/>
                  </a:lnTo>
                  <a:lnTo>
                    <a:pt x="6" y="0"/>
                  </a:lnTo>
                  <a:lnTo>
                    <a:pt x="26" y="32"/>
                  </a:lnTo>
                  <a:lnTo>
                    <a:pt x="26" y="0"/>
                  </a:lnTo>
                  <a:lnTo>
                    <a:pt x="28" y="0"/>
                  </a:lnTo>
                  <a:lnTo>
                    <a:pt x="31" y="0"/>
                  </a:lnTo>
                  <a:lnTo>
                    <a:pt x="31" y="40"/>
                  </a:lnTo>
                  <a:lnTo>
                    <a:pt x="28" y="40"/>
                  </a:lnTo>
                  <a:lnTo>
                    <a:pt x="25" y="40"/>
                  </a:lnTo>
                  <a:lnTo>
                    <a:pt x="5" y="8"/>
                  </a:lnTo>
                  <a:lnTo>
                    <a:pt x="5" y="4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27" name="Freeform 97"/>
            <p:cNvSpPr/>
            <p:nvPr userDrawn="1"/>
          </p:nvSpPr>
          <p:spPr bwMode="auto">
            <a:xfrm>
              <a:off x="1852"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28" name="Freeform 98"/>
            <p:cNvSpPr/>
            <p:nvPr userDrawn="1"/>
          </p:nvSpPr>
          <p:spPr bwMode="auto">
            <a:xfrm>
              <a:off x="1867" y="933"/>
              <a:ext cx="34" cy="40"/>
            </a:xfrm>
            <a:custGeom>
              <a:avLst/>
              <a:gdLst>
                <a:gd name="T0" fmla="*/ 0 w 34"/>
                <a:gd name="T1" fmla="*/ 0 h 40"/>
                <a:gd name="T2" fmla="*/ 3 w 34"/>
                <a:gd name="T3" fmla="*/ 0 h 40"/>
                <a:gd name="T4" fmla="*/ 6 w 34"/>
                <a:gd name="T5" fmla="*/ 0 h 40"/>
                <a:gd name="T6" fmla="*/ 17 w 34"/>
                <a:gd name="T7" fmla="*/ 34 h 40"/>
                <a:gd name="T8" fmla="*/ 17 w 34"/>
                <a:gd name="T9" fmla="*/ 34 h 40"/>
                <a:gd name="T10" fmla="*/ 28 w 34"/>
                <a:gd name="T11" fmla="*/ 0 h 40"/>
                <a:gd name="T12" fmla="*/ 32 w 34"/>
                <a:gd name="T13" fmla="*/ 0 h 40"/>
                <a:gd name="T14" fmla="*/ 34 w 34"/>
                <a:gd name="T15" fmla="*/ 0 h 40"/>
                <a:gd name="T16" fmla="*/ 21 w 34"/>
                <a:gd name="T17" fmla="*/ 40 h 40"/>
                <a:gd name="T18" fmla="*/ 17 w 34"/>
                <a:gd name="T19" fmla="*/ 40 h 40"/>
                <a:gd name="T20" fmla="*/ 15 w 34"/>
                <a:gd name="T21" fmla="*/ 40 h 40"/>
                <a:gd name="T22" fmla="*/ 0 w 34"/>
                <a:gd name="T2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0">
                  <a:moveTo>
                    <a:pt x="0" y="0"/>
                  </a:moveTo>
                  <a:lnTo>
                    <a:pt x="3" y="0"/>
                  </a:lnTo>
                  <a:lnTo>
                    <a:pt x="6" y="0"/>
                  </a:lnTo>
                  <a:lnTo>
                    <a:pt x="17" y="34"/>
                  </a:lnTo>
                  <a:lnTo>
                    <a:pt x="17" y="34"/>
                  </a:lnTo>
                  <a:lnTo>
                    <a:pt x="28" y="0"/>
                  </a:lnTo>
                  <a:lnTo>
                    <a:pt x="32" y="0"/>
                  </a:lnTo>
                  <a:lnTo>
                    <a:pt x="34" y="0"/>
                  </a:lnTo>
                  <a:lnTo>
                    <a:pt x="21" y="40"/>
                  </a:lnTo>
                  <a:lnTo>
                    <a:pt x="17" y="40"/>
                  </a:lnTo>
                  <a:lnTo>
                    <a:pt x="15"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29" name="Freeform 99"/>
            <p:cNvSpPr/>
            <p:nvPr userDrawn="1"/>
          </p:nvSpPr>
          <p:spPr bwMode="auto">
            <a:xfrm>
              <a:off x="1911" y="933"/>
              <a:ext cx="30" cy="40"/>
            </a:xfrm>
            <a:custGeom>
              <a:avLst/>
              <a:gdLst>
                <a:gd name="T0" fmla="*/ 0 w 30"/>
                <a:gd name="T1" fmla="*/ 40 h 40"/>
                <a:gd name="T2" fmla="*/ 0 w 30"/>
                <a:gd name="T3" fmla="*/ 0 h 40"/>
                <a:gd name="T4" fmla="*/ 30 w 30"/>
                <a:gd name="T5" fmla="*/ 0 h 40"/>
                <a:gd name="T6" fmla="*/ 30 w 30"/>
                <a:gd name="T7" fmla="*/ 3 h 40"/>
                <a:gd name="T8" fmla="*/ 30 w 30"/>
                <a:gd name="T9" fmla="*/ 5 h 40"/>
                <a:gd name="T10" fmla="*/ 6 w 30"/>
                <a:gd name="T11" fmla="*/ 5 h 40"/>
                <a:gd name="T12" fmla="*/ 6 w 30"/>
                <a:gd name="T13" fmla="*/ 16 h 40"/>
                <a:gd name="T14" fmla="*/ 27 w 30"/>
                <a:gd name="T15" fmla="*/ 16 h 40"/>
                <a:gd name="T16" fmla="*/ 27 w 30"/>
                <a:gd name="T17" fmla="*/ 19 h 40"/>
                <a:gd name="T18" fmla="*/ 27 w 30"/>
                <a:gd name="T19" fmla="*/ 21 h 40"/>
                <a:gd name="T20" fmla="*/ 6 w 30"/>
                <a:gd name="T21" fmla="*/ 21 h 40"/>
                <a:gd name="T22" fmla="*/ 6 w 30"/>
                <a:gd name="T23" fmla="*/ 35 h 40"/>
                <a:gd name="T24" fmla="*/ 30 w 30"/>
                <a:gd name="T25" fmla="*/ 35 h 40"/>
                <a:gd name="T26" fmla="*/ 30 w 30"/>
                <a:gd name="T27" fmla="*/ 37 h 40"/>
                <a:gd name="T28" fmla="*/ 30 w 30"/>
                <a:gd name="T29" fmla="*/ 40 h 40"/>
                <a:gd name="T30" fmla="*/ 0 w 30"/>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40">
                  <a:moveTo>
                    <a:pt x="0" y="40"/>
                  </a:moveTo>
                  <a:lnTo>
                    <a:pt x="0" y="0"/>
                  </a:lnTo>
                  <a:lnTo>
                    <a:pt x="30" y="0"/>
                  </a:lnTo>
                  <a:lnTo>
                    <a:pt x="30" y="3"/>
                  </a:lnTo>
                  <a:lnTo>
                    <a:pt x="30" y="5"/>
                  </a:lnTo>
                  <a:lnTo>
                    <a:pt x="6" y="5"/>
                  </a:lnTo>
                  <a:lnTo>
                    <a:pt x="6" y="16"/>
                  </a:lnTo>
                  <a:lnTo>
                    <a:pt x="27" y="16"/>
                  </a:lnTo>
                  <a:lnTo>
                    <a:pt x="27" y="19"/>
                  </a:lnTo>
                  <a:lnTo>
                    <a:pt x="27" y="21"/>
                  </a:lnTo>
                  <a:lnTo>
                    <a:pt x="6" y="21"/>
                  </a:lnTo>
                  <a:lnTo>
                    <a:pt x="6" y="35"/>
                  </a:lnTo>
                  <a:lnTo>
                    <a:pt x="30" y="35"/>
                  </a:lnTo>
                  <a:lnTo>
                    <a:pt x="30" y="37"/>
                  </a:lnTo>
                  <a:lnTo>
                    <a:pt x="30" y="40"/>
                  </a:lnTo>
                  <a:lnTo>
                    <a:pt x="0" y="4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30" name="Freeform 100"/>
            <p:cNvSpPr>
              <a:spLocks noEditPoints="1"/>
            </p:cNvSpPr>
            <p:nvPr userDrawn="1"/>
          </p:nvSpPr>
          <p:spPr bwMode="auto">
            <a:xfrm>
              <a:off x="1955" y="933"/>
              <a:ext cx="33" cy="40"/>
            </a:xfrm>
            <a:custGeom>
              <a:avLst/>
              <a:gdLst>
                <a:gd name="T0" fmla="*/ 0 w 27"/>
                <a:gd name="T1" fmla="*/ 0 h 32"/>
                <a:gd name="T2" fmla="*/ 2 w 27"/>
                <a:gd name="T3" fmla="*/ 0 h 32"/>
                <a:gd name="T4" fmla="*/ 15 w 27"/>
                <a:gd name="T5" fmla="*/ 0 h 32"/>
                <a:gd name="T6" fmla="*/ 23 w 27"/>
                <a:gd name="T7" fmla="*/ 2 h 32"/>
                <a:gd name="T8" fmla="*/ 25 w 27"/>
                <a:gd name="T9" fmla="*/ 8 h 32"/>
                <a:gd name="T10" fmla="*/ 23 w 27"/>
                <a:gd name="T11" fmla="*/ 15 h 32"/>
                <a:gd name="T12" fmla="*/ 21 w 27"/>
                <a:gd name="T13" fmla="*/ 16 h 32"/>
                <a:gd name="T14" fmla="*/ 22 w 27"/>
                <a:gd name="T15" fmla="*/ 16 h 32"/>
                <a:gd name="T16" fmla="*/ 25 w 27"/>
                <a:gd name="T17" fmla="*/ 22 h 32"/>
                <a:gd name="T18" fmla="*/ 25 w 27"/>
                <a:gd name="T19" fmla="*/ 28 h 32"/>
                <a:gd name="T20" fmla="*/ 25 w 27"/>
                <a:gd name="T21" fmla="*/ 30 h 32"/>
                <a:gd name="T22" fmla="*/ 27 w 27"/>
                <a:gd name="T23" fmla="*/ 31 h 32"/>
                <a:gd name="T24" fmla="*/ 27 w 27"/>
                <a:gd name="T25" fmla="*/ 31 h 32"/>
                <a:gd name="T26" fmla="*/ 21 w 27"/>
                <a:gd name="T27" fmla="*/ 31 h 32"/>
                <a:gd name="T28" fmla="*/ 21 w 27"/>
                <a:gd name="T29" fmla="*/ 29 h 32"/>
                <a:gd name="T30" fmla="*/ 21 w 27"/>
                <a:gd name="T31" fmla="*/ 26 h 32"/>
                <a:gd name="T32" fmla="*/ 21 w 27"/>
                <a:gd name="T33" fmla="*/ 23 h 32"/>
                <a:gd name="T34" fmla="*/ 19 w 27"/>
                <a:gd name="T35" fmla="*/ 19 h 32"/>
                <a:gd name="T36" fmla="*/ 15 w 27"/>
                <a:gd name="T37" fmla="*/ 18 h 32"/>
                <a:gd name="T38" fmla="*/ 4 w 27"/>
                <a:gd name="T39" fmla="*/ 18 h 32"/>
                <a:gd name="T40" fmla="*/ 4 w 27"/>
                <a:gd name="T41" fmla="*/ 32 h 32"/>
                <a:gd name="T42" fmla="*/ 2 w 27"/>
                <a:gd name="T43" fmla="*/ 32 h 32"/>
                <a:gd name="T44" fmla="*/ 0 w 27"/>
                <a:gd name="T45" fmla="*/ 32 h 32"/>
                <a:gd name="T46" fmla="*/ 0 w 27"/>
                <a:gd name="T47" fmla="*/ 0 h 32"/>
                <a:gd name="T48" fmla="*/ 4 w 27"/>
                <a:gd name="T49" fmla="*/ 14 h 32"/>
                <a:gd name="T50" fmla="*/ 15 w 27"/>
                <a:gd name="T51" fmla="*/ 14 h 32"/>
                <a:gd name="T52" fmla="*/ 19 w 27"/>
                <a:gd name="T53" fmla="*/ 13 h 32"/>
                <a:gd name="T54" fmla="*/ 21 w 27"/>
                <a:gd name="T55" fmla="*/ 9 h 32"/>
                <a:gd name="T56" fmla="*/ 19 w 27"/>
                <a:gd name="T57" fmla="*/ 5 h 32"/>
                <a:gd name="T58" fmla="*/ 15 w 27"/>
                <a:gd name="T59" fmla="*/ 3 h 32"/>
                <a:gd name="T60" fmla="*/ 4 w 27"/>
                <a:gd name="T61" fmla="*/ 3 h 32"/>
                <a:gd name="T62" fmla="*/ 4 w 27"/>
                <a:gd name="T63"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 h="32">
                  <a:moveTo>
                    <a:pt x="0" y="0"/>
                  </a:moveTo>
                  <a:cubicBezTo>
                    <a:pt x="2" y="0"/>
                    <a:pt x="2" y="0"/>
                    <a:pt x="2" y="0"/>
                  </a:cubicBezTo>
                  <a:cubicBezTo>
                    <a:pt x="15" y="0"/>
                    <a:pt x="15" y="0"/>
                    <a:pt x="15" y="0"/>
                  </a:cubicBezTo>
                  <a:cubicBezTo>
                    <a:pt x="18" y="0"/>
                    <a:pt x="21" y="1"/>
                    <a:pt x="23" y="2"/>
                  </a:cubicBezTo>
                  <a:cubicBezTo>
                    <a:pt x="24" y="3"/>
                    <a:pt x="25" y="6"/>
                    <a:pt x="25" y="8"/>
                  </a:cubicBezTo>
                  <a:cubicBezTo>
                    <a:pt x="25" y="11"/>
                    <a:pt x="24" y="13"/>
                    <a:pt x="23" y="15"/>
                  </a:cubicBezTo>
                  <a:cubicBezTo>
                    <a:pt x="22" y="15"/>
                    <a:pt x="22" y="16"/>
                    <a:pt x="21" y="16"/>
                  </a:cubicBezTo>
                  <a:cubicBezTo>
                    <a:pt x="22" y="16"/>
                    <a:pt x="22" y="16"/>
                    <a:pt x="22" y="16"/>
                  </a:cubicBezTo>
                  <a:cubicBezTo>
                    <a:pt x="24" y="17"/>
                    <a:pt x="25" y="19"/>
                    <a:pt x="25" y="22"/>
                  </a:cubicBezTo>
                  <a:cubicBezTo>
                    <a:pt x="25" y="28"/>
                    <a:pt x="25" y="28"/>
                    <a:pt x="25" y="28"/>
                  </a:cubicBezTo>
                  <a:cubicBezTo>
                    <a:pt x="25" y="29"/>
                    <a:pt x="25" y="29"/>
                    <a:pt x="25" y="30"/>
                  </a:cubicBezTo>
                  <a:cubicBezTo>
                    <a:pt x="26" y="30"/>
                    <a:pt x="26" y="30"/>
                    <a:pt x="27" y="31"/>
                  </a:cubicBezTo>
                  <a:cubicBezTo>
                    <a:pt x="27" y="31"/>
                    <a:pt x="27" y="31"/>
                    <a:pt x="27" y="31"/>
                  </a:cubicBezTo>
                  <a:cubicBezTo>
                    <a:pt x="21" y="31"/>
                    <a:pt x="21" y="31"/>
                    <a:pt x="21" y="31"/>
                  </a:cubicBezTo>
                  <a:cubicBezTo>
                    <a:pt x="21" y="31"/>
                    <a:pt x="21" y="31"/>
                    <a:pt x="21" y="29"/>
                  </a:cubicBezTo>
                  <a:cubicBezTo>
                    <a:pt x="21" y="28"/>
                    <a:pt x="21" y="27"/>
                    <a:pt x="21" y="26"/>
                  </a:cubicBezTo>
                  <a:cubicBezTo>
                    <a:pt x="21" y="23"/>
                    <a:pt x="21" y="23"/>
                    <a:pt x="21" y="23"/>
                  </a:cubicBezTo>
                  <a:cubicBezTo>
                    <a:pt x="21" y="21"/>
                    <a:pt x="20" y="20"/>
                    <a:pt x="19" y="19"/>
                  </a:cubicBezTo>
                  <a:cubicBezTo>
                    <a:pt x="18" y="18"/>
                    <a:pt x="17" y="18"/>
                    <a:pt x="15" y="18"/>
                  </a:cubicBezTo>
                  <a:cubicBezTo>
                    <a:pt x="4" y="18"/>
                    <a:pt x="4" y="18"/>
                    <a:pt x="4" y="18"/>
                  </a:cubicBezTo>
                  <a:cubicBezTo>
                    <a:pt x="4" y="32"/>
                    <a:pt x="4" y="32"/>
                    <a:pt x="4" y="32"/>
                  </a:cubicBezTo>
                  <a:cubicBezTo>
                    <a:pt x="2" y="32"/>
                    <a:pt x="2" y="32"/>
                    <a:pt x="2" y="32"/>
                  </a:cubicBezTo>
                  <a:cubicBezTo>
                    <a:pt x="0" y="32"/>
                    <a:pt x="0" y="32"/>
                    <a:pt x="0" y="32"/>
                  </a:cubicBezTo>
                  <a:lnTo>
                    <a:pt x="0" y="0"/>
                  </a:lnTo>
                  <a:close/>
                  <a:moveTo>
                    <a:pt x="4" y="14"/>
                  </a:moveTo>
                  <a:cubicBezTo>
                    <a:pt x="15" y="14"/>
                    <a:pt x="15" y="14"/>
                    <a:pt x="15" y="14"/>
                  </a:cubicBezTo>
                  <a:cubicBezTo>
                    <a:pt x="17" y="14"/>
                    <a:pt x="19" y="14"/>
                    <a:pt x="19" y="13"/>
                  </a:cubicBezTo>
                  <a:cubicBezTo>
                    <a:pt x="20" y="12"/>
                    <a:pt x="21" y="11"/>
                    <a:pt x="21" y="9"/>
                  </a:cubicBezTo>
                  <a:cubicBezTo>
                    <a:pt x="21" y="7"/>
                    <a:pt x="20" y="5"/>
                    <a:pt x="19" y="5"/>
                  </a:cubicBezTo>
                  <a:cubicBezTo>
                    <a:pt x="18" y="4"/>
                    <a:pt x="17" y="3"/>
                    <a:pt x="15" y="3"/>
                  </a:cubicBezTo>
                  <a:cubicBezTo>
                    <a:pt x="4" y="3"/>
                    <a:pt x="4" y="3"/>
                    <a:pt x="4" y="3"/>
                  </a:cubicBezTo>
                  <a:lnTo>
                    <a:pt x="4" y="14"/>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31" name="Freeform 101"/>
            <p:cNvSpPr/>
            <p:nvPr userDrawn="1"/>
          </p:nvSpPr>
          <p:spPr bwMode="auto">
            <a:xfrm>
              <a:off x="1999" y="932"/>
              <a:ext cx="31" cy="41"/>
            </a:xfrm>
            <a:custGeom>
              <a:avLst/>
              <a:gdLst>
                <a:gd name="T0" fmla="*/ 20 w 25"/>
                <a:gd name="T1" fmla="*/ 10 h 33"/>
                <a:gd name="T2" fmla="*/ 18 w 25"/>
                <a:gd name="T3" fmla="*/ 5 h 33"/>
                <a:gd name="T4" fmla="*/ 12 w 25"/>
                <a:gd name="T5" fmla="*/ 4 h 33"/>
                <a:gd name="T6" fmla="*/ 7 w 25"/>
                <a:gd name="T7" fmla="*/ 5 h 33"/>
                <a:gd name="T8" fmla="*/ 5 w 25"/>
                <a:gd name="T9" fmla="*/ 9 h 33"/>
                <a:gd name="T10" fmla="*/ 6 w 25"/>
                <a:gd name="T11" fmla="*/ 12 h 33"/>
                <a:gd name="T12" fmla="*/ 11 w 25"/>
                <a:gd name="T13" fmla="*/ 14 h 33"/>
                <a:gd name="T14" fmla="*/ 17 w 25"/>
                <a:gd name="T15" fmla="*/ 15 h 33"/>
                <a:gd name="T16" fmla="*/ 23 w 25"/>
                <a:gd name="T17" fmla="*/ 18 h 33"/>
                <a:gd name="T18" fmla="*/ 25 w 25"/>
                <a:gd name="T19" fmla="*/ 24 h 33"/>
                <a:gd name="T20" fmla="*/ 22 w 25"/>
                <a:gd name="T21" fmla="*/ 31 h 33"/>
                <a:gd name="T22" fmla="*/ 13 w 25"/>
                <a:gd name="T23" fmla="*/ 33 h 33"/>
                <a:gd name="T24" fmla="*/ 3 w 25"/>
                <a:gd name="T25" fmla="*/ 30 h 33"/>
                <a:gd name="T26" fmla="*/ 0 w 25"/>
                <a:gd name="T27" fmla="*/ 23 h 33"/>
                <a:gd name="T28" fmla="*/ 0 w 25"/>
                <a:gd name="T29" fmla="*/ 22 h 33"/>
                <a:gd name="T30" fmla="*/ 4 w 25"/>
                <a:gd name="T31" fmla="*/ 22 h 33"/>
                <a:gd name="T32" fmla="*/ 6 w 25"/>
                <a:gd name="T33" fmla="*/ 28 h 33"/>
                <a:gd name="T34" fmla="*/ 13 w 25"/>
                <a:gd name="T35" fmla="*/ 30 h 33"/>
                <a:gd name="T36" fmla="*/ 19 w 25"/>
                <a:gd name="T37" fmla="*/ 28 h 33"/>
                <a:gd name="T38" fmla="*/ 21 w 25"/>
                <a:gd name="T39" fmla="*/ 24 h 33"/>
                <a:gd name="T40" fmla="*/ 20 w 25"/>
                <a:gd name="T41" fmla="*/ 21 h 33"/>
                <a:gd name="T42" fmla="*/ 14 w 25"/>
                <a:gd name="T43" fmla="*/ 19 h 33"/>
                <a:gd name="T44" fmla="*/ 9 w 25"/>
                <a:gd name="T45" fmla="*/ 17 h 33"/>
                <a:gd name="T46" fmla="*/ 3 w 25"/>
                <a:gd name="T47" fmla="*/ 15 h 33"/>
                <a:gd name="T48" fmla="*/ 1 w 25"/>
                <a:gd name="T49" fmla="*/ 10 h 33"/>
                <a:gd name="T50" fmla="*/ 4 w 25"/>
                <a:gd name="T51" fmla="*/ 3 h 33"/>
                <a:gd name="T52" fmla="*/ 12 w 25"/>
                <a:gd name="T53" fmla="*/ 0 h 33"/>
                <a:gd name="T54" fmla="*/ 21 w 25"/>
                <a:gd name="T55" fmla="*/ 3 h 33"/>
                <a:gd name="T56" fmla="*/ 24 w 25"/>
                <a:gd name="T57" fmla="*/ 10 h 33"/>
                <a:gd name="T58" fmla="*/ 20 w 25"/>
                <a:gd name="T59"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 h="33">
                  <a:moveTo>
                    <a:pt x="20" y="10"/>
                  </a:moveTo>
                  <a:cubicBezTo>
                    <a:pt x="20" y="8"/>
                    <a:pt x="19" y="6"/>
                    <a:pt x="18" y="5"/>
                  </a:cubicBezTo>
                  <a:cubicBezTo>
                    <a:pt x="17" y="4"/>
                    <a:pt x="15" y="4"/>
                    <a:pt x="12" y="4"/>
                  </a:cubicBezTo>
                  <a:cubicBezTo>
                    <a:pt x="10" y="4"/>
                    <a:pt x="8" y="4"/>
                    <a:pt x="7" y="5"/>
                  </a:cubicBezTo>
                  <a:cubicBezTo>
                    <a:pt x="6" y="6"/>
                    <a:pt x="5" y="7"/>
                    <a:pt x="5" y="9"/>
                  </a:cubicBezTo>
                  <a:cubicBezTo>
                    <a:pt x="5" y="10"/>
                    <a:pt x="5" y="11"/>
                    <a:pt x="6" y="12"/>
                  </a:cubicBezTo>
                  <a:cubicBezTo>
                    <a:pt x="7" y="13"/>
                    <a:pt x="9" y="13"/>
                    <a:pt x="11" y="14"/>
                  </a:cubicBezTo>
                  <a:cubicBezTo>
                    <a:pt x="17" y="15"/>
                    <a:pt x="17" y="15"/>
                    <a:pt x="17" y="15"/>
                  </a:cubicBezTo>
                  <a:cubicBezTo>
                    <a:pt x="20" y="16"/>
                    <a:pt x="22" y="17"/>
                    <a:pt x="23" y="18"/>
                  </a:cubicBezTo>
                  <a:cubicBezTo>
                    <a:pt x="24" y="20"/>
                    <a:pt x="25" y="22"/>
                    <a:pt x="25" y="24"/>
                  </a:cubicBezTo>
                  <a:cubicBezTo>
                    <a:pt x="25" y="27"/>
                    <a:pt x="24" y="29"/>
                    <a:pt x="22" y="31"/>
                  </a:cubicBezTo>
                  <a:cubicBezTo>
                    <a:pt x="20" y="33"/>
                    <a:pt x="17" y="33"/>
                    <a:pt x="13" y="33"/>
                  </a:cubicBezTo>
                  <a:cubicBezTo>
                    <a:pt x="9" y="33"/>
                    <a:pt x="5" y="32"/>
                    <a:pt x="3" y="30"/>
                  </a:cubicBezTo>
                  <a:cubicBezTo>
                    <a:pt x="1" y="29"/>
                    <a:pt x="0" y="26"/>
                    <a:pt x="0" y="23"/>
                  </a:cubicBezTo>
                  <a:cubicBezTo>
                    <a:pt x="0" y="22"/>
                    <a:pt x="0" y="22"/>
                    <a:pt x="0" y="22"/>
                  </a:cubicBezTo>
                  <a:cubicBezTo>
                    <a:pt x="4" y="22"/>
                    <a:pt x="4" y="22"/>
                    <a:pt x="4" y="22"/>
                  </a:cubicBezTo>
                  <a:cubicBezTo>
                    <a:pt x="4" y="25"/>
                    <a:pt x="5" y="26"/>
                    <a:pt x="6" y="28"/>
                  </a:cubicBezTo>
                  <a:cubicBezTo>
                    <a:pt x="8" y="29"/>
                    <a:pt x="10" y="30"/>
                    <a:pt x="13" y="30"/>
                  </a:cubicBezTo>
                  <a:cubicBezTo>
                    <a:pt x="15" y="30"/>
                    <a:pt x="17" y="29"/>
                    <a:pt x="19" y="28"/>
                  </a:cubicBezTo>
                  <a:cubicBezTo>
                    <a:pt x="20" y="27"/>
                    <a:pt x="21" y="26"/>
                    <a:pt x="21" y="24"/>
                  </a:cubicBezTo>
                  <a:cubicBezTo>
                    <a:pt x="21" y="23"/>
                    <a:pt x="20" y="22"/>
                    <a:pt x="20" y="21"/>
                  </a:cubicBezTo>
                  <a:cubicBezTo>
                    <a:pt x="19" y="20"/>
                    <a:pt x="17" y="19"/>
                    <a:pt x="14" y="19"/>
                  </a:cubicBezTo>
                  <a:cubicBezTo>
                    <a:pt x="9" y="17"/>
                    <a:pt x="9" y="17"/>
                    <a:pt x="9" y="17"/>
                  </a:cubicBezTo>
                  <a:cubicBezTo>
                    <a:pt x="6" y="17"/>
                    <a:pt x="4" y="16"/>
                    <a:pt x="3" y="15"/>
                  </a:cubicBezTo>
                  <a:cubicBezTo>
                    <a:pt x="1" y="14"/>
                    <a:pt x="1" y="12"/>
                    <a:pt x="1" y="10"/>
                  </a:cubicBezTo>
                  <a:cubicBezTo>
                    <a:pt x="1" y="7"/>
                    <a:pt x="2" y="4"/>
                    <a:pt x="4" y="3"/>
                  </a:cubicBezTo>
                  <a:cubicBezTo>
                    <a:pt x="6" y="1"/>
                    <a:pt x="9" y="0"/>
                    <a:pt x="12" y="0"/>
                  </a:cubicBezTo>
                  <a:cubicBezTo>
                    <a:pt x="16" y="0"/>
                    <a:pt x="19" y="1"/>
                    <a:pt x="21" y="3"/>
                  </a:cubicBezTo>
                  <a:cubicBezTo>
                    <a:pt x="23" y="4"/>
                    <a:pt x="24" y="7"/>
                    <a:pt x="24" y="10"/>
                  </a:cubicBezTo>
                  <a:lnTo>
                    <a:pt x="20" y="1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32" name="Freeform 102"/>
            <p:cNvSpPr/>
            <p:nvPr userDrawn="1"/>
          </p:nvSpPr>
          <p:spPr bwMode="auto">
            <a:xfrm>
              <a:off x="2044"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33" name="Freeform 103"/>
            <p:cNvSpPr/>
            <p:nvPr userDrawn="1"/>
          </p:nvSpPr>
          <p:spPr bwMode="auto">
            <a:xfrm>
              <a:off x="2060" y="933"/>
              <a:ext cx="32" cy="40"/>
            </a:xfrm>
            <a:custGeom>
              <a:avLst/>
              <a:gdLst>
                <a:gd name="T0" fmla="*/ 13 w 32"/>
                <a:gd name="T1" fmla="*/ 5 h 40"/>
                <a:gd name="T2" fmla="*/ 0 w 32"/>
                <a:gd name="T3" fmla="*/ 5 h 40"/>
                <a:gd name="T4" fmla="*/ 0 w 32"/>
                <a:gd name="T5" fmla="*/ 3 h 40"/>
                <a:gd name="T6" fmla="*/ 0 w 32"/>
                <a:gd name="T7" fmla="*/ 0 h 40"/>
                <a:gd name="T8" fmla="*/ 32 w 32"/>
                <a:gd name="T9" fmla="*/ 0 h 40"/>
                <a:gd name="T10" fmla="*/ 32 w 32"/>
                <a:gd name="T11" fmla="*/ 3 h 40"/>
                <a:gd name="T12" fmla="*/ 32 w 32"/>
                <a:gd name="T13" fmla="*/ 5 h 40"/>
                <a:gd name="T14" fmla="*/ 18 w 32"/>
                <a:gd name="T15" fmla="*/ 5 h 40"/>
                <a:gd name="T16" fmla="*/ 18 w 32"/>
                <a:gd name="T17" fmla="*/ 40 h 40"/>
                <a:gd name="T18" fmla="*/ 16 w 32"/>
                <a:gd name="T19" fmla="*/ 40 h 40"/>
                <a:gd name="T20" fmla="*/ 13 w 32"/>
                <a:gd name="T21" fmla="*/ 40 h 40"/>
                <a:gd name="T22" fmla="*/ 13 w 32"/>
                <a:gd name="T23"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0">
                  <a:moveTo>
                    <a:pt x="13" y="5"/>
                  </a:moveTo>
                  <a:lnTo>
                    <a:pt x="0" y="5"/>
                  </a:lnTo>
                  <a:lnTo>
                    <a:pt x="0" y="3"/>
                  </a:lnTo>
                  <a:lnTo>
                    <a:pt x="0" y="0"/>
                  </a:lnTo>
                  <a:lnTo>
                    <a:pt x="32" y="0"/>
                  </a:lnTo>
                  <a:lnTo>
                    <a:pt x="32" y="3"/>
                  </a:lnTo>
                  <a:lnTo>
                    <a:pt x="32" y="5"/>
                  </a:lnTo>
                  <a:lnTo>
                    <a:pt x="18" y="5"/>
                  </a:lnTo>
                  <a:lnTo>
                    <a:pt x="18" y="40"/>
                  </a:lnTo>
                  <a:lnTo>
                    <a:pt x="16" y="40"/>
                  </a:lnTo>
                  <a:lnTo>
                    <a:pt x="13" y="40"/>
                  </a:lnTo>
                  <a:lnTo>
                    <a:pt x="13" y="5"/>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34" name="Freeform 104"/>
            <p:cNvSpPr/>
            <p:nvPr userDrawn="1"/>
          </p:nvSpPr>
          <p:spPr bwMode="auto">
            <a:xfrm>
              <a:off x="2101" y="933"/>
              <a:ext cx="34" cy="40"/>
            </a:xfrm>
            <a:custGeom>
              <a:avLst/>
              <a:gdLst>
                <a:gd name="T0" fmla="*/ 15 w 34"/>
                <a:gd name="T1" fmla="*/ 24 h 40"/>
                <a:gd name="T2" fmla="*/ 0 w 34"/>
                <a:gd name="T3" fmla="*/ 0 h 40"/>
                <a:gd name="T4" fmla="*/ 3 w 34"/>
                <a:gd name="T5" fmla="*/ 0 h 40"/>
                <a:gd name="T6" fmla="*/ 6 w 34"/>
                <a:gd name="T7" fmla="*/ 0 h 40"/>
                <a:gd name="T8" fmla="*/ 17 w 34"/>
                <a:gd name="T9" fmla="*/ 19 h 40"/>
                <a:gd name="T10" fmla="*/ 17 w 34"/>
                <a:gd name="T11" fmla="*/ 19 h 40"/>
                <a:gd name="T12" fmla="*/ 28 w 34"/>
                <a:gd name="T13" fmla="*/ 0 h 40"/>
                <a:gd name="T14" fmla="*/ 32 w 34"/>
                <a:gd name="T15" fmla="*/ 0 h 40"/>
                <a:gd name="T16" fmla="*/ 34 w 34"/>
                <a:gd name="T17" fmla="*/ 0 h 40"/>
                <a:gd name="T18" fmla="*/ 20 w 34"/>
                <a:gd name="T19" fmla="*/ 24 h 40"/>
                <a:gd name="T20" fmla="*/ 20 w 34"/>
                <a:gd name="T21" fmla="*/ 40 h 40"/>
                <a:gd name="T22" fmla="*/ 17 w 34"/>
                <a:gd name="T23" fmla="*/ 40 h 40"/>
                <a:gd name="T24" fmla="*/ 15 w 34"/>
                <a:gd name="T25" fmla="*/ 40 h 40"/>
                <a:gd name="T26" fmla="*/ 15 w 34"/>
                <a:gd name="T27"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40">
                  <a:moveTo>
                    <a:pt x="15" y="24"/>
                  </a:moveTo>
                  <a:lnTo>
                    <a:pt x="0" y="0"/>
                  </a:lnTo>
                  <a:lnTo>
                    <a:pt x="3" y="0"/>
                  </a:lnTo>
                  <a:lnTo>
                    <a:pt x="6" y="0"/>
                  </a:lnTo>
                  <a:lnTo>
                    <a:pt x="17" y="19"/>
                  </a:lnTo>
                  <a:lnTo>
                    <a:pt x="17" y="19"/>
                  </a:lnTo>
                  <a:lnTo>
                    <a:pt x="28" y="0"/>
                  </a:lnTo>
                  <a:lnTo>
                    <a:pt x="32" y="0"/>
                  </a:lnTo>
                  <a:lnTo>
                    <a:pt x="34" y="0"/>
                  </a:lnTo>
                  <a:lnTo>
                    <a:pt x="20" y="24"/>
                  </a:lnTo>
                  <a:lnTo>
                    <a:pt x="20" y="40"/>
                  </a:lnTo>
                  <a:lnTo>
                    <a:pt x="17" y="40"/>
                  </a:lnTo>
                  <a:lnTo>
                    <a:pt x="15" y="40"/>
                  </a:lnTo>
                  <a:lnTo>
                    <a:pt x="15" y="24"/>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35" name="Freeform 105"/>
            <p:cNvSpPr>
              <a:spLocks noEditPoints="1"/>
            </p:cNvSpPr>
            <p:nvPr userDrawn="1"/>
          </p:nvSpPr>
          <p:spPr bwMode="auto">
            <a:xfrm>
              <a:off x="954" y="660"/>
              <a:ext cx="350" cy="353"/>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36" name="Freeform 106"/>
            <p:cNvSpPr/>
            <p:nvPr userDrawn="1"/>
          </p:nvSpPr>
          <p:spPr bwMode="auto">
            <a:xfrm>
              <a:off x="1033" y="739"/>
              <a:ext cx="193" cy="17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37" name="Freeform 107"/>
            <p:cNvSpPr/>
            <p:nvPr userDrawn="1"/>
          </p:nvSpPr>
          <p:spPr bwMode="auto">
            <a:xfrm>
              <a:off x="972" y="867"/>
              <a:ext cx="40" cy="29"/>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38" name="Freeform 108"/>
            <p:cNvSpPr/>
            <p:nvPr userDrawn="1"/>
          </p:nvSpPr>
          <p:spPr bwMode="auto">
            <a:xfrm>
              <a:off x="984" y="888"/>
              <a:ext cx="38" cy="31"/>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39" name="Freeform 109"/>
            <p:cNvSpPr/>
            <p:nvPr userDrawn="1"/>
          </p:nvSpPr>
          <p:spPr bwMode="auto">
            <a:xfrm>
              <a:off x="995" y="906"/>
              <a:ext cx="38" cy="33"/>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40" name="Freeform 110"/>
            <p:cNvSpPr/>
            <p:nvPr userDrawn="1"/>
          </p:nvSpPr>
          <p:spPr bwMode="auto">
            <a:xfrm>
              <a:off x="1026" y="934"/>
              <a:ext cx="24" cy="29"/>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41" name="Freeform 111"/>
            <p:cNvSpPr>
              <a:spLocks noEditPoints="1"/>
            </p:cNvSpPr>
            <p:nvPr userDrawn="1"/>
          </p:nvSpPr>
          <p:spPr bwMode="auto">
            <a:xfrm>
              <a:off x="1034" y="942"/>
              <a:ext cx="29" cy="35"/>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42" name="Freeform 112"/>
            <p:cNvSpPr/>
            <p:nvPr userDrawn="1"/>
          </p:nvSpPr>
          <p:spPr bwMode="auto">
            <a:xfrm>
              <a:off x="1054" y="948"/>
              <a:ext cx="32" cy="39"/>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43" name="Freeform 113"/>
            <p:cNvSpPr/>
            <p:nvPr userDrawn="1"/>
          </p:nvSpPr>
          <p:spPr bwMode="auto">
            <a:xfrm>
              <a:off x="1079" y="957"/>
              <a:ext cx="23" cy="36"/>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44" name="Freeform 114"/>
            <p:cNvSpPr/>
            <p:nvPr userDrawn="1"/>
          </p:nvSpPr>
          <p:spPr bwMode="auto">
            <a:xfrm>
              <a:off x="1121" y="962"/>
              <a:ext cx="19" cy="33"/>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45" name="Freeform 115"/>
            <p:cNvSpPr/>
            <p:nvPr userDrawn="1"/>
          </p:nvSpPr>
          <p:spPr bwMode="auto">
            <a:xfrm>
              <a:off x="1142" y="959"/>
              <a:ext cx="21" cy="36"/>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46" name="Freeform 116"/>
            <p:cNvSpPr/>
            <p:nvPr userDrawn="1"/>
          </p:nvSpPr>
          <p:spPr bwMode="auto">
            <a:xfrm>
              <a:off x="1162" y="957"/>
              <a:ext cx="14" cy="33"/>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47" name="Freeform 117"/>
            <p:cNvSpPr/>
            <p:nvPr userDrawn="1"/>
          </p:nvSpPr>
          <p:spPr bwMode="auto">
            <a:xfrm>
              <a:off x="1169" y="948"/>
              <a:ext cx="23" cy="37"/>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48" name="Freeform 118"/>
            <p:cNvSpPr/>
            <p:nvPr userDrawn="1"/>
          </p:nvSpPr>
          <p:spPr bwMode="auto">
            <a:xfrm>
              <a:off x="1188" y="939"/>
              <a:ext cx="33" cy="38"/>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49" name="Freeform 119"/>
            <p:cNvSpPr>
              <a:spLocks noEditPoints="1"/>
            </p:cNvSpPr>
            <p:nvPr userDrawn="1"/>
          </p:nvSpPr>
          <p:spPr bwMode="auto">
            <a:xfrm>
              <a:off x="1205" y="931"/>
              <a:ext cx="34" cy="34"/>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50" name="Freeform 120"/>
            <p:cNvSpPr/>
            <p:nvPr userDrawn="1"/>
          </p:nvSpPr>
          <p:spPr bwMode="auto">
            <a:xfrm>
              <a:off x="1223" y="916"/>
              <a:ext cx="34" cy="29"/>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51" name="Freeform 121"/>
            <p:cNvSpPr/>
            <p:nvPr userDrawn="1"/>
          </p:nvSpPr>
          <p:spPr bwMode="auto">
            <a:xfrm>
              <a:off x="1234" y="906"/>
              <a:ext cx="31" cy="21"/>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52" name="Freeform 122"/>
            <p:cNvSpPr/>
            <p:nvPr userDrawn="1"/>
          </p:nvSpPr>
          <p:spPr bwMode="auto">
            <a:xfrm>
              <a:off x="1239" y="884"/>
              <a:ext cx="36" cy="28"/>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53" name="Freeform 123"/>
            <p:cNvSpPr/>
            <p:nvPr userDrawn="1"/>
          </p:nvSpPr>
          <p:spPr bwMode="auto">
            <a:xfrm>
              <a:off x="1247" y="865"/>
              <a:ext cx="36" cy="23"/>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54" name="Freeform 124"/>
            <p:cNvSpPr/>
            <p:nvPr userDrawn="1"/>
          </p:nvSpPr>
          <p:spPr bwMode="auto">
            <a:xfrm>
              <a:off x="1010" y="928"/>
              <a:ext cx="34" cy="25"/>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55" name="Freeform 125"/>
            <p:cNvSpPr>
              <a:spLocks noEditPoints="1"/>
            </p:cNvSpPr>
            <p:nvPr userDrawn="1"/>
          </p:nvSpPr>
          <p:spPr bwMode="auto">
            <a:xfrm>
              <a:off x="1073" y="917"/>
              <a:ext cx="106" cy="33"/>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56" name="Freeform 126"/>
            <p:cNvSpPr/>
            <p:nvPr userDrawn="1"/>
          </p:nvSpPr>
          <p:spPr bwMode="auto">
            <a:xfrm>
              <a:off x="1184" y="728"/>
              <a:ext cx="14" cy="14"/>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57" name="Freeform 127"/>
            <p:cNvSpPr/>
            <p:nvPr userDrawn="1"/>
          </p:nvSpPr>
          <p:spPr bwMode="auto">
            <a:xfrm>
              <a:off x="1148" y="686"/>
              <a:ext cx="51" cy="45"/>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58" name="Freeform 128"/>
            <p:cNvSpPr/>
            <p:nvPr userDrawn="1"/>
          </p:nvSpPr>
          <p:spPr bwMode="auto">
            <a:xfrm>
              <a:off x="1063" y="714"/>
              <a:ext cx="20" cy="41"/>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59" name="Freeform 129"/>
            <p:cNvSpPr/>
            <p:nvPr userDrawn="1"/>
          </p:nvSpPr>
          <p:spPr bwMode="auto">
            <a:xfrm>
              <a:off x="1090" y="704"/>
              <a:ext cx="16" cy="16"/>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60" name="Freeform 130"/>
            <p:cNvSpPr/>
            <p:nvPr userDrawn="1"/>
          </p:nvSpPr>
          <p:spPr bwMode="auto">
            <a:xfrm>
              <a:off x="1062" y="710"/>
              <a:ext cx="12" cy="14"/>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61" name="Freeform 131"/>
            <p:cNvSpPr/>
            <p:nvPr userDrawn="1"/>
          </p:nvSpPr>
          <p:spPr bwMode="auto">
            <a:xfrm>
              <a:off x="1085" y="688"/>
              <a:ext cx="19" cy="21"/>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62" name="Freeform 132"/>
            <p:cNvSpPr/>
            <p:nvPr userDrawn="1"/>
          </p:nvSpPr>
          <p:spPr bwMode="auto">
            <a:xfrm>
              <a:off x="1062" y="693"/>
              <a:ext cx="12" cy="13"/>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63" name="Freeform 133"/>
            <p:cNvSpPr/>
            <p:nvPr userDrawn="1"/>
          </p:nvSpPr>
          <p:spPr bwMode="auto">
            <a:xfrm>
              <a:off x="996" y="742"/>
              <a:ext cx="47" cy="83"/>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64" name="Freeform 134"/>
            <p:cNvSpPr/>
            <p:nvPr userDrawn="1"/>
          </p:nvSpPr>
          <p:spPr bwMode="auto">
            <a:xfrm>
              <a:off x="989" y="789"/>
              <a:ext cx="13" cy="11"/>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65" name="Freeform 135"/>
            <p:cNvSpPr/>
            <p:nvPr userDrawn="1"/>
          </p:nvSpPr>
          <p:spPr bwMode="auto">
            <a:xfrm>
              <a:off x="977" y="776"/>
              <a:ext cx="14" cy="13"/>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66" name="Freeform 136"/>
            <p:cNvSpPr/>
            <p:nvPr userDrawn="1"/>
          </p:nvSpPr>
          <p:spPr bwMode="auto">
            <a:xfrm>
              <a:off x="1048" y="786"/>
              <a:ext cx="163" cy="141"/>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67" name="Freeform 137"/>
            <p:cNvSpPr>
              <a:spLocks noEditPoints="1"/>
            </p:cNvSpPr>
            <p:nvPr userDrawn="1"/>
          </p:nvSpPr>
          <p:spPr bwMode="auto">
            <a:xfrm>
              <a:off x="1214" y="757"/>
              <a:ext cx="64" cy="43"/>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68" name="Freeform 138"/>
            <p:cNvSpPr/>
            <p:nvPr userDrawn="1"/>
          </p:nvSpPr>
          <p:spPr bwMode="auto">
            <a:xfrm>
              <a:off x="1239" y="750"/>
              <a:ext cx="10" cy="19"/>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69" name="Freeform 139"/>
            <p:cNvSpPr/>
            <p:nvPr userDrawn="1"/>
          </p:nvSpPr>
          <p:spPr bwMode="auto">
            <a:xfrm>
              <a:off x="1239" y="750"/>
              <a:ext cx="10" cy="19"/>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70" name="Freeform 140"/>
            <p:cNvSpPr/>
            <p:nvPr userDrawn="1"/>
          </p:nvSpPr>
          <p:spPr bwMode="auto">
            <a:xfrm>
              <a:off x="1229" y="757"/>
              <a:ext cx="7" cy="9"/>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sp>
          <p:nvSpPr>
            <p:cNvPr id="71" name="Freeform 141"/>
            <p:cNvSpPr/>
            <p:nvPr userDrawn="1"/>
          </p:nvSpPr>
          <p:spPr bwMode="auto">
            <a:xfrm>
              <a:off x="1229" y="757"/>
              <a:ext cx="7" cy="9"/>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solidFill>
                  <a:schemeClr val="tx2"/>
                </a:solidFill>
              </a:endParaRPr>
            </a:p>
          </p:txBody>
        </p:sp>
      </p:grpSp>
      <p:grpSp>
        <p:nvGrpSpPr>
          <p:cNvPr id="74" name="组合 73"/>
          <p:cNvGrpSpPr/>
          <p:nvPr userDrawn="1"/>
        </p:nvGrpSpPr>
        <p:grpSpPr>
          <a:xfrm>
            <a:off x="445418" y="5902169"/>
            <a:ext cx="637411" cy="612930"/>
            <a:chOff x="1717634" y="914982"/>
            <a:chExt cx="637411" cy="612930"/>
          </a:xfrm>
          <a:solidFill>
            <a:schemeClr val="tx2"/>
          </a:solidFill>
        </p:grpSpPr>
        <p:sp>
          <p:nvSpPr>
            <p:cNvPr id="75" name="Freeform 6"/>
            <p:cNvSpPr/>
            <p:nvPr/>
          </p:nvSpPr>
          <p:spPr bwMode="auto">
            <a:xfrm>
              <a:off x="1717634" y="914982"/>
              <a:ext cx="315186" cy="288564"/>
            </a:xfrm>
            <a:custGeom>
              <a:avLst/>
              <a:gdLst>
                <a:gd name="T0" fmla="*/ 106 w 385"/>
                <a:gd name="T1" fmla="*/ 0 h 352"/>
                <a:gd name="T2" fmla="*/ 155 w 385"/>
                <a:gd name="T3" fmla="*/ 33 h 352"/>
                <a:gd name="T4" fmla="*/ 195 w 385"/>
                <a:gd name="T5" fmla="*/ 44 h 352"/>
                <a:gd name="T6" fmla="*/ 299 w 385"/>
                <a:gd name="T7" fmla="*/ 187 h 352"/>
                <a:gd name="T8" fmla="*/ 291 w 385"/>
                <a:gd name="T9" fmla="*/ 223 h 352"/>
                <a:gd name="T10" fmla="*/ 300 w 385"/>
                <a:gd name="T11" fmla="*/ 259 h 352"/>
                <a:gd name="T12" fmla="*/ 337 w 385"/>
                <a:gd name="T13" fmla="*/ 252 h 352"/>
                <a:gd name="T14" fmla="*/ 352 w 385"/>
                <a:gd name="T15" fmla="*/ 218 h 352"/>
                <a:gd name="T16" fmla="*/ 379 w 385"/>
                <a:gd name="T17" fmla="*/ 225 h 352"/>
                <a:gd name="T18" fmla="*/ 349 w 385"/>
                <a:gd name="T19" fmla="*/ 300 h 352"/>
                <a:gd name="T20" fmla="*/ 302 w 385"/>
                <a:gd name="T21" fmla="*/ 301 h 352"/>
                <a:gd name="T22" fmla="*/ 267 w 385"/>
                <a:gd name="T23" fmla="*/ 314 h 352"/>
                <a:gd name="T24" fmla="*/ 180 w 385"/>
                <a:gd name="T25" fmla="*/ 331 h 352"/>
                <a:gd name="T26" fmla="*/ 183 w 385"/>
                <a:gd name="T27" fmla="*/ 327 h 352"/>
                <a:gd name="T28" fmla="*/ 177 w 385"/>
                <a:gd name="T29" fmla="*/ 272 h 352"/>
                <a:gd name="T30" fmla="*/ 169 w 385"/>
                <a:gd name="T31" fmla="*/ 242 h 352"/>
                <a:gd name="T32" fmla="*/ 200 w 385"/>
                <a:gd name="T33" fmla="*/ 232 h 352"/>
                <a:gd name="T34" fmla="*/ 246 w 385"/>
                <a:gd name="T35" fmla="*/ 207 h 352"/>
                <a:gd name="T36" fmla="*/ 241 w 385"/>
                <a:gd name="T37" fmla="*/ 136 h 352"/>
                <a:gd name="T38" fmla="*/ 186 w 385"/>
                <a:gd name="T39" fmla="*/ 93 h 352"/>
                <a:gd name="T40" fmla="*/ 152 w 385"/>
                <a:gd name="T41" fmla="*/ 163 h 352"/>
                <a:gd name="T42" fmla="*/ 152 w 385"/>
                <a:gd name="T43" fmla="*/ 184 h 352"/>
                <a:gd name="T44" fmla="*/ 152 w 385"/>
                <a:gd name="T45" fmla="*/ 219 h 352"/>
                <a:gd name="T46" fmla="*/ 119 w 385"/>
                <a:gd name="T47" fmla="*/ 228 h 352"/>
                <a:gd name="T48" fmla="*/ 82 w 385"/>
                <a:gd name="T49" fmla="*/ 253 h 352"/>
                <a:gd name="T50" fmla="*/ 77 w 385"/>
                <a:gd name="T51" fmla="*/ 318 h 352"/>
                <a:gd name="T52" fmla="*/ 63 w 385"/>
                <a:gd name="T53" fmla="*/ 339 h 352"/>
                <a:gd name="T54" fmla="*/ 33 w 385"/>
                <a:gd name="T55" fmla="*/ 342 h 352"/>
                <a:gd name="T56" fmla="*/ 28 w 385"/>
                <a:gd name="T57" fmla="*/ 316 h 352"/>
                <a:gd name="T58" fmla="*/ 32 w 385"/>
                <a:gd name="T59" fmla="*/ 215 h 352"/>
                <a:gd name="T60" fmla="*/ 47 w 385"/>
                <a:gd name="T61" fmla="*/ 182 h 352"/>
                <a:gd name="T62" fmla="*/ 34 w 385"/>
                <a:gd name="T63" fmla="*/ 133 h 352"/>
                <a:gd name="T64" fmla="*/ 24 w 385"/>
                <a:gd name="T65" fmla="*/ 131 h 352"/>
                <a:gd name="T66" fmla="*/ 7 w 385"/>
                <a:gd name="T67" fmla="*/ 110 h 352"/>
                <a:gd name="T68" fmla="*/ 34 w 385"/>
                <a:gd name="T69" fmla="*/ 94 h 352"/>
                <a:gd name="T70" fmla="*/ 77 w 385"/>
                <a:gd name="T71" fmla="*/ 116 h 352"/>
                <a:gd name="T72" fmla="*/ 129 w 385"/>
                <a:gd name="T73" fmla="*/ 127 h 352"/>
                <a:gd name="T74" fmla="*/ 126 w 385"/>
                <a:gd name="T75" fmla="*/ 69 h 352"/>
                <a:gd name="T76" fmla="*/ 88 w 385"/>
                <a:gd name="T77" fmla="*/ 47 h 352"/>
                <a:gd name="T78" fmla="*/ 74 w 385"/>
                <a:gd name="T79" fmla="*/ 0 h 352"/>
                <a:gd name="T80" fmla="*/ 106 w 385"/>
                <a:gd name="T81"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85" h="352">
                  <a:moveTo>
                    <a:pt x="106" y="0"/>
                  </a:moveTo>
                  <a:cubicBezTo>
                    <a:pt x="122" y="11"/>
                    <a:pt x="138" y="24"/>
                    <a:pt x="155" y="33"/>
                  </a:cubicBezTo>
                  <a:cubicBezTo>
                    <a:pt x="167" y="39"/>
                    <a:pt x="181" y="42"/>
                    <a:pt x="195" y="44"/>
                  </a:cubicBezTo>
                  <a:cubicBezTo>
                    <a:pt x="275" y="55"/>
                    <a:pt x="312" y="107"/>
                    <a:pt x="299" y="187"/>
                  </a:cubicBezTo>
                  <a:cubicBezTo>
                    <a:pt x="297" y="199"/>
                    <a:pt x="291" y="211"/>
                    <a:pt x="291" y="223"/>
                  </a:cubicBezTo>
                  <a:cubicBezTo>
                    <a:pt x="292" y="235"/>
                    <a:pt x="294" y="249"/>
                    <a:pt x="300" y="259"/>
                  </a:cubicBezTo>
                  <a:cubicBezTo>
                    <a:pt x="313" y="276"/>
                    <a:pt x="329" y="272"/>
                    <a:pt x="337" y="252"/>
                  </a:cubicBezTo>
                  <a:cubicBezTo>
                    <a:pt x="341" y="240"/>
                    <a:pt x="344" y="228"/>
                    <a:pt x="352" y="218"/>
                  </a:cubicBezTo>
                  <a:cubicBezTo>
                    <a:pt x="363" y="205"/>
                    <a:pt x="374" y="208"/>
                    <a:pt x="379" y="225"/>
                  </a:cubicBezTo>
                  <a:cubicBezTo>
                    <a:pt x="385" y="248"/>
                    <a:pt x="371" y="291"/>
                    <a:pt x="349" y="300"/>
                  </a:cubicBezTo>
                  <a:cubicBezTo>
                    <a:pt x="335" y="306"/>
                    <a:pt x="317" y="303"/>
                    <a:pt x="302" y="301"/>
                  </a:cubicBezTo>
                  <a:cubicBezTo>
                    <a:pt x="287" y="300"/>
                    <a:pt x="276" y="300"/>
                    <a:pt x="267" y="314"/>
                  </a:cubicBezTo>
                  <a:cubicBezTo>
                    <a:pt x="248" y="345"/>
                    <a:pt x="214" y="352"/>
                    <a:pt x="180" y="331"/>
                  </a:cubicBezTo>
                  <a:cubicBezTo>
                    <a:pt x="181" y="330"/>
                    <a:pt x="182" y="328"/>
                    <a:pt x="183" y="327"/>
                  </a:cubicBezTo>
                  <a:cubicBezTo>
                    <a:pt x="210" y="304"/>
                    <a:pt x="209" y="289"/>
                    <a:pt x="177" y="272"/>
                  </a:cubicBezTo>
                  <a:cubicBezTo>
                    <a:pt x="163" y="264"/>
                    <a:pt x="161" y="255"/>
                    <a:pt x="169" y="242"/>
                  </a:cubicBezTo>
                  <a:cubicBezTo>
                    <a:pt x="177" y="229"/>
                    <a:pt x="184" y="221"/>
                    <a:pt x="200" y="232"/>
                  </a:cubicBezTo>
                  <a:cubicBezTo>
                    <a:pt x="229" y="251"/>
                    <a:pt x="245" y="242"/>
                    <a:pt x="246" y="207"/>
                  </a:cubicBezTo>
                  <a:cubicBezTo>
                    <a:pt x="247" y="183"/>
                    <a:pt x="246" y="159"/>
                    <a:pt x="241" y="136"/>
                  </a:cubicBezTo>
                  <a:cubicBezTo>
                    <a:pt x="235" y="108"/>
                    <a:pt x="212" y="91"/>
                    <a:pt x="186" y="93"/>
                  </a:cubicBezTo>
                  <a:cubicBezTo>
                    <a:pt x="190" y="123"/>
                    <a:pt x="173" y="144"/>
                    <a:pt x="152" y="163"/>
                  </a:cubicBezTo>
                  <a:cubicBezTo>
                    <a:pt x="145" y="170"/>
                    <a:pt x="143" y="177"/>
                    <a:pt x="152" y="184"/>
                  </a:cubicBezTo>
                  <a:cubicBezTo>
                    <a:pt x="164" y="195"/>
                    <a:pt x="159" y="208"/>
                    <a:pt x="152" y="219"/>
                  </a:cubicBezTo>
                  <a:cubicBezTo>
                    <a:pt x="144" y="229"/>
                    <a:pt x="134" y="235"/>
                    <a:pt x="119" y="228"/>
                  </a:cubicBezTo>
                  <a:cubicBezTo>
                    <a:pt x="92" y="216"/>
                    <a:pt x="84" y="222"/>
                    <a:pt x="82" y="253"/>
                  </a:cubicBezTo>
                  <a:cubicBezTo>
                    <a:pt x="80" y="275"/>
                    <a:pt x="80" y="297"/>
                    <a:pt x="77" y="318"/>
                  </a:cubicBezTo>
                  <a:cubicBezTo>
                    <a:pt x="76" y="326"/>
                    <a:pt x="70" y="336"/>
                    <a:pt x="63" y="339"/>
                  </a:cubicBezTo>
                  <a:cubicBezTo>
                    <a:pt x="54" y="343"/>
                    <a:pt x="42" y="345"/>
                    <a:pt x="33" y="342"/>
                  </a:cubicBezTo>
                  <a:cubicBezTo>
                    <a:pt x="28" y="340"/>
                    <a:pt x="25" y="323"/>
                    <a:pt x="28" y="316"/>
                  </a:cubicBezTo>
                  <a:cubicBezTo>
                    <a:pt x="40" y="282"/>
                    <a:pt x="42" y="250"/>
                    <a:pt x="32" y="215"/>
                  </a:cubicBezTo>
                  <a:cubicBezTo>
                    <a:pt x="29" y="206"/>
                    <a:pt x="39" y="191"/>
                    <a:pt x="47" y="182"/>
                  </a:cubicBezTo>
                  <a:cubicBezTo>
                    <a:pt x="69" y="156"/>
                    <a:pt x="67" y="145"/>
                    <a:pt x="34" y="133"/>
                  </a:cubicBezTo>
                  <a:cubicBezTo>
                    <a:pt x="31" y="132"/>
                    <a:pt x="27" y="132"/>
                    <a:pt x="24" y="131"/>
                  </a:cubicBezTo>
                  <a:cubicBezTo>
                    <a:pt x="15" y="126"/>
                    <a:pt x="0" y="124"/>
                    <a:pt x="7" y="110"/>
                  </a:cubicBezTo>
                  <a:cubicBezTo>
                    <a:pt x="12" y="102"/>
                    <a:pt x="26" y="92"/>
                    <a:pt x="34" y="94"/>
                  </a:cubicBezTo>
                  <a:cubicBezTo>
                    <a:pt x="49" y="97"/>
                    <a:pt x="66" y="105"/>
                    <a:pt x="77" y="116"/>
                  </a:cubicBezTo>
                  <a:cubicBezTo>
                    <a:pt x="96" y="136"/>
                    <a:pt x="114" y="141"/>
                    <a:pt x="129" y="127"/>
                  </a:cubicBezTo>
                  <a:cubicBezTo>
                    <a:pt x="146" y="111"/>
                    <a:pt x="145" y="85"/>
                    <a:pt x="126" y="69"/>
                  </a:cubicBezTo>
                  <a:cubicBezTo>
                    <a:pt x="115" y="60"/>
                    <a:pt x="102" y="52"/>
                    <a:pt x="88" y="47"/>
                  </a:cubicBezTo>
                  <a:cubicBezTo>
                    <a:pt x="59" y="34"/>
                    <a:pt x="56" y="27"/>
                    <a:pt x="74" y="0"/>
                  </a:cubicBezTo>
                  <a:cubicBezTo>
                    <a:pt x="85" y="0"/>
                    <a:pt x="95" y="0"/>
                    <a:pt x="10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7"/>
            <p:cNvSpPr>
              <a:spLocks noEditPoints="1"/>
            </p:cNvSpPr>
            <p:nvPr/>
          </p:nvSpPr>
          <p:spPr bwMode="auto">
            <a:xfrm>
              <a:off x="1722531" y="1236288"/>
              <a:ext cx="216958" cy="291624"/>
            </a:xfrm>
            <a:custGeom>
              <a:avLst/>
              <a:gdLst>
                <a:gd name="T0" fmla="*/ 20 w 265"/>
                <a:gd name="T1" fmla="*/ 356 h 356"/>
                <a:gd name="T2" fmla="*/ 2 w 265"/>
                <a:gd name="T3" fmla="*/ 340 h 356"/>
                <a:gd name="T4" fmla="*/ 45 w 265"/>
                <a:gd name="T5" fmla="*/ 263 h 356"/>
                <a:gd name="T6" fmla="*/ 73 w 265"/>
                <a:gd name="T7" fmla="*/ 232 h 356"/>
                <a:gd name="T8" fmla="*/ 117 w 265"/>
                <a:gd name="T9" fmla="*/ 227 h 356"/>
                <a:gd name="T10" fmla="*/ 114 w 265"/>
                <a:gd name="T11" fmla="*/ 180 h 356"/>
                <a:gd name="T12" fmla="*/ 68 w 265"/>
                <a:gd name="T13" fmla="*/ 186 h 356"/>
                <a:gd name="T14" fmla="*/ 0 w 265"/>
                <a:gd name="T15" fmla="*/ 134 h 356"/>
                <a:gd name="T16" fmla="*/ 1 w 265"/>
                <a:gd name="T17" fmla="*/ 52 h 356"/>
                <a:gd name="T18" fmla="*/ 11 w 265"/>
                <a:gd name="T19" fmla="*/ 29 h 356"/>
                <a:gd name="T20" fmla="*/ 32 w 265"/>
                <a:gd name="T21" fmla="*/ 35 h 356"/>
                <a:gd name="T22" fmla="*/ 39 w 265"/>
                <a:gd name="T23" fmla="*/ 114 h 356"/>
                <a:gd name="T24" fmla="*/ 67 w 265"/>
                <a:gd name="T25" fmla="*/ 150 h 356"/>
                <a:gd name="T26" fmla="*/ 116 w 265"/>
                <a:gd name="T27" fmla="*/ 138 h 356"/>
                <a:gd name="T28" fmla="*/ 106 w 265"/>
                <a:gd name="T29" fmla="*/ 108 h 356"/>
                <a:gd name="T30" fmla="*/ 64 w 265"/>
                <a:gd name="T31" fmla="*/ 58 h 356"/>
                <a:gd name="T32" fmla="*/ 120 w 265"/>
                <a:gd name="T33" fmla="*/ 4 h 356"/>
                <a:gd name="T34" fmla="*/ 187 w 265"/>
                <a:gd name="T35" fmla="*/ 80 h 356"/>
                <a:gd name="T36" fmla="*/ 167 w 265"/>
                <a:gd name="T37" fmla="*/ 102 h 356"/>
                <a:gd name="T38" fmla="*/ 153 w 265"/>
                <a:gd name="T39" fmla="*/ 129 h 356"/>
                <a:gd name="T40" fmla="*/ 179 w 265"/>
                <a:gd name="T41" fmla="*/ 148 h 356"/>
                <a:gd name="T42" fmla="*/ 227 w 265"/>
                <a:gd name="T43" fmla="*/ 105 h 356"/>
                <a:gd name="T44" fmla="*/ 232 w 265"/>
                <a:gd name="T45" fmla="*/ 54 h 356"/>
                <a:gd name="T46" fmla="*/ 231 w 265"/>
                <a:gd name="T47" fmla="*/ 40 h 356"/>
                <a:gd name="T48" fmla="*/ 245 w 265"/>
                <a:gd name="T49" fmla="*/ 26 h 356"/>
                <a:gd name="T50" fmla="*/ 260 w 265"/>
                <a:gd name="T51" fmla="*/ 38 h 356"/>
                <a:gd name="T52" fmla="*/ 263 w 265"/>
                <a:gd name="T53" fmla="*/ 128 h 356"/>
                <a:gd name="T54" fmla="*/ 200 w 265"/>
                <a:gd name="T55" fmla="*/ 176 h 356"/>
                <a:gd name="T56" fmla="*/ 188 w 265"/>
                <a:gd name="T57" fmla="*/ 176 h 356"/>
                <a:gd name="T58" fmla="*/ 156 w 265"/>
                <a:gd name="T59" fmla="*/ 209 h 356"/>
                <a:gd name="T60" fmla="*/ 179 w 265"/>
                <a:gd name="T61" fmla="*/ 231 h 356"/>
                <a:gd name="T62" fmla="*/ 191 w 265"/>
                <a:gd name="T63" fmla="*/ 228 h 356"/>
                <a:gd name="T64" fmla="*/ 225 w 265"/>
                <a:gd name="T65" fmla="*/ 262 h 356"/>
                <a:gd name="T66" fmla="*/ 226 w 265"/>
                <a:gd name="T67" fmla="*/ 298 h 356"/>
                <a:gd name="T68" fmla="*/ 227 w 265"/>
                <a:gd name="T69" fmla="*/ 325 h 356"/>
                <a:gd name="T70" fmla="*/ 208 w 265"/>
                <a:gd name="T71" fmla="*/ 347 h 356"/>
                <a:gd name="T72" fmla="*/ 192 w 265"/>
                <a:gd name="T73" fmla="*/ 330 h 356"/>
                <a:gd name="T74" fmla="*/ 187 w 265"/>
                <a:gd name="T75" fmla="*/ 279 h 356"/>
                <a:gd name="T76" fmla="*/ 175 w 265"/>
                <a:gd name="T77" fmla="*/ 261 h 356"/>
                <a:gd name="T78" fmla="*/ 164 w 265"/>
                <a:gd name="T79" fmla="*/ 279 h 356"/>
                <a:gd name="T80" fmla="*/ 160 w 265"/>
                <a:gd name="T81" fmla="*/ 334 h 356"/>
                <a:gd name="T82" fmla="*/ 137 w 265"/>
                <a:gd name="T83" fmla="*/ 347 h 356"/>
                <a:gd name="T84" fmla="*/ 116 w 265"/>
                <a:gd name="T85" fmla="*/ 334 h 356"/>
                <a:gd name="T86" fmla="*/ 112 w 265"/>
                <a:gd name="T87" fmla="*/ 278 h 356"/>
                <a:gd name="T88" fmla="*/ 98 w 265"/>
                <a:gd name="T89" fmla="*/ 264 h 356"/>
                <a:gd name="T90" fmla="*/ 88 w 265"/>
                <a:gd name="T91" fmla="*/ 278 h 356"/>
                <a:gd name="T92" fmla="*/ 36 w 265"/>
                <a:gd name="T93" fmla="*/ 356 h 356"/>
                <a:gd name="T94" fmla="*/ 20 w 265"/>
                <a:gd name="T95" fmla="*/ 356 h 356"/>
                <a:gd name="T96" fmla="*/ 152 w 265"/>
                <a:gd name="T97" fmla="*/ 62 h 356"/>
                <a:gd name="T98" fmla="*/ 131 w 265"/>
                <a:gd name="T99" fmla="*/ 32 h 356"/>
                <a:gd name="T100" fmla="*/ 102 w 265"/>
                <a:gd name="T101" fmla="*/ 53 h 356"/>
                <a:gd name="T102" fmla="*/ 129 w 265"/>
                <a:gd name="T103" fmla="*/ 79 h 356"/>
                <a:gd name="T104" fmla="*/ 152 w 265"/>
                <a:gd name="T105" fmla="*/ 62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5" h="356">
                  <a:moveTo>
                    <a:pt x="20" y="356"/>
                  </a:moveTo>
                  <a:cubicBezTo>
                    <a:pt x="15" y="352"/>
                    <a:pt x="10" y="347"/>
                    <a:pt x="2" y="340"/>
                  </a:cubicBezTo>
                  <a:cubicBezTo>
                    <a:pt x="43" y="327"/>
                    <a:pt x="46" y="296"/>
                    <a:pt x="45" y="263"/>
                  </a:cubicBezTo>
                  <a:cubicBezTo>
                    <a:pt x="43" y="234"/>
                    <a:pt x="44" y="234"/>
                    <a:pt x="73" y="232"/>
                  </a:cubicBezTo>
                  <a:cubicBezTo>
                    <a:pt x="87" y="231"/>
                    <a:pt x="100" y="229"/>
                    <a:pt x="117" y="227"/>
                  </a:cubicBezTo>
                  <a:cubicBezTo>
                    <a:pt x="116" y="212"/>
                    <a:pt x="115" y="196"/>
                    <a:pt x="114" y="180"/>
                  </a:cubicBezTo>
                  <a:cubicBezTo>
                    <a:pt x="96" y="182"/>
                    <a:pt x="82" y="184"/>
                    <a:pt x="68" y="186"/>
                  </a:cubicBezTo>
                  <a:cubicBezTo>
                    <a:pt x="37" y="191"/>
                    <a:pt x="1" y="177"/>
                    <a:pt x="0" y="134"/>
                  </a:cubicBezTo>
                  <a:cubicBezTo>
                    <a:pt x="0" y="106"/>
                    <a:pt x="0" y="79"/>
                    <a:pt x="1" y="52"/>
                  </a:cubicBezTo>
                  <a:cubicBezTo>
                    <a:pt x="1" y="44"/>
                    <a:pt x="5" y="35"/>
                    <a:pt x="11" y="29"/>
                  </a:cubicBezTo>
                  <a:cubicBezTo>
                    <a:pt x="18" y="20"/>
                    <a:pt x="30" y="23"/>
                    <a:pt x="32" y="35"/>
                  </a:cubicBezTo>
                  <a:cubicBezTo>
                    <a:pt x="35" y="61"/>
                    <a:pt x="38" y="88"/>
                    <a:pt x="39" y="114"/>
                  </a:cubicBezTo>
                  <a:cubicBezTo>
                    <a:pt x="40" y="134"/>
                    <a:pt x="49" y="145"/>
                    <a:pt x="67" y="150"/>
                  </a:cubicBezTo>
                  <a:cubicBezTo>
                    <a:pt x="86" y="156"/>
                    <a:pt x="103" y="153"/>
                    <a:pt x="116" y="138"/>
                  </a:cubicBezTo>
                  <a:cubicBezTo>
                    <a:pt x="125" y="127"/>
                    <a:pt x="120" y="112"/>
                    <a:pt x="106" y="108"/>
                  </a:cubicBezTo>
                  <a:cubicBezTo>
                    <a:pt x="71" y="97"/>
                    <a:pt x="62" y="86"/>
                    <a:pt x="64" y="58"/>
                  </a:cubicBezTo>
                  <a:cubicBezTo>
                    <a:pt x="67" y="30"/>
                    <a:pt x="91" y="7"/>
                    <a:pt x="120" y="4"/>
                  </a:cubicBezTo>
                  <a:cubicBezTo>
                    <a:pt x="173" y="0"/>
                    <a:pt x="205" y="34"/>
                    <a:pt x="187" y="80"/>
                  </a:cubicBezTo>
                  <a:cubicBezTo>
                    <a:pt x="184" y="89"/>
                    <a:pt x="175" y="99"/>
                    <a:pt x="167" y="102"/>
                  </a:cubicBezTo>
                  <a:cubicBezTo>
                    <a:pt x="152" y="107"/>
                    <a:pt x="147" y="118"/>
                    <a:pt x="153" y="129"/>
                  </a:cubicBezTo>
                  <a:cubicBezTo>
                    <a:pt x="157" y="138"/>
                    <a:pt x="169" y="146"/>
                    <a:pt x="179" y="148"/>
                  </a:cubicBezTo>
                  <a:cubicBezTo>
                    <a:pt x="198" y="151"/>
                    <a:pt x="221" y="130"/>
                    <a:pt x="227" y="105"/>
                  </a:cubicBezTo>
                  <a:cubicBezTo>
                    <a:pt x="231" y="89"/>
                    <a:pt x="231" y="71"/>
                    <a:pt x="232" y="54"/>
                  </a:cubicBezTo>
                  <a:cubicBezTo>
                    <a:pt x="232" y="49"/>
                    <a:pt x="230" y="44"/>
                    <a:pt x="231" y="40"/>
                  </a:cubicBezTo>
                  <a:cubicBezTo>
                    <a:pt x="235" y="34"/>
                    <a:pt x="240" y="26"/>
                    <a:pt x="245" y="26"/>
                  </a:cubicBezTo>
                  <a:cubicBezTo>
                    <a:pt x="250" y="25"/>
                    <a:pt x="260" y="33"/>
                    <a:pt x="260" y="38"/>
                  </a:cubicBezTo>
                  <a:cubicBezTo>
                    <a:pt x="263" y="68"/>
                    <a:pt x="265" y="98"/>
                    <a:pt x="263" y="128"/>
                  </a:cubicBezTo>
                  <a:cubicBezTo>
                    <a:pt x="261" y="155"/>
                    <a:pt x="234" y="173"/>
                    <a:pt x="200" y="176"/>
                  </a:cubicBezTo>
                  <a:cubicBezTo>
                    <a:pt x="196" y="176"/>
                    <a:pt x="192" y="176"/>
                    <a:pt x="188" y="176"/>
                  </a:cubicBezTo>
                  <a:cubicBezTo>
                    <a:pt x="155" y="176"/>
                    <a:pt x="156" y="176"/>
                    <a:pt x="156" y="209"/>
                  </a:cubicBezTo>
                  <a:cubicBezTo>
                    <a:pt x="156" y="227"/>
                    <a:pt x="166" y="230"/>
                    <a:pt x="179" y="231"/>
                  </a:cubicBezTo>
                  <a:cubicBezTo>
                    <a:pt x="183" y="231"/>
                    <a:pt x="187" y="229"/>
                    <a:pt x="191" y="228"/>
                  </a:cubicBezTo>
                  <a:cubicBezTo>
                    <a:pt x="224" y="226"/>
                    <a:pt x="227" y="229"/>
                    <a:pt x="225" y="262"/>
                  </a:cubicBezTo>
                  <a:cubicBezTo>
                    <a:pt x="224" y="274"/>
                    <a:pt x="225" y="286"/>
                    <a:pt x="226" y="298"/>
                  </a:cubicBezTo>
                  <a:cubicBezTo>
                    <a:pt x="226" y="307"/>
                    <a:pt x="230" y="317"/>
                    <a:pt x="227" y="325"/>
                  </a:cubicBezTo>
                  <a:cubicBezTo>
                    <a:pt x="223" y="334"/>
                    <a:pt x="214" y="340"/>
                    <a:pt x="208" y="347"/>
                  </a:cubicBezTo>
                  <a:cubicBezTo>
                    <a:pt x="202" y="342"/>
                    <a:pt x="193" y="337"/>
                    <a:pt x="192" y="330"/>
                  </a:cubicBezTo>
                  <a:cubicBezTo>
                    <a:pt x="189" y="314"/>
                    <a:pt x="190" y="296"/>
                    <a:pt x="187" y="279"/>
                  </a:cubicBezTo>
                  <a:cubicBezTo>
                    <a:pt x="186" y="272"/>
                    <a:pt x="180" y="262"/>
                    <a:pt x="175" y="261"/>
                  </a:cubicBezTo>
                  <a:cubicBezTo>
                    <a:pt x="162" y="258"/>
                    <a:pt x="164" y="270"/>
                    <a:pt x="164" y="279"/>
                  </a:cubicBezTo>
                  <a:cubicBezTo>
                    <a:pt x="162" y="297"/>
                    <a:pt x="160" y="316"/>
                    <a:pt x="160" y="334"/>
                  </a:cubicBezTo>
                  <a:cubicBezTo>
                    <a:pt x="159" y="352"/>
                    <a:pt x="146" y="347"/>
                    <a:pt x="137" y="347"/>
                  </a:cubicBezTo>
                  <a:cubicBezTo>
                    <a:pt x="127" y="348"/>
                    <a:pt x="116" y="350"/>
                    <a:pt x="116" y="334"/>
                  </a:cubicBezTo>
                  <a:cubicBezTo>
                    <a:pt x="116" y="315"/>
                    <a:pt x="115" y="296"/>
                    <a:pt x="112" y="278"/>
                  </a:cubicBezTo>
                  <a:cubicBezTo>
                    <a:pt x="111" y="273"/>
                    <a:pt x="103" y="269"/>
                    <a:pt x="98" y="264"/>
                  </a:cubicBezTo>
                  <a:cubicBezTo>
                    <a:pt x="95" y="269"/>
                    <a:pt x="88" y="273"/>
                    <a:pt x="88" y="278"/>
                  </a:cubicBezTo>
                  <a:cubicBezTo>
                    <a:pt x="84" y="313"/>
                    <a:pt x="71" y="342"/>
                    <a:pt x="36" y="356"/>
                  </a:cubicBezTo>
                  <a:cubicBezTo>
                    <a:pt x="31" y="356"/>
                    <a:pt x="25" y="356"/>
                    <a:pt x="20" y="356"/>
                  </a:cubicBezTo>
                  <a:close/>
                  <a:moveTo>
                    <a:pt x="152" y="62"/>
                  </a:moveTo>
                  <a:cubicBezTo>
                    <a:pt x="148" y="45"/>
                    <a:pt x="150" y="32"/>
                    <a:pt x="131" y="32"/>
                  </a:cubicBezTo>
                  <a:cubicBezTo>
                    <a:pt x="117" y="32"/>
                    <a:pt x="105" y="39"/>
                    <a:pt x="102" y="53"/>
                  </a:cubicBezTo>
                  <a:cubicBezTo>
                    <a:pt x="99" y="64"/>
                    <a:pt x="116" y="82"/>
                    <a:pt x="129" y="79"/>
                  </a:cubicBezTo>
                  <a:cubicBezTo>
                    <a:pt x="137" y="77"/>
                    <a:pt x="144" y="68"/>
                    <a:pt x="152"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8"/>
            <p:cNvSpPr/>
            <p:nvPr/>
          </p:nvSpPr>
          <p:spPr bwMode="auto">
            <a:xfrm>
              <a:off x="2056383" y="1243632"/>
              <a:ext cx="287340" cy="271121"/>
            </a:xfrm>
            <a:custGeom>
              <a:avLst/>
              <a:gdLst>
                <a:gd name="T0" fmla="*/ 52 w 351"/>
                <a:gd name="T1" fmla="*/ 170 h 331"/>
                <a:gd name="T2" fmla="*/ 56 w 351"/>
                <a:gd name="T3" fmla="*/ 115 h 331"/>
                <a:gd name="T4" fmla="*/ 51 w 351"/>
                <a:gd name="T5" fmla="*/ 13 h 331"/>
                <a:gd name="T6" fmla="*/ 66 w 351"/>
                <a:gd name="T7" fmla="*/ 1 h 331"/>
                <a:gd name="T8" fmla="*/ 83 w 351"/>
                <a:gd name="T9" fmla="*/ 19 h 331"/>
                <a:gd name="T10" fmla="*/ 84 w 351"/>
                <a:gd name="T11" fmla="*/ 79 h 331"/>
                <a:gd name="T12" fmla="*/ 127 w 351"/>
                <a:gd name="T13" fmla="*/ 112 h 331"/>
                <a:gd name="T14" fmla="*/ 144 w 351"/>
                <a:gd name="T15" fmla="*/ 81 h 331"/>
                <a:gd name="T16" fmla="*/ 135 w 351"/>
                <a:gd name="T17" fmla="*/ 61 h 331"/>
                <a:gd name="T18" fmla="*/ 142 w 351"/>
                <a:gd name="T19" fmla="*/ 29 h 331"/>
                <a:gd name="T20" fmla="*/ 175 w 351"/>
                <a:gd name="T21" fmla="*/ 28 h 331"/>
                <a:gd name="T22" fmla="*/ 188 w 351"/>
                <a:gd name="T23" fmla="*/ 55 h 331"/>
                <a:gd name="T24" fmla="*/ 182 w 351"/>
                <a:gd name="T25" fmla="*/ 80 h 331"/>
                <a:gd name="T26" fmla="*/ 193 w 351"/>
                <a:gd name="T27" fmla="*/ 111 h 331"/>
                <a:gd name="T28" fmla="*/ 233 w 351"/>
                <a:gd name="T29" fmla="*/ 93 h 331"/>
                <a:gd name="T30" fmla="*/ 232 w 351"/>
                <a:gd name="T31" fmla="*/ 27 h 331"/>
                <a:gd name="T32" fmla="*/ 234 w 351"/>
                <a:gd name="T33" fmla="*/ 7 h 331"/>
                <a:gd name="T34" fmla="*/ 255 w 351"/>
                <a:gd name="T35" fmla="*/ 4 h 331"/>
                <a:gd name="T36" fmla="*/ 313 w 351"/>
                <a:gd name="T37" fmla="*/ 16 h 331"/>
                <a:gd name="T38" fmla="*/ 331 w 351"/>
                <a:gd name="T39" fmla="*/ 34 h 331"/>
                <a:gd name="T40" fmla="*/ 309 w 351"/>
                <a:gd name="T41" fmla="*/ 45 h 331"/>
                <a:gd name="T42" fmla="*/ 279 w 351"/>
                <a:gd name="T43" fmla="*/ 70 h 331"/>
                <a:gd name="T44" fmla="*/ 275 w 351"/>
                <a:gd name="T45" fmla="*/ 139 h 331"/>
                <a:gd name="T46" fmla="*/ 236 w 351"/>
                <a:gd name="T47" fmla="*/ 175 h 331"/>
                <a:gd name="T48" fmla="*/ 211 w 351"/>
                <a:gd name="T49" fmla="*/ 173 h 331"/>
                <a:gd name="T50" fmla="*/ 190 w 351"/>
                <a:gd name="T51" fmla="*/ 180 h 331"/>
                <a:gd name="T52" fmla="*/ 197 w 351"/>
                <a:gd name="T53" fmla="*/ 208 h 331"/>
                <a:gd name="T54" fmla="*/ 287 w 351"/>
                <a:gd name="T55" fmla="*/ 212 h 331"/>
                <a:gd name="T56" fmla="*/ 300 w 351"/>
                <a:gd name="T57" fmla="*/ 192 h 331"/>
                <a:gd name="T58" fmla="*/ 305 w 351"/>
                <a:gd name="T59" fmla="*/ 165 h 331"/>
                <a:gd name="T60" fmla="*/ 321 w 351"/>
                <a:gd name="T61" fmla="*/ 150 h 331"/>
                <a:gd name="T62" fmla="*/ 339 w 351"/>
                <a:gd name="T63" fmla="*/ 166 h 331"/>
                <a:gd name="T64" fmla="*/ 331 w 351"/>
                <a:gd name="T65" fmla="*/ 231 h 331"/>
                <a:gd name="T66" fmla="*/ 285 w 351"/>
                <a:gd name="T67" fmla="*/ 258 h 331"/>
                <a:gd name="T68" fmla="*/ 154 w 351"/>
                <a:gd name="T69" fmla="*/ 250 h 331"/>
                <a:gd name="T70" fmla="*/ 137 w 351"/>
                <a:gd name="T71" fmla="*/ 251 h 331"/>
                <a:gd name="T72" fmla="*/ 125 w 351"/>
                <a:gd name="T73" fmla="*/ 270 h 331"/>
                <a:gd name="T74" fmla="*/ 140 w 351"/>
                <a:gd name="T75" fmla="*/ 286 h 331"/>
                <a:gd name="T76" fmla="*/ 315 w 351"/>
                <a:gd name="T77" fmla="*/ 289 h 331"/>
                <a:gd name="T78" fmla="*/ 333 w 351"/>
                <a:gd name="T79" fmla="*/ 288 h 331"/>
                <a:gd name="T80" fmla="*/ 350 w 351"/>
                <a:gd name="T81" fmla="*/ 304 h 331"/>
                <a:gd name="T82" fmla="*/ 343 w 351"/>
                <a:gd name="T83" fmla="*/ 324 h 331"/>
                <a:gd name="T84" fmla="*/ 317 w 351"/>
                <a:gd name="T85" fmla="*/ 330 h 331"/>
                <a:gd name="T86" fmla="*/ 45 w 351"/>
                <a:gd name="T87" fmla="*/ 331 h 331"/>
                <a:gd name="T88" fmla="*/ 3 w 351"/>
                <a:gd name="T89" fmla="*/ 295 h 331"/>
                <a:gd name="T90" fmla="*/ 6 w 351"/>
                <a:gd name="T91" fmla="*/ 221 h 331"/>
                <a:gd name="T92" fmla="*/ 29 w 351"/>
                <a:gd name="T93" fmla="*/ 204 h 331"/>
                <a:gd name="T94" fmla="*/ 39 w 351"/>
                <a:gd name="T95" fmla="*/ 225 h 331"/>
                <a:gd name="T96" fmla="*/ 47 w 351"/>
                <a:gd name="T97" fmla="*/ 268 h 331"/>
                <a:gd name="T98" fmla="*/ 65 w 351"/>
                <a:gd name="T99" fmla="*/ 283 h 331"/>
                <a:gd name="T100" fmla="*/ 70 w 351"/>
                <a:gd name="T101" fmla="*/ 263 h 331"/>
                <a:gd name="T102" fmla="*/ 68 w 351"/>
                <a:gd name="T103" fmla="*/ 243 h 331"/>
                <a:gd name="T104" fmla="*/ 104 w 351"/>
                <a:gd name="T105" fmla="*/ 210 h 331"/>
                <a:gd name="T106" fmla="*/ 123 w 351"/>
                <a:gd name="T107" fmla="*/ 208 h 331"/>
                <a:gd name="T108" fmla="*/ 135 w 351"/>
                <a:gd name="T109" fmla="*/ 187 h 331"/>
                <a:gd name="T110" fmla="*/ 118 w 351"/>
                <a:gd name="T111" fmla="*/ 172 h 331"/>
                <a:gd name="T112" fmla="*/ 79 w 351"/>
                <a:gd name="T113" fmla="*/ 176 h 331"/>
                <a:gd name="T114" fmla="*/ 57 w 351"/>
                <a:gd name="T115" fmla="*/ 175 h 331"/>
                <a:gd name="T116" fmla="*/ 52 w 351"/>
                <a:gd name="T117" fmla="*/ 17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1" h="331">
                  <a:moveTo>
                    <a:pt x="52" y="170"/>
                  </a:moveTo>
                  <a:cubicBezTo>
                    <a:pt x="80" y="151"/>
                    <a:pt x="66" y="134"/>
                    <a:pt x="56" y="115"/>
                  </a:cubicBezTo>
                  <a:cubicBezTo>
                    <a:pt x="38" y="83"/>
                    <a:pt x="42" y="47"/>
                    <a:pt x="51" y="13"/>
                  </a:cubicBezTo>
                  <a:cubicBezTo>
                    <a:pt x="52" y="8"/>
                    <a:pt x="63" y="0"/>
                    <a:pt x="66" y="1"/>
                  </a:cubicBezTo>
                  <a:cubicBezTo>
                    <a:pt x="73" y="5"/>
                    <a:pt x="82" y="12"/>
                    <a:pt x="83" y="19"/>
                  </a:cubicBezTo>
                  <a:cubicBezTo>
                    <a:pt x="85" y="39"/>
                    <a:pt x="83" y="59"/>
                    <a:pt x="84" y="79"/>
                  </a:cubicBezTo>
                  <a:cubicBezTo>
                    <a:pt x="85" y="105"/>
                    <a:pt x="103" y="118"/>
                    <a:pt x="127" y="112"/>
                  </a:cubicBezTo>
                  <a:cubicBezTo>
                    <a:pt x="144" y="107"/>
                    <a:pt x="150" y="97"/>
                    <a:pt x="144" y="81"/>
                  </a:cubicBezTo>
                  <a:cubicBezTo>
                    <a:pt x="141" y="74"/>
                    <a:pt x="135" y="68"/>
                    <a:pt x="135" y="61"/>
                  </a:cubicBezTo>
                  <a:cubicBezTo>
                    <a:pt x="135" y="50"/>
                    <a:pt x="136" y="35"/>
                    <a:pt x="142" y="29"/>
                  </a:cubicBezTo>
                  <a:cubicBezTo>
                    <a:pt x="149" y="24"/>
                    <a:pt x="166" y="23"/>
                    <a:pt x="175" y="28"/>
                  </a:cubicBezTo>
                  <a:cubicBezTo>
                    <a:pt x="182" y="31"/>
                    <a:pt x="186" y="45"/>
                    <a:pt x="188" y="55"/>
                  </a:cubicBezTo>
                  <a:cubicBezTo>
                    <a:pt x="189" y="63"/>
                    <a:pt x="184" y="72"/>
                    <a:pt x="182" y="80"/>
                  </a:cubicBezTo>
                  <a:cubicBezTo>
                    <a:pt x="178" y="93"/>
                    <a:pt x="176" y="106"/>
                    <a:pt x="193" y="111"/>
                  </a:cubicBezTo>
                  <a:cubicBezTo>
                    <a:pt x="212" y="116"/>
                    <a:pt x="231" y="109"/>
                    <a:pt x="233" y="93"/>
                  </a:cubicBezTo>
                  <a:cubicBezTo>
                    <a:pt x="235" y="71"/>
                    <a:pt x="232" y="49"/>
                    <a:pt x="232" y="27"/>
                  </a:cubicBezTo>
                  <a:cubicBezTo>
                    <a:pt x="232" y="20"/>
                    <a:pt x="230" y="10"/>
                    <a:pt x="234" y="7"/>
                  </a:cubicBezTo>
                  <a:cubicBezTo>
                    <a:pt x="239" y="3"/>
                    <a:pt x="248" y="3"/>
                    <a:pt x="255" y="4"/>
                  </a:cubicBezTo>
                  <a:cubicBezTo>
                    <a:pt x="275" y="7"/>
                    <a:pt x="294" y="10"/>
                    <a:pt x="313" y="16"/>
                  </a:cubicBezTo>
                  <a:cubicBezTo>
                    <a:pt x="320" y="18"/>
                    <a:pt x="331" y="27"/>
                    <a:pt x="331" y="34"/>
                  </a:cubicBezTo>
                  <a:cubicBezTo>
                    <a:pt x="332" y="47"/>
                    <a:pt x="321" y="47"/>
                    <a:pt x="309" y="45"/>
                  </a:cubicBezTo>
                  <a:cubicBezTo>
                    <a:pt x="285" y="40"/>
                    <a:pt x="280" y="45"/>
                    <a:pt x="279" y="70"/>
                  </a:cubicBezTo>
                  <a:cubicBezTo>
                    <a:pt x="279" y="93"/>
                    <a:pt x="278" y="116"/>
                    <a:pt x="275" y="139"/>
                  </a:cubicBezTo>
                  <a:cubicBezTo>
                    <a:pt x="273" y="168"/>
                    <a:pt x="264" y="175"/>
                    <a:pt x="236" y="175"/>
                  </a:cubicBezTo>
                  <a:cubicBezTo>
                    <a:pt x="228" y="174"/>
                    <a:pt x="219" y="172"/>
                    <a:pt x="211" y="173"/>
                  </a:cubicBezTo>
                  <a:cubicBezTo>
                    <a:pt x="203" y="173"/>
                    <a:pt x="190" y="177"/>
                    <a:pt x="190" y="180"/>
                  </a:cubicBezTo>
                  <a:cubicBezTo>
                    <a:pt x="189" y="190"/>
                    <a:pt x="191" y="204"/>
                    <a:pt x="197" y="208"/>
                  </a:cubicBezTo>
                  <a:cubicBezTo>
                    <a:pt x="225" y="226"/>
                    <a:pt x="257" y="223"/>
                    <a:pt x="287" y="212"/>
                  </a:cubicBezTo>
                  <a:cubicBezTo>
                    <a:pt x="293" y="210"/>
                    <a:pt x="297" y="199"/>
                    <a:pt x="300" y="192"/>
                  </a:cubicBezTo>
                  <a:cubicBezTo>
                    <a:pt x="303" y="183"/>
                    <a:pt x="301" y="173"/>
                    <a:pt x="305" y="165"/>
                  </a:cubicBezTo>
                  <a:cubicBezTo>
                    <a:pt x="307" y="158"/>
                    <a:pt x="317" y="149"/>
                    <a:pt x="321" y="150"/>
                  </a:cubicBezTo>
                  <a:cubicBezTo>
                    <a:pt x="328" y="152"/>
                    <a:pt x="339" y="161"/>
                    <a:pt x="339" y="166"/>
                  </a:cubicBezTo>
                  <a:cubicBezTo>
                    <a:pt x="338" y="188"/>
                    <a:pt x="336" y="210"/>
                    <a:pt x="331" y="231"/>
                  </a:cubicBezTo>
                  <a:cubicBezTo>
                    <a:pt x="325" y="253"/>
                    <a:pt x="305" y="259"/>
                    <a:pt x="285" y="258"/>
                  </a:cubicBezTo>
                  <a:cubicBezTo>
                    <a:pt x="242" y="257"/>
                    <a:pt x="198" y="253"/>
                    <a:pt x="154" y="250"/>
                  </a:cubicBezTo>
                  <a:cubicBezTo>
                    <a:pt x="149" y="249"/>
                    <a:pt x="141" y="248"/>
                    <a:pt x="137" y="251"/>
                  </a:cubicBezTo>
                  <a:cubicBezTo>
                    <a:pt x="131" y="256"/>
                    <a:pt x="124" y="264"/>
                    <a:pt x="125" y="270"/>
                  </a:cubicBezTo>
                  <a:cubicBezTo>
                    <a:pt x="125" y="276"/>
                    <a:pt x="134" y="286"/>
                    <a:pt x="140" y="286"/>
                  </a:cubicBezTo>
                  <a:cubicBezTo>
                    <a:pt x="198" y="288"/>
                    <a:pt x="257" y="288"/>
                    <a:pt x="315" y="289"/>
                  </a:cubicBezTo>
                  <a:cubicBezTo>
                    <a:pt x="321" y="289"/>
                    <a:pt x="328" y="286"/>
                    <a:pt x="333" y="288"/>
                  </a:cubicBezTo>
                  <a:cubicBezTo>
                    <a:pt x="340" y="291"/>
                    <a:pt x="348" y="297"/>
                    <a:pt x="350" y="304"/>
                  </a:cubicBezTo>
                  <a:cubicBezTo>
                    <a:pt x="351" y="309"/>
                    <a:pt x="348" y="320"/>
                    <a:pt x="343" y="324"/>
                  </a:cubicBezTo>
                  <a:cubicBezTo>
                    <a:pt x="336" y="329"/>
                    <a:pt x="326" y="330"/>
                    <a:pt x="317" y="330"/>
                  </a:cubicBezTo>
                  <a:cubicBezTo>
                    <a:pt x="227" y="331"/>
                    <a:pt x="136" y="331"/>
                    <a:pt x="45" y="331"/>
                  </a:cubicBezTo>
                  <a:cubicBezTo>
                    <a:pt x="16" y="331"/>
                    <a:pt x="7" y="325"/>
                    <a:pt x="3" y="295"/>
                  </a:cubicBezTo>
                  <a:cubicBezTo>
                    <a:pt x="0" y="271"/>
                    <a:pt x="3" y="245"/>
                    <a:pt x="6" y="221"/>
                  </a:cubicBezTo>
                  <a:cubicBezTo>
                    <a:pt x="7" y="214"/>
                    <a:pt x="21" y="209"/>
                    <a:pt x="29" y="204"/>
                  </a:cubicBezTo>
                  <a:cubicBezTo>
                    <a:pt x="33" y="211"/>
                    <a:pt x="38" y="218"/>
                    <a:pt x="39" y="225"/>
                  </a:cubicBezTo>
                  <a:cubicBezTo>
                    <a:pt x="43" y="240"/>
                    <a:pt x="42" y="255"/>
                    <a:pt x="47" y="268"/>
                  </a:cubicBezTo>
                  <a:cubicBezTo>
                    <a:pt x="49" y="274"/>
                    <a:pt x="59" y="278"/>
                    <a:pt x="65" y="283"/>
                  </a:cubicBezTo>
                  <a:cubicBezTo>
                    <a:pt x="67" y="276"/>
                    <a:pt x="70" y="270"/>
                    <a:pt x="70" y="263"/>
                  </a:cubicBezTo>
                  <a:cubicBezTo>
                    <a:pt x="71" y="257"/>
                    <a:pt x="68" y="250"/>
                    <a:pt x="68" y="243"/>
                  </a:cubicBezTo>
                  <a:cubicBezTo>
                    <a:pt x="67" y="210"/>
                    <a:pt x="71" y="207"/>
                    <a:pt x="104" y="210"/>
                  </a:cubicBezTo>
                  <a:cubicBezTo>
                    <a:pt x="110" y="211"/>
                    <a:pt x="118" y="211"/>
                    <a:pt x="123" y="208"/>
                  </a:cubicBezTo>
                  <a:cubicBezTo>
                    <a:pt x="129" y="203"/>
                    <a:pt x="136" y="194"/>
                    <a:pt x="135" y="187"/>
                  </a:cubicBezTo>
                  <a:cubicBezTo>
                    <a:pt x="134" y="181"/>
                    <a:pt x="125" y="172"/>
                    <a:pt x="118" y="172"/>
                  </a:cubicBezTo>
                  <a:cubicBezTo>
                    <a:pt x="105" y="170"/>
                    <a:pt x="92" y="175"/>
                    <a:pt x="79" y="176"/>
                  </a:cubicBezTo>
                  <a:cubicBezTo>
                    <a:pt x="72" y="176"/>
                    <a:pt x="64" y="175"/>
                    <a:pt x="57" y="175"/>
                  </a:cubicBezTo>
                  <a:cubicBezTo>
                    <a:pt x="56" y="173"/>
                    <a:pt x="54" y="171"/>
                    <a:pt x="52" y="1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9"/>
            <p:cNvSpPr/>
            <p:nvPr/>
          </p:nvSpPr>
          <p:spPr bwMode="auto">
            <a:xfrm>
              <a:off x="2057301" y="922326"/>
              <a:ext cx="297744" cy="283668"/>
            </a:xfrm>
            <a:custGeom>
              <a:avLst/>
              <a:gdLst>
                <a:gd name="T0" fmla="*/ 80 w 364"/>
                <a:gd name="T1" fmla="*/ 151 h 346"/>
                <a:gd name="T2" fmla="*/ 165 w 364"/>
                <a:gd name="T3" fmla="*/ 250 h 346"/>
                <a:gd name="T4" fmla="*/ 245 w 364"/>
                <a:gd name="T5" fmla="*/ 256 h 346"/>
                <a:gd name="T6" fmla="*/ 267 w 364"/>
                <a:gd name="T7" fmla="*/ 211 h 346"/>
                <a:gd name="T8" fmla="*/ 249 w 364"/>
                <a:gd name="T9" fmla="*/ 203 h 346"/>
                <a:gd name="T10" fmla="*/ 139 w 364"/>
                <a:gd name="T11" fmla="*/ 170 h 346"/>
                <a:gd name="T12" fmla="*/ 108 w 364"/>
                <a:gd name="T13" fmla="*/ 136 h 346"/>
                <a:gd name="T14" fmla="*/ 118 w 364"/>
                <a:gd name="T15" fmla="*/ 109 h 346"/>
                <a:gd name="T16" fmla="*/ 138 w 364"/>
                <a:gd name="T17" fmla="*/ 107 h 346"/>
                <a:gd name="T18" fmla="*/ 191 w 364"/>
                <a:gd name="T19" fmla="*/ 73 h 346"/>
                <a:gd name="T20" fmla="*/ 241 w 364"/>
                <a:gd name="T21" fmla="*/ 6 h 346"/>
                <a:gd name="T22" fmla="*/ 243 w 364"/>
                <a:gd name="T23" fmla="*/ 35 h 346"/>
                <a:gd name="T24" fmla="*/ 191 w 364"/>
                <a:gd name="T25" fmla="*/ 109 h 346"/>
                <a:gd name="T26" fmla="*/ 170 w 364"/>
                <a:gd name="T27" fmla="*/ 124 h 346"/>
                <a:gd name="T28" fmla="*/ 209 w 364"/>
                <a:gd name="T29" fmla="*/ 135 h 346"/>
                <a:gd name="T30" fmla="*/ 259 w 364"/>
                <a:gd name="T31" fmla="*/ 59 h 346"/>
                <a:gd name="T32" fmla="*/ 268 w 364"/>
                <a:gd name="T33" fmla="*/ 29 h 346"/>
                <a:gd name="T34" fmla="*/ 306 w 364"/>
                <a:gd name="T35" fmla="*/ 9 h 346"/>
                <a:gd name="T36" fmla="*/ 295 w 364"/>
                <a:gd name="T37" fmla="*/ 59 h 346"/>
                <a:gd name="T38" fmla="*/ 255 w 364"/>
                <a:gd name="T39" fmla="*/ 134 h 346"/>
                <a:gd name="T40" fmla="*/ 251 w 364"/>
                <a:gd name="T41" fmla="*/ 162 h 346"/>
                <a:gd name="T42" fmla="*/ 283 w 364"/>
                <a:gd name="T43" fmla="*/ 153 h 346"/>
                <a:gd name="T44" fmla="*/ 319 w 364"/>
                <a:gd name="T45" fmla="*/ 61 h 346"/>
                <a:gd name="T46" fmla="*/ 323 w 364"/>
                <a:gd name="T47" fmla="*/ 14 h 346"/>
                <a:gd name="T48" fmla="*/ 335 w 364"/>
                <a:gd name="T49" fmla="*/ 0 h 346"/>
                <a:gd name="T50" fmla="*/ 357 w 364"/>
                <a:gd name="T51" fmla="*/ 9 h 346"/>
                <a:gd name="T52" fmla="*/ 364 w 364"/>
                <a:gd name="T53" fmla="*/ 49 h 346"/>
                <a:gd name="T54" fmla="*/ 318 w 364"/>
                <a:gd name="T55" fmla="*/ 173 h 346"/>
                <a:gd name="T56" fmla="*/ 326 w 364"/>
                <a:gd name="T57" fmla="*/ 257 h 346"/>
                <a:gd name="T58" fmla="*/ 317 w 364"/>
                <a:gd name="T59" fmla="*/ 289 h 346"/>
                <a:gd name="T60" fmla="*/ 266 w 364"/>
                <a:gd name="T61" fmla="*/ 292 h 346"/>
                <a:gd name="T62" fmla="*/ 221 w 364"/>
                <a:gd name="T63" fmla="*/ 319 h 346"/>
                <a:gd name="T64" fmla="*/ 190 w 364"/>
                <a:gd name="T65" fmla="*/ 342 h 346"/>
                <a:gd name="T66" fmla="*/ 165 w 364"/>
                <a:gd name="T67" fmla="*/ 325 h 346"/>
                <a:gd name="T68" fmla="*/ 152 w 364"/>
                <a:gd name="T69" fmla="*/ 298 h 346"/>
                <a:gd name="T70" fmla="*/ 97 w 364"/>
                <a:gd name="T71" fmla="*/ 295 h 346"/>
                <a:gd name="T72" fmla="*/ 77 w 364"/>
                <a:gd name="T73" fmla="*/ 317 h 346"/>
                <a:gd name="T74" fmla="*/ 16 w 364"/>
                <a:gd name="T75" fmla="*/ 334 h 346"/>
                <a:gd name="T76" fmla="*/ 14 w 364"/>
                <a:gd name="T77" fmla="*/ 315 h 346"/>
                <a:gd name="T78" fmla="*/ 64 w 364"/>
                <a:gd name="T79" fmla="*/ 284 h 346"/>
                <a:gd name="T80" fmla="*/ 72 w 364"/>
                <a:gd name="T81" fmla="*/ 237 h 346"/>
                <a:gd name="T82" fmla="*/ 46 w 364"/>
                <a:gd name="T83" fmla="*/ 233 h 346"/>
                <a:gd name="T84" fmla="*/ 16 w 364"/>
                <a:gd name="T85" fmla="*/ 252 h 346"/>
                <a:gd name="T86" fmla="*/ 0 w 364"/>
                <a:gd name="T87" fmla="*/ 250 h 346"/>
                <a:gd name="T88" fmla="*/ 3 w 364"/>
                <a:gd name="T89" fmla="*/ 234 h 346"/>
                <a:gd name="T90" fmla="*/ 10 w 364"/>
                <a:gd name="T91" fmla="*/ 227 h 346"/>
                <a:gd name="T92" fmla="*/ 68 w 364"/>
                <a:gd name="T93" fmla="*/ 168 h 346"/>
                <a:gd name="T94" fmla="*/ 80 w 364"/>
                <a:gd name="T95" fmla="*/ 151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4" h="346">
                  <a:moveTo>
                    <a:pt x="80" y="151"/>
                  </a:moveTo>
                  <a:cubicBezTo>
                    <a:pt x="92" y="203"/>
                    <a:pt x="125" y="230"/>
                    <a:pt x="165" y="250"/>
                  </a:cubicBezTo>
                  <a:cubicBezTo>
                    <a:pt x="190" y="262"/>
                    <a:pt x="217" y="268"/>
                    <a:pt x="245" y="256"/>
                  </a:cubicBezTo>
                  <a:cubicBezTo>
                    <a:pt x="264" y="247"/>
                    <a:pt x="274" y="229"/>
                    <a:pt x="267" y="211"/>
                  </a:cubicBezTo>
                  <a:cubicBezTo>
                    <a:pt x="265" y="206"/>
                    <a:pt x="255" y="203"/>
                    <a:pt x="249" y="203"/>
                  </a:cubicBezTo>
                  <a:cubicBezTo>
                    <a:pt x="210" y="200"/>
                    <a:pt x="171" y="194"/>
                    <a:pt x="139" y="170"/>
                  </a:cubicBezTo>
                  <a:cubicBezTo>
                    <a:pt x="127" y="161"/>
                    <a:pt x="117" y="148"/>
                    <a:pt x="108" y="136"/>
                  </a:cubicBezTo>
                  <a:cubicBezTo>
                    <a:pt x="98" y="123"/>
                    <a:pt x="105" y="114"/>
                    <a:pt x="118" y="109"/>
                  </a:cubicBezTo>
                  <a:cubicBezTo>
                    <a:pt x="125" y="107"/>
                    <a:pt x="132" y="108"/>
                    <a:pt x="138" y="107"/>
                  </a:cubicBezTo>
                  <a:cubicBezTo>
                    <a:pt x="162" y="106"/>
                    <a:pt x="181" y="97"/>
                    <a:pt x="191" y="73"/>
                  </a:cubicBezTo>
                  <a:cubicBezTo>
                    <a:pt x="202" y="49"/>
                    <a:pt x="214" y="26"/>
                    <a:pt x="241" y="6"/>
                  </a:cubicBezTo>
                  <a:cubicBezTo>
                    <a:pt x="242" y="19"/>
                    <a:pt x="245" y="27"/>
                    <a:pt x="243" y="35"/>
                  </a:cubicBezTo>
                  <a:cubicBezTo>
                    <a:pt x="236" y="66"/>
                    <a:pt x="218" y="91"/>
                    <a:pt x="191" y="109"/>
                  </a:cubicBezTo>
                  <a:cubicBezTo>
                    <a:pt x="184" y="114"/>
                    <a:pt x="177" y="119"/>
                    <a:pt x="170" y="124"/>
                  </a:cubicBezTo>
                  <a:cubicBezTo>
                    <a:pt x="181" y="141"/>
                    <a:pt x="193" y="144"/>
                    <a:pt x="209" y="135"/>
                  </a:cubicBezTo>
                  <a:cubicBezTo>
                    <a:pt x="239" y="119"/>
                    <a:pt x="250" y="90"/>
                    <a:pt x="259" y="59"/>
                  </a:cubicBezTo>
                  <a:cubicBezTo>
                    <a:pt x="262" y="49"/>
                    <a:pt x="264" y="39"/>
                    <a:pt x="268" y="29"/>
                  </a:cubicBezTo>
                  <a:cubicBezTo>
                    <a:pt x="274" y="16"/>
                    <a:pt x="282" y="5"/>
                    <a:pt x="306" y="9"/>
                  </a:cubicBezTo>
                  <a:cubicBezTo>
                    <a:pt x="302" y="26"/>
                    <a:pt x="302" y="44"/>
                    <a:pt x="295" y="59"/>
                  </a:cubicBezTo>
                  <a:cubicBezTo>
                    <a:pt x="284" y="85"/>
                    <a:pt x="267" y="109"/>
                    <a:pt x="255" y="134"/>
                  </a:cubicBezTo>
                  <a:cubicBezTo>
                    <a:pt x="251" y="142"/>
                    <a:pt x="252" y="153"/>
                    <a:pt x="251" y="162"/>
                  </a:cubicBezTo>
                  <a:cubicBezTo>
                    <a:pt x="262" y="159"/>
                    <a:pt x="275" y="160"/>
                    <a:pt x="283" y="153"/>
                  </a:cubicBezTo>
                  <a:cubicBezTo>
                    <a:pt x="309" y="129"/>
                    <a:pt x="317" y="96"/>
                    <a:pt x="319" y="61"/>
                  </a:cubicBezTo>
                  <a:cubicBezTo>
                    <a:pt x="320" y="46"/>
                    <a:pt x="321" y="30"/>
                    <a:pt x="323" y="14"/>
                  </a:cubicBezTo>
                  <a:cubicBezTo>
                    <a:pt x="324" y="9"/>
                    <a:pt x="331" y="0"/>
                    <a:pt x="335" y="0"/>
                  </a:cubicBezTo>
                  <a:cubicBezTo>
                    <a:pt x="343" y="0"/>
                    <a:pt x="354" y="4"/>
                    <a:pt x="357" y="9"/>
                  </a:cubicBezTo>
                  <a:cubicBezTo>
                    <a:pt x="362" y="21"/>
                    <a:pt x="364" y="36"/>
                    <a:pt x="364" y="49"/>
                  </a:cubicBezTo>
                  <a:cubicBezTo>
                    <a:pt x="364" y="96"/>
                    <a:pt x="346" y="136"/>
                    <a:pt x="318" y="173"/>
                  </a:cubicBezTo>
                  <a:cubicBezTo>
                    <a:pt x="304" y="193"/>
                    <a:pt x="309" y="240"/>
                    <a:pt x="326" y="257"/>
                  </a:cubicBezTo>
                  <a:cubicBezTo>
                    <a:pt x="339" y="269"/>
                    <a:pt x="335" y="286"/>
                    <a:pt x="317" y="289"/>
                  </a:cubicBezTo>
                  <a:cubicBezTo>
                    <a:pt x="300" y="293"/>
                    <a:pt x="283" y="294"/>
                    <a:pt x="266" y="292"/>
                  </a:cubicBezTo>
                  <a:cubicBezTo>
                    <a:pt x="236" y="288"/>
                    <a:pt x="232" y="291"/>
                    <a:pt x="221" y="319"/>
                  </a:cubicBezTo>
                  <a:cubicBezTo>
                    <a:pt x="217" y="329"/>
                    <a:pt x="202" y="337"/>
                    <a:pt x="190" y="342"/>
                  </a:cubicBezTo>
                  <a:cubicBezTo>
                    <a:pt x="178" y="346"/>
                    <a:pt x="169" y="337"/>
                    <a:pt x="165" y="325"/>
                  </a:cubicBezTo>
                  <a:cubicBezTo>
                    <a:pt x="161" y="315"/>
                    <a:pt x="157" y="306"/>
                    <a:pt x="152" y="298"/>
                  </a:cubicBezTo>
                  <a:cubicBezTo>
                    <a:pt x="137" y="278"/>
                    <a:pt x="114" y="277"/>
                    <a:pt x="97" y="295"/>
                  </a:cubicBezTo>
                  <a:cubicBezTo>
                    <a:pt x="90" y="302"/>
                    <a:pt x="83" y="309"/>
                    <a:pt x="77" y="317"/>
                  </a:cubicBezTo>
                  <a:cubicBezTo>
                    <a:pt x="60" y="335"/>
                    <a:pt x="38" y="337"/>
                    <a:pt x="16" y="334"/>
                  </a:cubicBezTo>
                  <a:cubicBezTo>
                    <a:pt x="2" y="332"/>
                    <a:pt x="6" y="321"/>
                    <a:pt x="14" y="315"/>
                  </a:cubicBezTo>
                  <a:cubicBezTo>
                    <a:pt x="30" y="304"/>
                    <a:pt x="47" y="294"/>
                    <a:pt x="64" y="284"/>
                  </a:cubicBezTo>
                  <a:cubicBezTo>
                    <a:pt x="85" y="272"/>
                    <a:pt x="88" y="256"/>
                    <a:pt x="72" y="237"/>
                  </a:cubicBezTo>
                  <a:cubicBezTo>
                    <a:pt x="64" y="228"/>
                    <a:pt x="56" y="227"/>
                    <a:pt x="46" y="233"/>
                  </a:cubicBezTo>
                  <a:cubicBezTo>
                    <a:pt x="36" y="240"/>
                    <a:pt x="27" y="247"/>
                    <a:pt x="16" y="252"/>
                  </a:cubicBezTo>
                  <a:cubicBezTo>
                    <a:pt x="12" y="254"/>
                    <a:pt x="6" y="251"/>
                    <a:pt x="0" y="250"/>
                  </a:cubicBezTo>
                  <a:cubicBezTo>
                    <a:pt x="1" y="245"/>
                    <a:pt x="1" y="239"/>
                    <a:pt x="3" y="234"/>
                  </a:cubicBezTo>
                  <a:cubicBezTo>
                    <a:pt x="4" y="231"/>
                    <a:pt x="8" y="230"/>
                    <a:pt x="10" y="227"/>
                  </a:cubicBezTo>
                  <a:cubicBezTo>
                    <a:pt x="30" y="208"/>
                    <a:pt x="49" y="188"/>
                    <a:pt x="68" y="168"/>
                  </a:cubicBezTo>
                  <a:cubicBezTo>
                    <a:pt x="71" y="164"/>
                    <a:pt x="74" y="160"/>
                    <a:pt x="80" y="1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10"/>
            <p:cNvSpPr/>
            <p:nvPr/>
          </p:nvSpPr>
          <p:spPr bwMode="auto">
            <a:xfrm>
              <a:off x="1949281" y="1249141"/>
              <a:ext cx="74359" cy="268979"/>
            </a:xfrm>
            <a:custGeom>
              <a:avLst/>
              <a:gdLst>
                <a:gd name="T0" fmla="*/ 91 w 91"/>
                <a:gd name="T1" fmla="*/ 1 h 328"/>
                <a:gd name="T2" fmla="*/ 91 w 91"/>
                <a:gd name="T3" fmla="*/ 103 h 328"/>
                <a:gd name="T4" fmla="*/ 73 w 91"/>
                <a:gd name="T5" fmla="*/ 147 h 328"/>
                <a:gd name="T6" fmla="*/ 52 w 91"/>
                <a:gd name="T7" fmla="*/ 239 h 328"/>
                <a:gd name="T8" fmla="*/ 73 w 91"/>
                <a:gd name="T9" fmla="*/ 304 h 328"/>
                <a:gd name="T10" fmla="*/ 76 w 91"/>
                <a:gd name="T11" fmla="*/ 327 h 328"/>
                <a:gd name="T12" fmla="*/ 25 w 91"/>
                <a:gd name="T13" fmla="*/ 326 h 328"/>
                <a:gd name="T14" fmla="*/ 3 w 91"/>
                <a:gd name="T15" fmla="*/ 299 h 328"/>
                <a:gd name="T16" fmla="*/ 13 w 91"/>
                <a:gd name="T17" fmla="*/ 179 h 328"/>
                <a:gd name="T18" fmla="*/ 36 w 91"/>
                <a:gd name="T19" fmla="*/ 143 h 328"/>
                <a:gd name="T20" fmla="*/ 55 w 91"/>
                <a:gd name="T21" fmla="*/ 57 h 328"/>
                <a:gd name="T22" fmla="*/ 42 w 91"/>
                <a:gd name="T23" fmla="*/ 48 h 328"/>
                <a:gd name="T24" fmla="*/ 13 w 91"/>
                <a:gd name="T25" fmla="*/ 44 h 328"/>
                <a:gd name="T26" fmla="*/ 0 w 91"/>
                <a:gd name="T27" fmla="*/ 33 h 328"/>
                <a:gd name="T28" fmla="*/ 9 w 91"/>
                <a:gd name="T29" fmla="*/ 18 h 328"/>
                <a:gd name="T30" fmla="*/ 79 w 91"/>
                <a:gd name="T31" fmla="*/ 0 h 328"/>
                <a:gd name="T32" fmla="*/ 91 w 91"/>
                <a:gd name="T33" fmla="*/ 1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1" h="328">
                  <a:moveTo>
                    <a:pt x="91" y="1"/>
                  </a:moveTo>
                  <a:cubicBezTo>
                    <a:pt x="91" y="37"/>
                    <a:pt x="90" y="70"/>
                    <a:pt x="91" y="103"/>
                  </a:cubicBezTo>
                  <a:cubicBezTo>
                    <a:pt x="91" y="120"/>
                    <a:pt x="88" y="136"/>
                    <a:pt x="73" y="147"/>
                  </a:cubicBezTo>
                  <a:cubicBezTo>
                    <a:pt x="43" y="172"/>
                    <a:pt x="44" y="205"/>
                    <a:pt x="52" y="239"/>
                  </a:cubicBezTo>
                  <a:cubicBezTo>
                    <a:pt x="57" y="261"/>
                    <a:pt x="66" y="282"/>
                    <a:pt x="73" y="304"/>
                  </a:cubicBezTo>
                  <a:cubicBezTo>
                    <a:pt x="75" y="311"/>
                    <a:pt x="75" y="318"/>
                    <a:pt x="76" y="327"/>
                  </a:cubicBezTo>
                  <a:cubicBezTo>
                    <a:pt x="57" y="327"/>
                    <a:pt x="41" y="328"/>
                    <a:pt x="25" y="326"/>
                  </a:cubicBezTo>
                  <a:cubicBezTo>
                    <a:pt x="10" y="325"/>
                    <a:pt x="2" y="317"/>
                    <a:pt x="3" y="299"/>
                  </a:cubicBezTo>
                  <a:cubicBezTo>
                    <a:pt x="7" y="259"/>
                    <a:pt x="7" y="219"/>
                    <a:pt x="13" y="179"/>
                  </a:cubicBezTo>
                  <a:cubicBezTo>
                    <a:pt x="15" y="166"/>
                    <a:pt x="26" y="153"/>
                    <a:pt x="36" y="143"/>
                  </a:cubicBezTo>
                  <a:cubicBezTo>
                    <a:pt x="60" y="118"/>
                    <a:pt x="58" y="88"/>
                    <a:pt x="55" y="57"/>
                  </a:cubicBezTo>
                  <a:cubicBezTo>
                    <a:pt x="55" y="54"/>
                    <a:pt x="47" y="49"/>
                    <a:pt x="42" y="48"/>
                  </a:cubicBezTo>
                  <a:cubicBezTo>
                    <a:pt x="33" y="46"/>
                    <a:pt x="22" y="46"/>
                    <a:pt x="13" y="44"/>
                  </a:cubicBezTo>
                  <a:cubicBezTo>
                    <a:pt x="8" y="42"/>
                    <a:pt x="1" y="37"/>
                    <a:pt x="0" y="33"/>
                  </a:cubicBezTo>
                  <a:cubicBezTo>
                    <a:pt x="0" y="28"/>
                    <a:pt x="5" y="19"/>
                    <a:pt x="9" y="18"/>
                  </a:cubicBezTo>
                  <a:cubicBezTo>
                    <a:pt x="32" y="11"/>
                    <a:pt x="56" y="6"/>
                    <a:pt x="79" y="0"/>
                  </a:cubicBezTo>
                  <a:cubicBezTo>
                    <a:pt x="82" y="0"/>
                    <a:pt x="86" y="1"/>
                    <a:pt x="9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11"/>
            <p:cNvSpPr/>
            <p:nvPr/>
          </p:nvSpPr>
          <p:spPr bwMode="auto">
            <a:xfrm>
              <a:off x="2041695" y="922326"/>
              <a:ext cx="153921" cy="155757"/>
            </a:xfrm>
            <a:custGeom>
              <a:avLst/>
              <a:gdLst>
                <a:gd name="T0" fmla="*/ 6 w 188"/>
                <a:gd name="T1" fmla="*/ 14 h 190"/>
                <a:gd name="T2" fmla="*/ 63 w 188"/>
                <a:gd name="T3" fmla="*/ 21 h 190"/>
                <a:gd name="T4" fmla="*/ 142 w 188"/>
                <a:gd name="T5" fmla="*/ 37 h 190"/>
                <a:gd name="T6" fmla="*/ 174 w 188"/>
                <a:gd name="T7" fmla="*/ 16 h 190"/>
                <a:gd name="T8" fmla="*/ 182 w 188"/>
                <a:gd name="T9" fmla="*/ 40 h 190"/>
                <a:gd name="T10" fmla="*/ 120 w 188"/>
                <a:gd name="T11" fmla="*/ 79 h 190"/>
                <a:gd name="T12" fmla="*/ 81 w 188"/>
                <a:gd name="T13" fmla="*/ 109 h 190"/>
                <a:gd name="T14" fmla="*/ 45 w 188"/>
                <a:gd name="T15" fmla="*/ 169 h 190"/>
                <a:gd name="T16" fmla="*/ 12 w 188"/>
                <a:gd name="T17" fmla="*/ 174 h 190"/>
                <a:gd name="T18" fmla="*/ 18 w 188"/>
                <a:gd name="T19" fmla="*/ 140 h 190"/>
                <a:gd name="T20" fmla="*/ 39 w 188"/>
                <a:gd name="T21" fmla="*/ 118 h 190"/>
                <a:gd name="T22" fmla="*/ 41 w 188"/>
                <a:gd name="T23" fmla="*/ 56 h 190"/>
                <a:gd name="T24" fmla="*/ 6 w 188"/>
                <a:gd name="T25" fmla="*/ 14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8" h="190">
                  <a:moveTo>
                    <a:pt x="6" y="14"/>
                  </a:moveTo>
                  <a:cubicBezTo>
                    <a:pt x="29" y="0"/>
                    <a:pt x="50" y="4"/>
                    <a:pt x="63" y="21"/>
                  </a:cubicBezTo>
                  <a:cubicBezTo>
                    <a:pt x="87" y="55"/>
                    <a:pt x="107" y="59"/>
                    <a:pt x="142" y="37"/>
                  </a:cubicBezTo>
                  <a:cubicBezTo>
                    <a:pt x="153" y="31"/>
                    <a:pt x="163" y="23"/>
                    <a:pt x="174" y="16"/>
                  </a:cubicBezTo>
                  <a:cubicBezTo>
                    <a:pt x="187" y="21"/>
                    <a:pt x="188" y="29"/>
                    <a:pt x="182" y="40"/>
                  </a:cubicBezTo>
                  <a:cubicBezTo>
                    <a:pt x="168" y="64"/>
                    <a:pt x="147" y="78"/>
                    <a:pt x="120" y="79"/>
                  </a:cubicBezTo>
                  <a:cubicBezTo>
                    <a:pt x="99" y="79"/>
                    <a:pt x="89" y="88"/>
                    <a:pt x="81" y="109"/>
                  </a:cubicBezTo>
                  <a:cubicBezTo>
                    <a:pt x="74" y="131"/>
                    <a:pt x="59" y="150"/>
                    <a:pt x="45" y="169"/>
                  </a:cubicBezTo>
                  <a:cubicBezTo>
                    <a:pt x="38" y="178"/>
                    <a:pt x="25" y="190"/>
                    <a:pt x="12" y="174"/>
                  </a:cubicBezTo>
                  <a:cubicBezTo>
                    <a:pt x="0" y="161"/>
                    <a:pt x="8" y="150"/>
                    <a:pt x="18" y="140"/>
                  </a:cubicBezTo>
                  <a:cubicBezTo>
                    <a:pt x="26" y="133"/>
                    <a:pt x="33" y="126"/>
                    <a:pt x="39" y="118"/>
                  </a:cubicBezTo>
                  <a:cubicBezTo>
                    <a:pt x="58" y="94"/>
                    <a:pt x="59" y="81"/>
                    <a:pt x="41" y="56"/>
                  </a:cubicBezTo>
                  <a:cubicBezTo>
                    <a:pt x="31" y="41"/>
                    <a:pt x="18" y="29"/>
                    <a:pt x="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81" name="标题 1"/>
          <p:cNvSpPr>
            <a:spLocks noGrp="1"/>
          </p:cNvSpPr>
          <p:nvPr>
            <p:ph type="title"/>
          </p:nvPr>
        </p:nvSpPr>
        <p:spPr>
          <a:xfrm>
            <a:off x="1768024" y="209027"/>
            <a:ext cx="8655953" cy="601075"/>
          </a:xfrm>
          <a:prstGeom prst="rect">
            <a:avLst/>
          </a:prstGeom>
        </p:spPr>
        <p:txBody>
          <a:bodyPr lIns="0" rIns="0" anchor="ctr">
            <a:normAutofit/>
          </a:bodyPr>
          <a:lstStyle>
            <a:lvl1pPr algn="ctr">
              <a:defRPr sz="3200" b="1">
                <a:latin typeface="方正粗雅宋简体" panose="02000000000000000000" pitchFamily="2" charset="-122"/>
                <a:ea typeface="方正粗雅宋简体" panose="02000000000000000000" pitchFamily="2" charset="-122"/>
              </a:defRPr>
            </a:lvl1pPr>
          </a:lstStyle>
          <a:p>
            <a:r>
              <a:rPr lang="zh-CN" altLang="en-US" dirty="0"/>
              <a:t>单击此处编辑母版标题样式</a:t>
            </a:r>
            <a:endParaRPr lang="zh-CN" altLang="en-US" dirty="0"/>
          </a:p>
        </p:txBody>
      </p:sp>
      <p:cxnSp>
        <p:nvCxnSpPr>
          <p:cNvPr id="84" name="直接连接符 83" hidden="1"/>
          <p:cNvCxnSpPr/>
          <p:nvPr userDrawn="1"/>
        </p:nvCxnSpPr>
        <p:spPr>
          <a:xfrm rot="5400000">
            <a:off x="702289" y="507839"/>
            <a:ext cx="40445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85" name="矩形 84" hidden="1"/>
          <p:cNvSpPr/>
          <p:nvPr userDrawn="1"/>
        </p:nvSpPr>
        <p:spPr>
          <a:xfrm>
            <a:off x="869887" y="-22274"/>
            <a:ext cx="236852" cy="808281"/>
          </a:xfrm>
          <a:prstGeom prst="rect">
            <a:avLst/>
          </a:prstGeom>
          <a:solidFill>
            <a:srgbClr val="04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文本占位符 87"/>
          <p:cNvSpPr>
            <a:spLocks noGrp="1"/>
          </p:cNvSpPr>
          <p:nvPr>
            <p:ph type="body" sz="quarter" idx="13"/>
          </p:nvPr>
        </p:nvSpPr>
        <p:spPr>
          <a:xfrm>
            <a:off x="3588785" y="827088"/>
            <a:ext cx="5014430" cy="601662"/>
          </a:xfrm>
          <a:prstGeom prst="rect">
            <a:avLst/>
          </a:prstGeom>
        </p:spPr>
        <p:txBody>
          <a:bodyPr/>
          <a:lstStyle>
            <a:lvl1pPr marL="0" indent="0" algn="ctr">
              <a:buNone/>
              <a:defRPr sz="1800" b="1">
                <a:solidFill>
                  <a:schemeClr val="tx2"/>
                </a:solidFill>
                <a:latin typeface="方正准雅宋简体" panose="02000000000000000000" pitchFamily="2" charset="-122"/>
                <a:ea typeface="方正准雅宋简体" panose="02000000000000000000" pitchFamily="2" charset="-122"/>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单击此处编辑母版文本样式</a:t>
            </a:r>
            <a:endParaRPr lang="zh-CN" alt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10" name="副标题 2"/>
          <p:cNvSpPr txBox="1"/>
          <p:nvPr userDrawn="1"/>
        </p:nvSpPr>
        <p:spPr>
          <a:xfrm>
            <a:off x="1515340" y="4747371"/>
            <a:ext cx="2812728" cy="617036"/>
          </a:xfrm>
          <a:prstGeom prst="rect">
            <a:avLst/>
          </a:prstGeom>
          <a:solidFill>
            <a:srgbClr val="04428A"/>
          </a:solidFill>
        </p:spPr>
        <p:txBody>
          <a:bodyPr vert="horz" lIns="0" tIns="45720" rIns="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zh-CN" altLang="en-US" sz="2000" b="1" dirty="0">
              <a:solidFill>
                <a:schemeClr val="bg1"/>
              </a:solidFill>
              <a:latin typeface="+mj-ea"/>
              <a:ea typeface="+mj-ea"/>
            </a:endParaRPr>
          </a:p>
        </p:txBody>
      </p:sp>
      <p:sp>
        <p:nvSpPr>
          <p:cNvPr id="81" name="副标题 2"/>
          <p:cNvSpPr txBox="1"/>
          <p:nvPr userDrawn="1"/>
        </p:nvSpPr>
        <p:spPr>
          <a:xfrm>
            <a:off x="1515340" y="3841753"/>
            <a:ext cx="3225354" cy="617036"/>
          </a:xfrm>
          <a:prstGeom prst="rect">
            <a:avLst/>
          </a:prstGeom>
        </p:spPr>
        <p:txBody>
          <a:bodyPr vert="horz" lIns="0" tIns="45720" rIns="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4428A"/>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altLang="zh-CN" sz="1400" b="1" kern="1200" dirty="0">
                <a:solidFill>
                  <a:schemeClr val="tx1">
                    <a:lumMod val="75000"/>
                    <a:lumOff val="25000"/>
                  </a:schemeClr>
                </a:solidFill>
                <a:effectLst/>
                <a:latin typeface="+mn-lt"/>
                <a:ea typeface="+mn-ea"/>
                <a:cs typeface="+mn-cs"/>
              </a:rPr>
              <a:t>This Paper is On the Guidance and Mentor XXX support</a:t>
            </a:r>
            <a:endParaRPr lang="zh-CN" altLang="zh-CN" sz="1400" b="1" kern="1200" dirty="0">
              <a:solidFill>
                <a:schemeClr val="tx1">
                  <a:lumMod val="75000"/>
                  <a:lumOff val="25000"/>
                </a:schemeClr>
              </a:solidFill>
              <a:effectLst/>
              <a:latin typeface="+mn-lt"/>
              <a:ea typeface="+mn-ea"/>
              <a:cs typeface="+mn-cs"/>
            </a:endParaRPr>
          </a:p>
        </p:txBody>
      </p:sp>
      <p:sp>
        <p:nvSpPr>
          <p:cNvPr id="85" name="文本占位符 84"/>
          <p:cNvSpPr>
            <a:spLocks noGrp="1"/>
          </p:cNvSpPr>
          <p:nvPr>
            <p:ph type="body" sz="quarter" idx="14" hasCustomPrompt="1"/>
          </p:nvPr>
        </p:nvSpPr>
        <p:spPr>
          <a:xfrm>
            <a:off x="1515340" y="4747371"/>
            <a:ext cx="2743200" cy="617537"/>
          </a:xfrm>
          <a:prstGeom prst="rect">
            <a:avLst/>
          </a:prstGeom>
        </p:spPr>
        <p:txBody>
          <a:bodyPr anchor="ctr"/>
          <a:lstStyle>
            <a:lvl1pPr marL="0" indent="0" algn="l">
              <a:buNone/>
              <a:defRPr b="1">
                <a:solidFill>
                  <a:schemeClr val="bg1"/>
                </a:solidFill>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答辩人信息</a:t>
            </a:r>
            <a:endParaRPr lang="zh-CN" altLang="en-US" dirty="0"/>
          </a:p>
        </p:txBody>
      </p:sp>
      <p:grpSp>
        <p:nvGrpSpPr>
          <p:cNvPr id="87" name="Group 74"/>
          <p:cNvGrpSpPr>
            <a:grpSpLocks noChangeAspect="1"/>
          </p:cNvGrpSpPr>
          <p:nvPr userDrawn="1"/>
        </p:nvGrpSpPr>
        <p:grpSpPr bwMode="auto">
          <a:xfrm>
            <a:off x="1511922" y="1044653"/>
            <a:ext cx="2014537" cy="560387"/>
            <a:chOff x="954" y="660"/>
            <a:chExt cx="1269" cy="353"/>
          </a:xfrm>
        </p:grpSpPr>
        <p:sp>
          <p:nvSpPr>
            <p:cNvPr id="89" name="Freeform 75"/>
            <p:cNvSpPr/>
            <p:nvPr userDrawn="1"/>
          </p:nvSpPr>
          <p:spPr bwMode="auto">
            <a:xfrm>
              <a:off x="1968" y="833"/>
              <a:ext cx="45" cy="46"/>
            </a:xfrm>
            <a:custGeom>
              <a:avLst/>
              <a:gdLst>
                <a:gd name="T0" fmla="*/ 10 w 36"/>
                <a:gd name="T1" fmla="*/ 35 h 37"/>
                <a:gd name="T2" fmla="*/ 6 w 36"/>
                <a:gd name="T3" fmla="*/ 25 h 37"/>
                <a:gd name="T4" fmla="*/ 0 w 36"/>
                <a:gd name="T5" fmla="*/ 11 h 37"/>
                <a:gd name="T6" fmla="*/ 23 w 36"/>
                <a:gd name="T7" fmla="*/ 4 h 37"/>
                <a:gd name="T8" fmla="*/ 28 w 36"/>
                <a:gd name="T9" fmla="*/ 9 h 37"/>
                <a:gd name="T10" fmla="*/ 30 w 36"/>
                <a:gd name="T11" fmla="*/ 29 h 37"/>
                <a:gd name="T12" fmla="*/ 10 w 3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36" h="37">
                  <a:moveTo>
                    <a:pt x="10" y="35"/>
                  </a:moveTo>
                  <a:cubicBezTo>
                    <a:pt x="3" y="34"/>
                    <a:pt x="7" y="31"/>
                    <a:pt x="6" y="25"/>
                  </a:cubicBezTo>
                  <a:cubicBezTo>
                    <a:pt x="5" y="20"/>
                    <a:pt x="0" y="14"/>
                    <a:pt x="0" y="11"/>
                  </a:cubicBezTo>
                  <a:cubicBezTo>
                    <a:pt x="1" y="0"/>
                    <a:pt x="15" y="0"/>
                    <a:pt x="23" y="4"/>
                  </a:cubicBezTo>
                  <a:cubicBezTo>
                    <a:pt x="25" y="4"/>
                    <a:pt x="26" y="7"/>
                    <a:pt x="28" y="9"/>
                  </a:cubicBezTo>
                  <a:cubicBezTo>
                    <a:pt x="32" y="14"/>
                    <a:pt x="36" y="23"/>
                    <a:pt x="30" y="29"/>
                  </a:cubicBezTo>
                  <a:cubicBezTo>
                    <a:pt x="25" y="34"/>
                    <a:pt x="17" y="37"/>
                    <a:pt x="10" y="35"/>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0" name="Freeform 76"/>
            <p:cNvSpPr/>
            <p:nvPr userDrawn="1"/>
          </p:nvSpPr>
          <p:spPr bwMode="auto">
            <a:xfrm>
              <a:off x="1837" y="698"/>
              <a:ext cx="160" cy="165"/>
            </a:xfrm>
            <a:custGeom>
              <a:avLst/>
              <a:gdLst>
                <a:gd name="T0" fmla="*/ 33 w 129"/>
                <a:gd name="T1" fmla="*/ 133 h 133"/>
                <a:gd name="T2" fmla="*/ 32 w 129"/>
                <a:gd name="T3" fmla="*/ 133 h 133"/>
                <a:gd name="T4" fmla="*/ 33 w 129"/>
                <a:gd name="T5" fmla="*/ 130 h 133"/>
                <a:gd name="T6" fmla="*/ 55 w 129"/>
                <a:gd name="T7" fmla="*/ 116 h 133"/>
                <a:gd name="T8" fmla="*/ 67 w 129"/>
                <a:gd name="T9" fmla="*/ 99 h 133"/>
                <a:gd name="T10" fmla="*/ 25 w 129"/>
                <a:gd name="T11" fmla="*/ 115 h 133"/>
                <a:gd name="T12" fmla="*/ 8 w 129"/>
                <a:gd name="T13" fmla="*/ 108 h 133"/>
                <a:gd name="T14" fmla="*/ 8 w 129"/>
                <a:gd name="T15" fmla="*/ 107 h 133"/>
                <a:gd name="T16" fmla="*/ 8 w 129"/>
                <a:gd name="T17" fmla="*/ 92 h 133"/>
                <a:gd name="T18" fmla="*/ 60 w 129"/>
                <a:gd name="T19" fmla="*/ 80 h 133"/>
                <a:gd name="T20" fmla="*/ 75 w 129"/>
                <a:gd name="T21" fmla="*/ 72 h 133"/>
                <a:gd name="T22" fmla="*/ 77 w 129"/>
                <a:gd name="T23" fmla="*/ 14 h 133"/>
                <a:gd name="T24" fmla="*/ 99 w 129"/>
                <a:gd name="T25" fmla="*/ 16 h 133"/>
                <a:gd name="T26" fmla="*/ 103 w 129"/>
                <a:gd name="T27" fmla="*/ 21 h 133"/>
                <a:gd name="T28" fmla="*/ 104 w 129"/>
                <a:gd name="T29" fmla="*/ 21 h 133"/>
                <a:gd name="T30" fmla="*/ 103 w 129"/>
                <a:gd name="T31" fmla="*/ 35 h 133"/>
                <a:gd name="T32" fmla="*/ 98 w 129"/>
                <a:gd name="T33" fmla="*/ 65 h 133"/>
                <a:gd name="T34" fmla="*/ 126 w 129"/>
                <a:gd name="T35" fmla="*/ 54 h 133"/>
                <a:gd name="T36" fmla="*/ 123 w 129"/>
                <a:gd name="T37" fmla="*/ 69 h 133"/>
                <a:gd name="T38" fmla="*/ 95 w 129"/>
                <a:gd name="T39" fmla="*/ 81 h 133"/>
                <a:gd name="T40" fmla="*/ 82 w 129"/>
                <a:gd name="T41" fmla="*/ 111 h 133"/>
                <a:gd name="T42" fmla="*/ 75 w 129"/>
                <a:gd name="T43" fmla="*/ 118 h 133"/>
                <a:gd name="T44" fmla="*/ 56 w 129"/>
                <a:gd name="T45" fmla="*/ 128 h 133"/>
                <a:gd name="T46" fmla="*/ 33 w 129"/>
                <a:gd name="T4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9" h="133">
                  <a:moveTo>
                    <a:pt x="33" y="133"/>
                  </a:moveTo>
                  <a:cubicBezTo>
                    <a:pt x="33" y="133"/>
                    <a:pt x="33" y="133"/>
                    <a:pt x="32" y="133"/>
                  </a:cubicBezTo>
                  <a:cubicBezTo>
                    <a:pt x="32" y="132"/>
                    <a:pt x="32" y="131"/>
                    <a:pt x="33" y="130"/>
                  </a:cubicBezTo>
                  <a:cubicBezTo>
                    <a:pt x="35" y="130"/>
                    <a:pt x="55" y="117"/>
                    <a:pt x="55" y="116"/>
                  </a:cubicBezTo>
                  <a:cubicBezTo>
                    <a:pt x="60" y="111"/>
                    <a:pt x="66" y="106"/>
                    <a:pt x="67" y="99"/>
                  </a:cubicBezTo>
                  <a:cubicBezTo>
                    <a:pt x="53" y="104"/>
                    <a:pt x="40" y="114"/>
                    <a:pt x="25" y="115"/>
                  </a:cubicBezTo>
                  <a:cubicBezTo>
                    <a:pt x="18" y="113"/>
                    <a:pt x="13" y="110"/>
                    <a:pt x="8" y="108"/>
                  </a:cubicBezTo>
                  <a:cubicBezTo>
                    <a:pt x="8" y="107"/>
                    <a:pt x="8" y="107"/>
                    <a:pt x="8" y="107"/>
                  </a:cubicBezTo>
                  <a:cubicBezTo>
                    <a:pt x="1" y="102"/>
                    <a:pt x="0" y="95"/>
                    <a:pt x="8" y="92"/>
                  </a:cubicBezTo>
                  <a:cubicBezTo>
                    <a:pt x="23" y="96"/>
                    <a:pt x="46" y="85"/>
                    <a:pt x="60" y="80"/>
                  </a:cubicBezTo>
                  <a:cubicBezTo>
                    <a:pt x="63" y="78"/>
                    <a:pt x="72" y="75"/>
                    <a:pt x="75" y="72"/>
                  </a:cubicBezTo>
                  <a:cubicBezTo>
                    <a:pt x="78" y="52"/>
                    <a:pt x="76" y="33"/>
                    <a:pt x="77" y="14"/>
                  </a:cubicBezTo>
                  <a:cubicBezTo>
                    <a:pt x="82" y="0"/>
                    <a:pt x="90" y="10"/>
                    <a:pt x="99" y="16"/>
                  </a:cubicBezTo>
                  <a:cubicBezTo>
                    <a:pt x="99" y="18"/>
                    <a:pt x="101" y="19"/>
                    <a:pt x="103" y="21"/>
                  </a:cubicBezTo>
                  <a:cubicBezTo>
                    <a:pt x="103" y="21"/>
                    <a:pt x="103" y="21"/>
                    <a:pt x="104" y="21"/>
                  </a:cubicBezTo>
                  <a:cubicBezTo>
                    <a:pt x="107" y="27"/>
                    <a:pt x="108" y="30"/>
                    <a:pt x="103" y="35"/>
                  </a:cubicBezTo>
                  <a:cubicBezTo>
                    <a:pt x="99" y="44"/>
                    <a:pt x="97" y="54"/>
                    <a:pt x="98" y="65"/>
                  </a:cubicBezTo>
                  <a:cubicBezTo>
                    <a:pt x="108" y="63"/>
                    <a:pt x="114" y="55"/>
                    <a:pt x="126" y="54"/>
                  </a:cubicBezTo>
                  <a:cubicBezTo>
                    <a:pt x="129" y="60"/>
                    <a:pt x="128" y="65"/>
                    <a:pt x="123" y="69"/>
                  </a:cubicBezTo>
                  <a:cubicBezTo>
                    <a:pt x="114" y="73"/>
                    <a:pt x="105" y="77"/>
                    <a:pt x="95" y="81"/>
                  </a:cubicBezTo>
                  <a:cubicBezTo>
                    <a:pt x="93" y="91"/>
                    <a:pt x="89" y="103"/>
                    <a:pt x="82" y="111"/>
                  </a:cubicBezTo>
                  <a:cubicBezTo>
                    <a:pt x="81" y="113"/>
                    <a:pt x="76" y="117"/>
                    <a:pt x="75" y="118"/>
                  </a:cubicBezTo>
                  <a:cubicBezTo>
                    <a:pt x="69" y="122"/>
                    <a:pt x="63" y="126"/>
                    <a:pt x="56" y="128"/>
                  </a:cubicBezTo>
                  <a:cubicBezTo>
                    <a:pt x="37" y="133"/>
                    <a:pt x="37" y="133"/>
                    <a:pt x="33" y="133"/>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1" name="Freeform 77"/>
            <p:cNvSpPr/>
            <p:nvPr userDrawn="1"/>
          </p:nvSpPr>
          <p:spPr bwMode="auto">
            <a:xfrm>
              <a:off x="1630" y="796"/>
              <a:ext cx="94" cy="110"/>
            </a:xfrm>
            <a:custGeom>
              <a:avLst/>
              <a:gdLst>
                <a:gd name="T0" fmla="*/ 17 w 76"/>
                <a:gd name="T1" fmla="*/ 88 h 88"/>
                <a:gd name="T2" fmla="*/ 0 w 76"/>
                <a:gd name="T3" fmla="*/ 70 h 88"/>
                <a:gd name="T4" fmla="*/ 2 w 76"/>
                <a:gd name="T5" fmla="*/ 65 h 88"/>
                <a:gd name="T6" fmla="*/ 50 w 76"/>
                <a:gd name="T7" fmla="*/ 26 h 88"/>
                <a:gd name="T8" fmla="*/ 65 w 76"/>
                <a:gd name="T9" fmla="*/ 5 h 88"/>
                <a:gd name="T10" fmla="*/ 66 w 76"/>
                <a:gd name="T11" fmla="*/ 4 h 88"/>
                <a:gd name="T12" fmla="*/ 66 w 76"/>
                <a:gd name="T13" fmla="*/ 4 h 88"/>
                <a:gd name="T14" fmla="*/ 76 w 76"/>
                <a:gd name="T15" fmla="*/ 5 h 88"/>
                <a:gd name="T16" fmla="*/ 65 w 76"/>
                <a:gd name="T17" fmla="*/ 19 h 88"/>
                <a:gd name="T18" fmla="*/ 54 w 76"/>
                <a:gd name="T19" fmla="*/ 43 h 88"/>
                <a:gd name="T20" fmla="*/ 48 w 76"/>
                <a:gd name="T21" fmla="*/ 54 h 88"/>
                <a:gd name="T22" fmla="*/ 35 w 76"/>
                <a:gd name="T23" fmla="*/ 72 h 88"/>
                <a:gd name="T24" fmla="*/ 21 w 76"/>
                <a:gd name="T25" fmla="*/ 87 h 88"/>
                <a:gd name="T26" fmla="*/ 17 w 76"/>
                <a:gd name="T27"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88">
                  <a:moveTo>
                    <a:pt x="17" y="88"/>
                  </a:moveTo>
                  <a:cubicBezTo>
                    <a:pt x="10" y="84"/>
                    <a:pt x="3" y="76"/>
                    <a:pt x="0" y="70"/>
                  </a:cubicBezTo>
                  <a:cubicBezTo>
                    <a:pt x="0" y="69"/>
                    <a:pt x="1" y="67"/>
                    <a:pt x="2" y="65"/>
                  </a:cubicBezTo>
                  <a:cubicBezTo>
                    <a:pt x="18" y="52"/>
                    <a:pt x="35" y="41"/>
                    <a:pt x="50" y="26"/>
                  </a:cubicBezTo>
                  <a:cubicBezTo>
                    <a:pt x="54" y="19"/>
                    <a:pt x="60" y="12"/>
                    <a:pt x="65" y="5"/>
                  </a:cubicBezTo>
                  <a:cubicBezTo>
                    <a:pt x="65" y="5"/>
                    <a:pt x="66" y="5"/>
                    <a:pt x="66" y="4"/>
                  </a:cubicBezTo>
                  <a:cubicBezTo>
                    <a:pt x="66" y="4"/>
                    <a:pt x="66" y="4"/>
                    <a:pt x="66" y="4"/>
                  </a:cubicBezTo>
                  <a:cubicBezTo>
                    <a:pt x="70" y="0"/>
                    <a:pt x="72" y="0"/>
                    <a:pt x="76" y="5"/>
                  </a:cubicBezTo>
                  <a:cubicBezTo>
                    <a:pt x="76" y="10"/>
                    <a:pt x="68" y="14"/>
                    <a:pt x="65" y="19"/>
                  </a:cubicBezTo>
                  <a:cubicBezTo>
                    <a:pt x="62" y="27"/>
                    <a:pt x="58" y="35"/>
                    <a:pt x="54" y="43"/>
                  </a:cubicBezTo>
                  <a:cubicBezTo>
                    <a:pt x="53" y="45"/>
                    <a:pt x="53" y="45"/>
                    <a:pt x="48" y="54"/>
                  </a:cubicBezTo>
                  <a:cubicBezTo>
                    <a:pt x="43" y="57"/>
                    <a:pt x="37" y="66"/>
                    <a:pt x="35" y="72"/>
                  </a:cubicBezTo>
                  <a:cubicBezTo>
                    <a:pt x="29" y="75"/>
                    <a:pt x="27" y="84"/>
                    <a:pt x="21" y="87"/>
                  </a:cubicBezTo>
                  <a:cubicBezTo>
                    <a:pt x="19" y="87"/>
                    <a:pt x="18" y="87"/>
                    <a:pt x="17" y="88"/>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2" name="Freeform 78"/>
            <p:cNvSpPr/>
            <p:nvPr userDrawn="1"/>
          </p:nvSpPr>
          <p:spPr bwMode="auto">
            <a:xfrm>
              <a:off x="1749" y="791"/>
              <a:ext cx="53" cy="41"/>
            </a:xfrm>
            <a:custGeom>
              <a:avLst/>
              <a:gdLst>
                <a:gd name="T0" fmla="*/ 19 w 43"/>
                <a:gd name="T1" fmla="*/ 33 h 33"/>
                <a:gd name="T2" fmla="*/ 0 w 43"/>
                <a:gd name="T3" fmla="*/ 20 h 33"/>
                <a:gd name="T4" fmla="*/ 2 w 43"/>
                <a:gd name="T5" fmla="*/ 14 h 33"/>
                <a:gd name="T6" fmla="*/ 6 w 43"/>
                <a:gd name="T7" fmla="*/ 13 h 33"/>
                <a:gd name="T8" fmla="*/ 17 w 43"/>
                <a:gd name="T9" fmla="*/ 12 h 33"/>
                <a:gd name="T10" fmla="*/ 43 w 43"/>
                <a:gd name="T11" fmla="*/ 5 h 33"/>
                <a:gd name="T12" fmla="*/ 19 w 43"/>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43" h="33">
                  <a:moveTo>
                    <a:pt x="19" y="33"/>
                  </a:moveTo>
                  <a:cubicBezTo>
                    <a:pt x="9" y="33"/>
                    <a:pt x="6" y="26"/>
                    <a:pt x="0" y="20"/>
                  </a:cubicBezTo>
                  <a:cubicBezTo>
                    <a:pt x="0" y="18"/>
                    <a:pt x="2" y="16"/>
                    <a:pt x="2" y="14"/>
                  </a:cubicBezTo>
                  <a:cubicBezTo>
                    <a:pt x="4" y="14"/>
                    <a:pt x="4" y="14"/>
                    <a:pt x="6" y="13"/>
                  </a:cubicBezTo>
                  <a:cubicBezTo>
                    <a:pt x="10" y="12"/>
                    <a:pt x="12" y="12"/>
                    <a:pt x="17" y="12"/>
                  </a:cubicBezTo>
                  <a:cubicBezTo>
                    <a:pt x="22" y="11"/>
                    <a:pt x="38" y="0"/>
                    <a:pt x="43" y="5"/>
                  </a:cubicBezTo>
                  <a:cubicBezTo>
                    <a:pt x="43" y="17"/>
                    <a:pt x="30" y="30"/>
                    <a:pt x="19" y="33"/>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3" name="Freeform 79"/>
            <p:cNvSpPr/>
            <p:nvPr userDrawn="1"/>
          </p:nvSpPr>
          <p:spPr bwMode="auto">
            <a:xfrm>
              <a:off x="1668" y="766"/>
              <a:ext cx="36" cy="42"/>
            </a:xfrm>
            <a:custGeom>
              <a:avLst/>
              <a:gdLst>
                <a:gd name="T0" fmla="*/ 5 w 29"/>
                <a:gd name="T1" fmla="*/ 34 h 34"/>
                <a:gd name="T2" fmla="*/ 0 w 29"/>
                <a:gd name="T3" fmla="*/ 9 h 34"/>
                <a:gd name="T4" fmla="*/ 19 w 29"/>
                <a:gd name="T5" fmla="*/ 6 h 34"/>
                <a:gd name="T6" fmla="*/ 23 w 29"/>
                <a:gd name="T7" fmla="*/ 26 h 34"/>
                <a:gd name="T8" fmla="*/ 5 w 29"/>
                <a:gd name="T9" fmla="*/ 34 h 34"/>
              </a:gdLst>
              <a:ahLst/>
              <a:cxnLst>
                <a:cxn ang="0">
                  <a:pos x="T0" y="T1"/>
                </a:cxn>
                <a:cxn ang="0">
                  <a:pos x="T2" y="T3"/>
                </a:cxn>
                <a:cxn ang="0">
                  <a:pos x="T4" y="T5"/>
                </a:cxn>
                <a:cxn ang="0">
                  <a:pos x="T6" y="T7"/>
                </a:cxn>
                <a:cxn ang="0">
                  <a:pos x="T8" y="T9"/>
                </a:cxn>
              </a:cxnLst>
              <a:rect l="0" t="0" r="r" b="b"/>
              <a:pathLst>
                <a:path w="29" h="34">
                  <a:moveTo>
                    <a:pt x="5" y="34"/>
                  </a:moveTo>
                  <a:cubicBezTo>
                    <a:pt x="1" y="30"/>
                    <a:pt x="0" y="14"/>
                    <a:pt x="0" y="9"/>
                  </a:cubicBezTo>
                  <a:cubicBezTo>
                    <a:pt x="3" y="0"/>
                    <a:pt x="12" y="0"/>
                    <a:pt x="19" y="6"/>
                  </a:cubicBezTo>
                  <a:cubicBezTo>
                    <a:pt x="25" y="14"/>
                    <a:pt x="29" y="17"/>
                    <a:pt x="23" y="26"/>
                  </a:cubicBezTo>
                  <a:cubicBezTo>
                    <a:pt x="16" y="32"/>
                    <a:pt x="13" y="32"/>
                    <a:pt x="5" y="34"/>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4" name="Freeform 80"/>
            <p:cNvSpPr/>
            <p:nvPr userDrawn="1"/>
          </p:nvSpPr>
          <p:spPr bwMode="auto">
            <a:xfrm>
              <a:off x="1748" y="739"/>
              <a:ext cx="63" cy="60"/>
            </a:xfrm>
            <a:custGeom>
              <a:avLst/>
              <a:gdLst>
                <a:gd name="T0" fmla="*/ 17 w 51"/>
                <a:gd name="T1" fmla="*/ 48 h 48"/>
                <a:gd name="T2" fmla="*/ 21 w 51"/>
                <a:gd name="T3" fmla="*/ 30 h 48"/>
                <a:gd name="T4" fmla="*/ 13 w 51"/>
                <a:gd name="T5" fmla="*/ 32 h 48"/>
                <a:gd name="T6" fmla="*/ 3 w 51"/>
                <a:gd name="T7" fmla="*/ 15 h 48"/>
                <a:gd name="T8" fmla="*/ 13 w 51"/>
                <a:gd name="T9" fmla="*/ 11 h 48"/>
                <a:gd name="T10" fmla="*/ 33 w 51"/>
                <a:gd name="T11" fmla="*/ 2 h 48"/>
                <a:gd name="T12" fmla="*/ 51 w 51"/>
                <a:gd name="T13" fmla="*/ 18 h 48"/>
                <a:gd name="T14" fmla="*/ 39 w 51"/>
                <a:gd name="T15" fmla="*/ 36 h 48"/>
                <a:gd name="T16" fmla="*/ 22 w 51"/>
                <a:gd name="T17" fmla="*/ 47 h 48"/>
                <a:gd name="T18" fmla="*/ 17 w 51"/>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48">
                  <a:moveTo>
                    <a:pt x="17" y="48"/>
                  </a:moveTo>
                  <a:cubicBezTo>
                    <a:pt x="16" y="43"/>
                    <a:pt x="23" y="33"/>
                    <a:pt x="21" y="30"/>
                  </a:cubicBezTo>
                  <a:cubicBezTo>
                    <a:pt x="18" y="31"/>
                    <a:pt x="16" y="32"/>
                    <a:pt x="13" y="32"/>
                  </a:cubicBezTo>
                  <a:cubicBezTo>
                    <a:pt x="7" y="29"/>
                    <a:pt x="0" y="21"/>
                    <a:pt x="3" y="15"/>
                  </a:cubicBezTo>
                  <a:cubicBezTo>
                    <a:pt x="7" y="10"/>
                    <a:pt x="6" y="12"/>
                    <a:pt x="13" y="11"/>
                  </a:cubicBezTo>
                  <a:cubicBezTo>
                    <a:pt x="19" y="8"/>
                    <a:pt x="26" y="5"/>
                    <a:pt x="33" y="2"/>
                  </a:cubicBezTo>
                  <a:cubicBezTo>
                    <a:pt x="45" y="0"/>
                    <a:pt x="50" y="6"/>
                    <a:pt x="51" y="18"/>
                  </a:cubicBezTo>
                  <a:cubicBezTo>
                    <a:pt x="49" y="25"/>
                    <a:pt x="44" y="31"/>
                    <a:pt x="39" y="36"/>
                  </a:cubicBezTo>
                  <a:cubicBezTo>
                    <a:pt x="33" y="40"/>
                    <a:pt x="27" y="44"/>
                    <a:pt x="22" y="47"/>
                  </a:cubicBezTo>
                  <a:cubicBezTo>
                    <a:pt x="20" y="47"/>
                    <a:pt x="19" y="48"/>
                    <a:pt x="17" y="48"/>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5" name="Freeform 81"/>
            <p:cNvSpPr/>
            <p:nvPr userDrawn="1"/>
          </p:nvSpPr>
          <p:spPr bwMode="auto">
            <a:xfrm>
              <a:off x="1687" y="715"/>
              <a:ext cx="38" cy="42"/>
            </a:xfrm>
            <a:custGeom>
              <a:avLst/>
              <a:gdLst>
                <a:gd name="T0" fmla="*/ 3 w 31"/>
                <a:gd name="T1" fmla="*/ 34 h 34"/>
                <a:gd name="T2" fmla="*/ 3 w 31"/>
                <a:gd name="T3" fmla="*/ 29 h 34"/>
                <a:gd name="T4" fmla="*/ 0 w 31"/>
                <a:gd name="T5" fmla="*/ 16 h 34"/>
                <a:gd name="T6" fmla="*/ 7 w 31"/>
                <a:gd name="T7" fmla="*/ 0 h 34"/>
                <a:gd name="T8" fmla="*/ 26 w 31"/>
                <a:gd name="T9" fmla="*/ 23 h 34"/>
                <a:gd name="T10" fmla="*/ 3 w 31"/>
                <a:gd name="T11" fmla="*/ 34 h 34"/>
              </a:gdLst>
              <a:ahLst/>
              <a:cxnLst>
                <a:cxn ang="0">
                  <a:pos x="T0" y="T1"/>
                </a:cxn>
                <a:cxn ang="0">
                  <a:pos x="T2" y="T3"/>
                </a:cxn>
                <a:cxn ang="0">
                  <a:pos x="T4" y="T5"/>
                </a:cxn>
                <a:cxn ang="0">
                  <a:pos x="T6" y="T7"/>
                </a:cxn>
                <a:cxn ang="0">
                  <a:pos x="T8" y="T9"/>
                </a:cxn>
                <a:cxn ang="0">
                  <a:pos x="T10" y="T11"/>
                </a:cxn>
              </a:cxnLst>
              <a:rect l="0" t="0" r="r" b="b"/>
              <a:pathLst>
                <a:path w="31" h="34">
                  <a:moveTo>
                    <a:pt x="3" y="34"/>
                  </a:moveTo>
                  <a:cubicBezTo>
                    <a:pt x="1" y="32"/>
                    <a:pt x="2" y="31"/>
                    <a:pt x="3" y="29"/>
                  </a:cubicBezTo>
                  <a:cubicBezTo>
                    <a:pt x="3" y="24"/>
                    <a:pt x="0" y="20"/>
                    <a:pt x="0" y="16"/>
                  </a:cubicBezTo>
                  <a:cubicBezTo>
                    <a:pt x="1" y="7"/>
                    <a:pt x="0" y="4"/>
                    <a:pt x="7" y="0"/>
                  </a:cubicBezTo>
                  <a:cubicBezTo>
                    <a:pt x="12" y="3"/>
                    <a:pt x="31" y="12"/>
                    <a:pt x="26" y="23"/>
                  </a:cubicBezTo>
                  <a:cubicBezTo>
                    <a:pt x="21" y="29"/>
                    <a:pt x="11" y="33"/>
                    <a:pt x="3" y="34"/>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6" name="Freeform 82"/>
            <p:cNvSpPr/>
            <p:nvPr userDrawn="1"/>
          </p:nvSpPr>
          <p:spPr bwMode="auto">
            <a:xfrm>
              <a:off x="1365" y="728"/>
              <a:ext cx="244" cy="186"/>
            </a:xfrm>
            <a:custGeom>
              <a:avLst/>
              <a:gdLst>
                <a:gd name="T0" fmla="*/ 20 w 197"/>
                <a:gd name="T1" fmla="*/ 150 h 150"/>
                <a:gd name="T2" fmla="*/ 13 w 197"/>
                <a:gd name="T3" fmla="*/ 119 h 150"/>
                <a:gd name="T4" fmla="*/ 17 w 197"/>
                <a:gd name="T5" fmla="*/ 114 h 150"/>
                <a:gd name="T6" fmla="*/ 17 w 197"/>
                <a:gd name="T7" fmla="*/ 113 h 150"/>
                <a:gd name="T8" fmla="*/ 44 w 197"/>
                <a:gd name="T9" fmla="*/ 77 h 150"/>
                <a:gd name="T10" fmla="*/ 52 w 197"/>
                <a:gd name="T11" fmla="*/ 67 h 150"/>
                <a:gd name="T12" fmla="*/ 53 w 197"/>
                <a:gd name="T13" fmla="*/ 78 h 150"/>
                <a:gd name="T14" fmla="*/ 60 w 197"/>
                <a:gd name="T15" fmla="*/ 77 h 150"/>
                <a:gd name="T16" fmla="*/ 85 w 197"/>
                <a:gd name="T17" fmla="*/ 58 h 150"/>
                <a:gd name="T18" fmla="*/ 87 w 197"/>
                <a:gd name="T19" fmla="*/ 48 h 150"/>
                <a:gd name="T20" fmla="*/ 68 w 197"/>
                <a:gd name="T21" fmla="*/ 44 h 150"/>
                <a:gd name="T22" fmla="*/ 88 w 197"/>
                <a:gd name="T23" fmla="*/ 29 h 150"/>
                <a:gd name="T24" fmla="*/ 92 w 197"/>
                <a:gd name="T25" fmla="*/ 9 h 150"/>
                <a:gd name="T26" fmla="*/ 109 w 197"/>
                <a:gd name="T27" fmla="*/ 22 h 150"/>
                <a:gd name="T28" fmla="*/ 110 w 197"/>
                <a:gd name="T29" fmla="*/ 37 h 150"/>
                <a:gd name="T30" fmla="*/ 108 w 197"/>
                <a:gd name="T31" fmla="*/ 46 h 150"/>
                <a:gd name="T32" fmla="*/ 111 w 197"/>
                <a:gd name="T33" fmla="*/ 46 h 150"/>
                <a:gd name="T34" fmla="*/ 131 w 197"/>
                <a:gd name="T35" fmla="*/ 32 h 150"/>
                <a:gd name="T36" fmla="*/ 140 w 197"/>
                <a:gd name="T37" fmla="*/ 5 h 150"/>
                <a:gd name="T38" fmla="*/ 163 w 197"/>
                <a:gd name="T39" fmla="*/ 11 h 150"/>
                <a:gd name="T40" fmla="*/ 176 w 197"/>
                <a:gd name="T41" fmla="*/ 5 h 150"/>
                <a:gd name="T42" fmla="*/ 182 w 197"/>
                <a:gd name="T43" fmla="*/ 4 h 150"/>
                <a:gd name="T44" fmla="*/ 184 w 197"/>
                <a:gd name="T45" fmla="*/ 13 h 150"/>
                <a:gd name="T46" fmla="*/ 157 w 197"/>
                <a:gd name="T47" fmla="*/ 39 h 150"/>
                <a:gd name="T48" fmla="*/ 166 w 197"/>
                <a:gd name="T49" fmla="*/ 29 h 150"/>
                <a:gd name="T50" fmla="*/ 190 w 197"/>
                <a:gd name="T51" fmla="*/ 34 h 150"/>
                <a:gd name="T52" fmla="*/ 184 w 197"/>
                <a:gd name="T53" fmla="*/ 50 h 150"/>
                <a:gd name="T54" fmla="*/ 182 w 197"/>
                <a:gd name="T55" fmla="*/ 54 h 150"/>
                <a:gd name="T56" fmla="*/ 182 w 197"/>
                <a:gd name="T57" fmla="*/ 93 h 150"/>
                <a:gd name="T58" fmla="*/ 173 w 197"/>
                <a:gd name="T59" fmla="*/ 107 h 150"/>
                <a:gd name="T60" fmla="*/ 173 w 197"/>
                <a:gd name="T61" fmla="*/ 107 h 150"/>
                <a:gd name="T62" fmla="*/ 172 w 197"/>
                <a:gd name="T63" fmla="*/ 107 h 150"/>
                <a:gd name="T64" fmla="*/ 158 w 197"/>
                <a:gd name="T65" fmla="*/ 113 h 150"/>
                <a:gd name="T66" fmla="*/ 158 w 197"/>
                <a:gd name="T67" fmla="*/ 58 h 150"/>
                <a:gd name="T68" fmla="*/ 157 w 197"/>
                <a:gd name="T69" fmla="*/ 58 h 150"/>
                <a:gd name="T70" fmla="*/ 139 w 197"/>
                <a:gd name="T71" fmla="*/ 89 h 150"/>
                <a:gd name="T72" fmla="*/ 124 w 197"/>
                <a:gd name="T73" fmla="*/ 80 h 150"/>
                <a:gd name="T74" fmla="*/ 128 w 197"/>
                <a:gd name="T75" fmla="*/ 76 h 150"/>
                <a:gd name="T76" fmla="*/ 130 w 197"/>
                <a:gd name="T77" fmla="*/ 45 h 150"/>
                <a:gd name="T78" fmla="*/ 111 w 197"/>
                <a:gd name="T79" fmla="*/ 64 h 150"/>
                <a:gd name="T80" fmla="*/ 102 w 197"/>
                <a:gd name="T81" fmla="*/ 70 h 150"/>
                <a:gd name="T82" fmla="*/ 97 w 197"/>
                <a:gd name="T83" fmla="*/ 91 h 150"/>
                <a:gd name="T84" fmla="*/ 92 w 197"/>
                <a:gd name="T85" fmla="*/ 101 h 150"/>
                <a:gd name="T86" fmla="*/ 91 w 197"/>
                <a:gd name="T87" fmla="*/ 102 h 150"/>
                <a:gd name="T88" fmla="*/ 74 w 197"/>
                <a:gd name="T89" fmla="*/ 110 h 150"/>
                <a:gd name="T90" fmla="*/ 74 w 197"/>
                <a:gd name="T91" fmla="*/ 107 h 150"/>
                <a:gd name="T92" fmla="*/ 82 w 197"/>
                <a:gd name="T93" fmla="*/ 85 h 150"/>
                <a:gd name="T94" fmla="*/ 63 w 197"/>
                <a:gd name="T95" fmla="*/ 94 h 150"/>
                <a:gd name="T96" fmla="*/ 53 w 197"/>
                <a:gd name="T97" fmla="*/ 91 h 150"/>
                <a:gd name="T98" fmla="*/ 52 w 197"/>
                <a:gd name="T99" fmla="*/ 90 h 150"/>
                <a:gd name="T100" fmla="*/ 48 w 197"/>
                <a:gd name="T101" fmla="*/ 88 h 150"/>
                <a:gd name="T102" fmla="*/ 44 w 197"/>
                <a:gd name="T103" fmla="*/ 100 h 150"/>
                <a:gd name="T104" fmla="*/ 27 w 197"/>
                <a:gd name="T105" fmla="*/ 147 h 150"/>
                <a:gd name="T106" fmla="*/ 20 w 197"/>
                <a:gd name="T10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7" h="150">
                  <a:moveTo>
                    <a:pt x="20" y="150"/>
                  </a:moveTo>
                  <a:cubicBezTo>
                    <a:pt x="9" y="146"/>
                    <a:pt x="0" y="124"/>
                    <a:pt x="13" y="119"/>
                  </a:cubicBezTo>
                  <a:cubicBezTo>
                    <a:pt x="13" y="117"/>
                    <a:pt x="15" y="115"/>
                    <a:pt x="17" y="114"/>
                  </a:cubicBezTo>
                  <a:cubicBezTo>
                    <a:pt x="17" y="114"/>
                    <a:pt x="17" y="113"/>
                    <a:pt x="17" y="113"/>
                  </a:cubicBezTo>
                  <a:cubicBezTo>
                    <a:pt x="27" y="103"/>
                    <a:pt x="35" y="88"/>
                    <a:pt x="44" y="77"/>
                  </a:cubicBezTo>
                  <a:cubicBezTo>
                    <a:pt x="46" y="72"/>
                    <a:pt x="47" y="68"/>
                    <a:pt x="52" y="67"/>
                  </a:cubicBezTo>
                  <a:cubicBezTo>
                    <a:pt x="55" y="69"/>
                    <a:pt x="54" y="74"/>
                    <a:pt x="53" y="78"/>
                  </a:cubicBezTo>
                  <a:cubicBezTo>
                    <a:pt x="54" y="79"/>
                    <a:pt x="58" y="78"/>
                    <a:pt x="60" y="77"/>
                  </a:cubicBezTo>
                  <a:cubicBezTo>
                    <a:pt x="68" y="71"/>
                    <a:pt x="78" y="65"/>
                    <a:pt x="85" y="58"/>
                  </a:cubicBezTo>
                  <a:cubicBezTo>
                    <a:pt x="86" y="55"/>
                    <a:pt x="86" y="52"/>
                    <a:pt x="87" y="48"/>
                  </a:cubicBezTo>
                  <a:cubicBezTo>
                    <a:pt x="81" y="50"/>
                    <a:pt x="64" y="54"/>
                    <a:pt x="68" y="44"/>
                  </a:cubicBezTo>
                  <a:cubicBezTo>
                    <a:pt x="75" y="41"/>
                    <a:pt x="84" y="36"/>
                    <a:pt x="88" y="29"/>
                  </a:cubicBezTo>
                  <a:cubicBezTo>
                    <a:pt x="90" y="22"/>
                    <a:pt x="89" y="14"/>
                    <a:pt x="92" y="9"/>
                  </a:cubicBezTo>
                  <a:cubicBezTo>
                    <a:pt x="99" y="5"/>
                    <a:pt x="108" y="14"/>
                    <a:pt x="109" y="22"/>
                  </a:cubicBezTo>
                  <a:cubicBezTo>
                    <a:pt x="112" y="27"/>
                    <a:pt x="121" y="21"/>
                    <a:pt x="110" y="37"/>
                  </a:cubicBezTo>
                  <a:cubicBezTo>
                    <a:pt x="108" y="39"/>
                    <a:pt x="108" y="42"/>
                    <a:pt x="108" y="46"/>
                  </a:cubicBezTo>
                  <a:cubicBezTo>
                    <a:pt x="109" y="46"/>
                    <a:pt x="110" y="46"/>
                    <a:pt x="111" y="46"/>
                  </a:cubicBezTo>
                  <a:cubicBezTo>
                    <a:pt x="117" y="41"/>
                    <a:pt x="124" y="36"/>
                    <a:pt x="131" y="32"/>
                  </a:cubicBezTo>
                  <a:cubicBezTo>
                    <a:pt x="133" y="22"/>
                    <a:pt x="135" y="14"/>
                    <a:pt x="140" y="5"/>
                  </a:cubicBezTo>
                  <a:cubicBezTo>
                    <a:pt x="147" y="0"/>
                    <a:pt x="156" y="5"/>
                    <a:pt x="163" y="11"/>
                  </a:cubicBezTo>
                  <a:cubicBezTo>
                    <a:pt x="168" y="11"/>
                    <a:pt x="172" y="8"/>
                    <a:pt x="176" y="5"/>
                  </a:cubicBezTo>
                  <a:cubicBezTo>
                    <a:pt x="178" y="4"/>
                    <a:pt x="178" y="4"/>
                    <a:pt x="182" y="4"/>
                  </a:cubicBezTo>
                  <a:cubicBezTo>
                    <a:pt x="183" y="7"/>
                    <a:pt x="184" y="9"/>
                    <a:pt x="184" y="13"/>
                  </a:cubicBezTo>
                  <a:cubicBezTo>
                    <a:pt x="181" y="24"/>
                    <a:pt x="151" y="27"/>
                    <a:pt x="157" y="39"/>
                  </a:cubicBezTo>
                  <a:cubicBezTo>
                    <a:pt x="162" y="39"/>
                    <a:pt x="164" y="33"/>
                    <a:pt x="166" y="29"/>
                  </a:cubicBezTo>
                  <a:cubicBezTo>
                    <a:pt x="171" y="26"/>
                    <a:pt x="184" y="30"/>
                    <a:pt x="190" y="34"/>
                  </a:cubicBezTo>
                  <a:cubicBezTo>
                    <a:pt x="197" y="42"/>
                    <a:pt x="192" y="45"/>
                    <a:pt x="184" y="50"/>
                  </a:cubicBezTo>
                  <a:cubicBezTo>
                    <a:pt x="183" y="52"/>
                    <a:pt x="183" y="53"/>
                    <a:pt x="182" y="54"/>
                  </a:cubicBezTo>
                  <a:cubicBezTo>
                    <a:pt x="181" y="70"/>
                    <a:pt x="181" y="70"/>
                    <a:pt x="182" y="93"/>
                  </a:cubicBezTo>
                  <a:cubicBezTo>
                    <a:pt x="179" y="99"/>
                    <a:pt x="177" y="102"/>
                    <a:pt x="173" y="107"/>
                  </a:cubicBezTo>
                  <a:cubicBezTo>
                    <a:pt x="173" y="107"/>
                    <a:pt x="173" y="107"/>
                    <a:pt x="173" y="107"/>
                  </a:cubicBezTo>
                  <a:cubicBezTo>
                    <a:pt x="172" y="107"/>
                    <a:pt x="172" y="107"/>
                    <a:pt x="172" y="107"/>
                  </a:cubicBezTo>
                  <a:cubicBezTo>
                    <a:pt x="169" y="112"/>
                    <a:pt x="162" y="117"/>
                    <a:pt x="158" y="113"/>
                  </a:cubicBezTo>
                  <a:cubicBezTo>
                    <a:pt x="158" y="94"/>
                    <a:pt x="159" y="75"/>
                    <a:pt x="158" y="58"/>
                  </a:cubicBezTo>
                  <a:cubicBezTo>
                    <a:pt x="158" y="58"/>
                    <a:pt x="157" y="58"/>
                    <a:pt x="157" y="58"/>
                  </a:cubicBezTo>
                  <a:cubicBezTo>
                    <a:pt x="156" y="67"/>
                    <a:pt x="147" y="84"/>
                    <a:pt x="139" y="89"/>
                  </a:cubicBezTo>
                  <a:cubicBezTo>
                    <a:pt x="132" y="90"/>
                    <a:pt x="126" y="86"/>
                    <a:pt x="124" y="80"/>
                  </a:cubicBezTo>
                  <a:cubicBezTo>
                    <a:pt x="125" y="78"/>
                    <a:pt x="126" y="77"/>
                    <a:pt x="128" y="76"/>
                  </a:cubicBezTo>
                  <a:cubicBezTo>
                    <a:pt x="132" y="68"/>
                    <a:pt x="130" y="53"/>
                    <a:pt x="130" y="45"/>
                  </a:cubicBezTo>
                  <a:cubicBezTo>
                    <a:pt x="125" y="46"/>
                    <a:pt x="115" y="59"/>
                    <a:pt x="111" y="64"/>
                  </a:cubicBezTo>
                  <a:cubicBezTo>
                    <a:pt x="108" y="66"/>
                    <a:pt x="105" y="68"/>
                    <a:pt x="102" y="70"/>
                  </a:cubicBezTo>
                  <a:cubicBezTo>
                    <a:pt x="100" y="77"/>
                    <a:pt x="98" y="84"/>
                    <a:pt x="97" y="91"/>
                  </a:cubicBezTo>
                  <a:cubicBezTo>
                    <a:pt x="95" y="95"/>
                    <a:pt x="93" y="98"/>
                    <a:pt x="92" y="101"/>
                  </a:cubicBezTo>
                  <a:cubicBezTo>
                    <a:pt x="91" y="101"/>
                    <a:pt x="91" y="101"/>
                    <a:pt x="91" y="102"/>
                  </a:cubicBezTo>
                  <a:cubicBezTo>
                    <a:pt x="88" y="106"/>
                    <a:pt x="80" y="118"/>
                    <a:pt x="74" y="110"/>
                  </a:cubicBezTo>
                  <a:cubicBezTo>
                    <a:pt x="74" y="109"/>
                    <a:pt x="74" y="108"/>
                    <a:pt x="74" y="107"/>
                  </a:cubicBezTo>
                  <a:cubicBezTo>
                    <a:pt x="79" y="101"/>
                    <a:pt x="82" y="92"/>
                    <a:pt x="82" y="85"/>
                  </a:cubicBezTo>
                  <a:cubicBezTo>
                    <a:pt x="75" y="87"/>
                    <a:pt x="70" y="94"/>
                    <a:pt x="63" y="94"/>
                  </a:cubicBezTo>
                  <a:cubicBezTo>
                    <a:pt x="59" y="93"/>
                    <a:pt x="55" y="92"/>
                    <a:pt x="53" y="91"/>
                  </a:cubicBezTo>
                  <a:cubicBezTo>
                    <a:pt x="53" y="90"/>
                    <a:pt x="53" y="90"/>
                    <a:pt x="52" y="90"/>
                  </a:cubicBezTo>
                  <a:cubicBezTo>
                    <a:pt x="51" y="89"/>
                    <a:pt x="49" y="87"/>
                    <a:pt x="48" y="88"/>
                  </a:cubicBezTo>
                  <a:cubicBezTo>
                    <a:pt x="47" y="91"/>
                    <a:pt x="45" y="96"/>
                    <a:pt x="44" y="100"/>
                  </a:cubicBezTo>
                  <a:cubicBezTo>
                    <a:pt x="37" y="115"/>
                    <a:pt x="32" y="130"/>
                    <a:pt x="27" y="147"/>
                  </a:cubicBezTo>
                  <a:cubicBezTo>
                    <a:pt x="24" y="149"/>
                    <a:pt x="23" y="150"/>
                    <a:pt x="20" y="150"/>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7" name="Freeform 83"/>
            <p:cNvSpPr/>
            <p:nvPr userDrawn="1"/>
          </p:nvSpPr>
          <p:spPr bwMode="auto">
            <a:xfrm>
              <a:off x="1401" y="757"/>
              <a:ext cx="37" cy="49"/>
            </a:xfrm>
            <a:custGeom>
              <a:avLst/>
              <a:gdLst>
                <a:gd name="T0" fmla="*/ 5 w 30"/>
                <a:gd name="T1" fmla="*/ 39 h 39"/>
                <a:gd name="T2" fmla="*/ 6 w 30"/>
                <a:gd name="T3" fmla="*/ 28 h 39"/>
                <a:gd name="T4" fmla="*/ 6 w 30"/>
                <a:gd name="T5" fmla="*/ 1 h 39"/>
                <a:gd name="T6" fmla="*/ 10 w 30"/>
                <a:gd name="T7" fmla="*/ 0 h 39"/>
                <a:gd name="T8" fmla="*/ 25 w 30"/>
                <a:gd name="T9" fmla="*/ 17 h 39"/>
                <a:gd name="T10" fmla="*/ 5 w 30"/>
                <a:gd name="T11" fmla="*/ 39 h 39"/>
              </a:gdLst>
              <a:ahLst/>
              <a:cxnLst>
                <a:cxn ang="0">
                  <a:pos x="T0" y="T1"/>
                </a:cxn>
                <a:cxn ang="0">
                  <a:pos x="T2" y="T3"/>
                </a:cxn>
                <a:cxn ang="0">
                  <a:pos x="T4" y="T5"/>
                </a:cxn>
                <a:cxn ang="0">
                  <a:pos x="T6" y="T7"/>
                </a:cxn>
                <a:cxn ang="0">
                  <a:pos x="T8" y="T9"/>
                </a:cxn>
                <a:cxn ang="0">
                  <a:pos x="T10" y="T11"/>
                </a:cxn>
              </a:cxnLst>
              <a:rect l="0" t="0" r="r" b="b"/>
              <a:pathLst>
                <a:path w="30" h="39">
                  <a:moveTo>
                    <a:pt x="5" y="39"/>
                  </a:moveTo>
                  <a:cubicBezTo>
                    <a:pt x="3" y="35"/>
                    <a:pt x="6" y="31"/>
                    <a:pt x="6" y="28"/>
                  </a:cubicBezTo>
                  <a:cubicBezTo>
                    <a:pt x="3" y="17"/>
                    <a:pt x="0" y="9"/>
                    <a:pt x="6" y="1"/>
                  </a:cubicBezTo>
                  <a:cubicBezTo>
                    <a:pt x="7" y="0"/>
                    <a:pt x="9" y="0"/>
                    <a:pt x="10" y="0"/>
                  </a:cubicBezTo>
                  <a:cubicBezTo>
                    <a:pt x="14" y="4"/>
                    <a:pt x="21" y="11"/>
                    <a:pt x="25" y="17"/>
                  </a:cubicBezTo>
                  <a:cubicBezTo>
                    <a:pt x="30" y="29"/>
                    <a:pt x="14" y="35"/>
                    <a:pt x="5" y="39"/>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8" name="Freeform 84"/>
            <p:cNvSpPr/>
            <p:nvPr userDrawn="1"/>
          </p:nvSpPr>
          <p:spPr bwMode="auto">
            <a:xfrm>
              <a:off x="1411" y="708"/>
              <a:ext cx="46" cy="47"/>
            </a:xfrm>
            <a:custGeom>
              <a:avLst/>
              <a:gdLst>
                <a:gd name="T0" fmla="*/ 7 w 37"/>
                <a:gd name="T1" fmla="*/ 38 h 38"/>
                <a:gd name="T2" fmla="*/ 4 w 37"/>
                <a:gd name="T3" fmla="*/ 36 h 38"/>
                <a:gd name="T4" fmla="*/ 6 w 37"/>
                <a:gd name="T5" fmla="*/ 29 h 38"/>
                <a:gd name="T6" fmla="*/ 11 w 37"/>
                <a:gd name="T7" fmla="*/ 0 h 38"/>
                <a:gd name="T8" fmla="*/ 16 w 37"/>
                <a:gd name="T9" fmla="*/ 7 h 38"/>
                <a:gd name="T10" fmla="*/ 24 w 37"/>
                <a:gd name="T11" fmla="*/ 32 h 38"/>
                <a:gd name="T12" fmla="*/ 7 w 37"/>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37" h="38">
                  <a:moveTo>
                    <a:pt x="7" y="38"/>
                  </a:moveTo>
                  <a:cubicBezTo>
                    <a:pt x="5" y="37"/>
                    <a:pt x="5" y="37"/>
                    <a:pt x="4" y="36"/>
                  </a:cubicBezTo>
                  <a:cubicBezTo>
                    <a:pt x="6" y="33"/>
                    <a:pt x="7" y="32"/>
                    <a:pt x="6" y="29"/>
                  </a:cubicBezTo>
                  <a:cubicBezTo>
                    <a:pt x="0" y="20"/>
                    <a:pt x="0" y="5"/>
                    <a:pt x="11" y="0"/>
                  </a:cubicBezTo>
                  <a:cubicBezTo>
                    <a:pt x="14" y="0"/>
                    <a:pt x="15" y="3"/>
                    <a:pt x="16" y="7"/>
                  </a:cubicBezTo>
                  <a:cubicBezTo>
                    <a:pt x="23" y="14"/>
                    <a:pt x="37" y="23"/>
                    <a:pt x="24" y="32"/>
                  </a:cubicBezTo>
                  <a:cubicBezTo>
                    <a:pt x="18" y="35"/>
                    <a:pt x="13" y="36"/>
                    <a:pt x="7" y="38"/>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99" name="Freeform 85"/>
            <p:cNvSpPr/>
            <p:nvPr userDrawn="1"/>
          </p:nvSpPr>
          <p:spPr bwMode="auto">
            <a:xfrm>
              <a:off x="2067" y="765"/>
              <a:ext cx="26" cy="39"/>
            </a:xfrm>
            <a:custGeom>
              <a:avLst/>
              <a:gdLst>
                <a:gd name="T0" fmla="*/ 10 w 21"/>
                <a:gd name="T1" fmla="*/ 31 h 31"/>
                <a:gd name="T2" fmla="*/ 3 w 21"/>
                <a:gd name="T3" fmla="*/ 4 h 31"/>
                <a:gd name="T4" fmla="*/ 21 w 21"/>
                <a:gd name="T5" fmla="*/ 18 h 31"/>
                <a:gd name="T6" fmla="*/ 10 w 21"/>
                <a:gd name="T7" fmla="*/ 31 h 31"/>
              </a:gdLst>
              <a:ahLst/>
              <a:cxnLst>
                <a:cxn ang="0">
                  <a:pos x="T0" y="T1"/>
                </a:cxn>
                <a:cxn ang="0">
                  <a:pos x="T2" y="T3"/>
                </a:cxn>
                <a:cxn ang="0">
                  <a:pos x="T4" y="T5"/>
                </a:cxn>
                <a:cxn ang="0">
                  <a:pos x="T6" y="T7"/>
                </a:cxn>
              </a:cxnLst>
              <a:rect l="0" t="0" r="r" b="b"/>
              <a:pathLst>
                <a:path w="21" h="31">
                  <a:moveTo>
                    <a:pt x="10" y="31"/>
                  </a:moveTo>
                  <a:cubicBezTo>
                    <a:pt x="0" y="27"/>
                    <a:pt x="2" y="11"/>
                    <a:pt x="3" y="4"/>
                  </a:cubicBezTo>
                  <a:cubicBezTo>
                    <a:pt x="11" y="0"/>
                    <a:pt x="20" y="9"/>
                    <a:pt x="21" y="18"/>
                  </a:cubicBezTo>
                  <a:cubicBezTo>
                    <a:pt x="19" y="27"/>
                    <a:pt x="19" y="29"/>
                    <a:pt x="10" y="31"/>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0" name="Freeform 86"/>
            <p:cNvSpPr>
              <a:spLocks noEditPoints="1"/>
            </p:cNvSpPr>
            <p:nvPr userDrawn="1"/>
          </p:nvSpPr>
          <p:spPr bwMode="auto">
            <a:xfrm>
              <a:off x="2057" y="673"/>
              <a:ext cx="166" cy="224"/>
            </a:xfrm>
            <a:custGeom>
              <a:avLst/>
              <a:gdLst>
                <a:gd name="T0" fmla="*/ 71 w 134"/>
                <a:gd name="T1" fmla="*/ 180 h 180"/>
                <a:gd name="T2" fmla="*/ 34 w 134"/>
                <a:gd name="T3" fmla="*/ 173 h 180"/>
                <a:gd name="T4" fmla="*/ 56 w 134"/>
                <a:gd name="T5" fmla="*/ 148 h 180"/>
                <a:gd name="T6" fmla="*/ 0 w 134"/>
                <a:gd name="T7" fmla="*/ 147 h 180"/>
                <a:gd name="T8" fmla="*/ 56 w 134"/>
                <a:gd name="T9" fmla="*/ 124 h 180"/>
                <a:gd name="T10" fmla="*/ 75 w 134"/>
                <a:gd name="T11" fmla="*/ 108 h 180"/>
                <a:gd name="T12" fmla="*/ 91 w 134"/>
                <a:gd name="T13" fmla="*/ 96 h 180"/>
                <a:gd name="T14" fmla="*/ 32 w 134"/>
                <a:gd name="T15" fmla="*/ 119 h 180"/>
                <a:gd name="T16" fmla="*/ 34 w 134"/>
                <a:gd name="T17" fmla="*/ 108 h 180"/>
                <a:gd name="T18" fmla="*/ 73 w 134"/>
                <a:gd name="T19" fmla="*/ 81 h 180"/>
                <a:gd name="T20" fmla="*/ 71 w 134"/>
                <a:gd name="T21" fmla="*/ 78 h 180"/>
                <a:gd name="T22" fmla="*/ 39 w 134"/>
                <a:gd name="T23" fmla="*/ 93 h 180"/>
                <a:gd name="T24" fmla="*/ 27 w 134"/>
                <a:gd name="T25" fmla="*/ 61 h 180"/>
                <a:gd name="T26" fmla="*/ 33 w 134"/>
                <a:gd name="T27" fmla="*/ 44 h 180"/>
                <a:gd name="T28" fmla="*/ 46 w 134"/>
                <a:gd name="T29" fmla="*/ 56 h 180"/>
                <a:gd name="T30" fmla="*/ 60 w 134"/>
                <a:gd name="T31" fmla="*/ 66 h 180"/>
                <a:gd name="T32" fmla="*/ 68 w 134"/>
                <a:gd name="T33" fmla="*/ 55 h 180"/>
                <a:gd name="T34" fmla="*/ 64 w 134"/>
                <a:gd name="T35" fmla="*/ 45 h 180"/>
                <a:gd name="T36" fmla="*/ 84 w 134"/>
                <a:gd name="T37" fmla="*/ 25 h 180"/>
                <a:gd name="T38" fmla="*/ 111 w 134"/>
                <a:gd name="T39" fmla="*/ 20 h 180"/>
                <a:gd name="T40" fmla="*/ 110 w 134"/>
                <a:gd name="T41" fmla="*/ 29 h 180"/>
                <a:gd name="T42" fmla="*/ 132 w 134"/>
                <a:gd name="T43" fmla="*/ 44 h 180"/>
                <a:gd name="T44" fmla="*/ 115 w 134"/>
                <a:gd name="T45" fmla="*/ 77 h 180"/>
                <a:gd name="T46" fmla="*/ 120 w 134"/>
                <a:gd name="T47" fmla="*/ 94 h 180"/>
                <a:gd name="T48" fmla="*/ 78 w 134"/>
                <a:gd name="T49" fmla="*/ 114 h 180"/>
                <a:gd name="T50" fmla="*/ 92 w 134"/>
                <a:gd name="T51" fmla="*/ 119 h 180"/>
                <a:gd name="T52" fmla="*/ 81 w 134"/>
                <a:gd name="T53" fmla="*/ 140 h 180"/>
                <a:gd name="T54" fmla="*/ 72 w 134"/>
                <a:gd name="T55" fmla="*/ 180 h 180"/>
                <a:gd name="T56" fmla="*/ 106 w 134"/>
                <a:gd name="T57" fmla="*/ 53 h 180"/>
                <a:gd name="T58" fmla="*/ 87 w 134"/>
                <a:gd name="T59" fmla="*/ 59 h 180"/>
                <a:gd name="T60" fmla="*/ 87 w 134"/>
                <a:gd name="T61" fmla="*/ 60 h 180"/>
                <a:gd name="T62" fmla="*/ 92 w 134"/>
                <a:gd name="T63" fmla="*/ 58 h 180"/>
                <a:gd name="T64" fmla="*/ 99 w 134"/>
                <a:gd name="T65" fmla="*/ 6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 h="180">
                  <a:moveTo>
                    <a:pt x="72" y="180"/>
                  </a:moveTo>
                  <a:cubicBezTo>
                    <a:pt x="71" y="180"/>
                    <a:pt x="71" y="180"/>
                    <a:pt x="71" y="180"/>
                  </a:cubicBezTo>
                  <a:cubicBezTo>
                    <a:pt x="58" y="180"/>
                    <a:pt x="46" y="179"/>
                    <a:pt x="34" y="175"/>
                  </a:cubicBezTo>
                  <a:cubicBezTo>
                    <a:pt x="34" y="174"/>
                    <a:pt x="34" y="174"/>
                    <a:pt x="34" y="173"/>
                  </a:cubicBezTo>
                  <a:cubicBezTo>
                    <a:pt x="41" y="169"/>
                    <a:pt x="50" y="170"/>
                    <a:pt x="55" y="163"/>
                  </a:cubicBezTo>
                  <a:cubicBezTo>
                    <a:pt x="56" y="157"/>
                    <a:pt x="57" y="152"/>
                    <a:pt x="56" y="148"/>
                  </a:cubicBezTo>
                  <a:cubicBezTo>
                    <a:pt x="43" y="148"/>
                    <a:pt x="37" y="157"/>
                    <a:pt x="27" y="161"/>
                  </a:cubicBezTo>
                  <a:cubicBezTo>
                    <a:pt x="18" y="162"/>
                    <a:pt x="3" y="154"/>
                    <a:pt x="0" y="147"/>
                  </a:cubicBezTo>
                  <a:cubicBezTo>
                    <a:pt x="0" y="136"/>
                    <a:pt x="3" y="141"/>
                    <a:pt x="14" y="140"/>
                  </a:cubicBezTo>
                  <a:cubicBezTo>
                    <a:pt x="28" y="138"/>
                    <a:pt x="43" y="130"/>
                    <a:pt x="56" y="124"/>
                  </a:cubicBezTo>
                  <a:cubicBezTo>
                    <a:pt x="59" y="121"/>
                    <a:pt x="59" y="121"/>
                    <a:pt x="61" y="121"/>
                  </a:cubicBezTo>
                  <a:cubicBezTo>
                    <a:pt x="64" y="112"/>
                    <a:pt x="66" y="110"/>
                    <a:pt x="75" y="108"/>
                  </a:cubicBezTo>
                  <a:cubicBezTo>
                    <a:pt x="79" y="106"/>
                    <a:pt x="79" y="106"/>
                    <a:pt x="90" y="100"/>
                  </a:cubicBezTo>
                  <a:cubicBezTo>
                    <a:pt x="90" y="99"/>
                    <a:pt x="91" y="98"/>
                    <a:pt x="91" y="96"/>
                  </a:cubicBezTo>
                  <a:cubicBezTo>
                    <a:pt x="74" y="98"/>
                    <a:pt x="61" y="112"/>
                    <a:pt x="48" y="121"/>
                  </a:cubicBezTo>
                  <a:cubicBezTo>
                    <a:pt x="41" y="122"/>
                    <a:pt x="36" y="121"/>
                    <a:pt x="32" y="119"/>
                  </a:cubicBezTo>
                  <a:cubicBezTo>
                    <a:pt x="29" y="120"/>
                    <a:pt x="12" y="123"/>
                    <a:pt x="20" y="116"/>
                  </a:cubicBezTo>
                  <a:cubicBezTo>
                    <a:pt x="25" y="114"/>
                    <a:pt x="29" y="111"/>
                    <a:pt x="34" y="108"/>
                  </a:cubicBezTo>
                  <a:cubicBezTo>
                    <a:pt x="47" y="100"/>
                    <a:pt x="61" y="93"/>
                    <a:pt x="74" y="85"/>
                  </a:cubicBezTo>
                  <a:cubicBezTo>
                    <a:pt x="74" y="83"/>
                    <a:pt x="73" y="82"/>
                    <a:pt x="73" y="81"/>
                  </a:cubicBezTo>
                  <a:cubicBezTo>
                    <a:pt x="73" y="79"/>
                    <a:pt x="74" y="77"/>
                    <a:pt x="74" y="75"/>
                  </a:cubicBezTo>
                  <a:cubicBezTo>
                    <a:pt x="72" y="76"/>
                    <a:pt x="71" y="76"/>
                    <a:pt x="71" y="78"/>
                  </a:cubicBezTo>
                  <a:cubicBezTo>
                    <a:pt x="63" y="81"/>
                    <a:pt x="59" y="88"/>
                    <a:pt x="53" y="81"/>
                  </a:cubicBezTo>
                  <a:cubicBezTo>
                    <a:pt x="51" y="88"/>
                    <a:pt x="46" y="93"/>
                    <a:pt x="39" y="93"/>
                  </a:cubicBezTo>
                  <a:cubicBezTo>
                    <a:pt x="32" y="89"/>
                    <a:pt x="32" y="77"/>
                    <a:pt x="31" y="72"/>
                  </a:cubicBezTo>
                  <a:cubicBezTo>
                    <a:pt x="30" y="71"/>
                    <a:pt x="29" y="67"/>
                    <a:pt x="27" y="61"/>
                  </a:cubicBezTo>
                  <a:cubicBezTo>
                    <a:pt x="24" y="55"/>
                    <a:pt x="18" y="47"/>
                    <a:pt x="22" y="42"/>
                  </a:cubicBezTo>
                  <a:cubicBezTo>
                    <a:pt x="27" y="38"/>
                    <a:pt x="29" y="37"/>
                    <a:pt x="33" y="44"/>
                  </a:cubicBezTo>
                  <a:cubicBezTo>
                    <a:pt x="37" y="47"/>
                    <a:pt x="42" y="51"/>
                    <a:pt x="45" y="56"/>
                  </a:cubicBezTo>
                  <a:cubicBezTo>
                    <a:pt x="45" y="56"/>
                    <a:pt x="46" y="56"/>
                    <a:pt x="46" y="56"/>
                  </a:cubicBezTo>
                  <a:cubicBezTo>
                    <a:pt x="48" y="62"/>
                    <a:pt x="54" y="69"/>
                    <a:pt x="53" y="77"/>
                  </a:cubicBezTo>
                  <a:cubicBezTo>
                    <a:pt x="57" y="75"/>
                    <a:pt x="62" y="71"/>
                    <a:pt x="60" y="66"/>
                  </a:cubicBezTo>
                  <a:cubicBezTo>
                    <a:pt x="53" y="63"/>
                    <a:pt x="57" y="57"/>
                    <a:pt x="61" y="55"/>
                  </a:cubicBezTo>
                  <a:cubicBezTo>
                    <a:pt x="64" y="55"/>
                    <a:pt x="64" y="55"/>
                    <a:pt x="68" y="55"/>
                  </a:cubicBezTo>
                  <a:cubicBezTo>
                    <a:pt x="68" y="53"/>
                    <a:pt x="68" y="53"/>
                    <a:pt x="67" y="52"/>
                  </a:cubicBezTo>
                  <a:cubicBezTo>
                    <a:pt x="62" y="50"/>
                    <a:pt x="63" y="49"/>
                    <a:pt x="64" y="45"/>
                  </a:cubicBezTo>
                  <a:cubicBezTo>
                    <a:pt x="58" y="43"/>
                    <a:pt x="56" y="37"/>
                    <a:pt x="58" y="32"/>
                  </a:cubicBezTo>
                  <a:cubicBezTo>
                    <a:pt x="76" y="28"/>
                    <a:pt x="76" y="28"/>
                    <a:pt x="84" y="25"/>
                  </a:cubicBezTo>
                  <a:cubicBezTo>
                    <a:pt x="89" y="19"/>
                    <a:pt x="95" y="0"/>
                    <a:pt x="106" y="4"/>
                  </a:cubicBezTo>
                  <a:cubicBezTo>
                    <a:pt x="109" y="7"/>
                    <a:pt x="111" y="14"/>
                    <a:pt x="111" y="20"/>
                  </a:cubicBezTo>
                  <a:cubicBezTo>
                    <a:pt x="109" y="23"/>
                    <a:pt x="107" y="25"/>
                    <a:pt x="107" y="28"/>
                  </a:cubicBezTo>
                  <a:cubicBezTo>
                    <a:pt x="108" y="28"/>
                    <a:pt x="109" y="28"/>
                    <a:pt x="110" y="29"/>
                  </a:cubicBezTo>
                  <a:cubicBezTo>
                    <a:pt x="117" y="25"/>
                    <a:pt x="121" y="21"/>
                    <a:pt x="125" y="31"/>
                  </a:cubicBezTo>
                  <a:cubicBezTo>
                    <a:pt x="132" y="35"/>
                    <a:pt x="134" y="34"/>
                    <a:pt x="132" y="44"/>
                  </a:cubicBezTo>
                  <a:cubicBezTo>
                    <a:pt x="127" y="55"/>
                    <a:pt x="121" y="66"/>
                    <a:pt x="115" y="76"/>
                  </a:cubicBezTo>
                  <a:cubicBezTo>
                    <a:pt x="115" y="76"/>
                    <a:pt x="115" y="77"/>
                    <a:pt x="115" y="77"/>
                  </a:cubicBezTo>
                  <a:cubicBezTo>
                    <a:pt x="117" y="77"/>
                    <a:pt x="118" y="78"/>
                    <a:pt x="119" y="78"/>
                  </a:cubicBezTo>
                  <a:cubicBezTo>
                    <a:pt x="120" y="83"/>
                    <a:pt x="120" y="88"/>
                    <a:pt x="120" y="94"/>
                  </a:cubicBezTo>
                  <a:cubicBezTo>
                    <a:pt x="116" y="100"/>
                    <a:pt x="110" y="100"/>
                    <a:pt x="103" y="101"/>
                  </a:cubicBezTo>
                  <a:cubicBezTo>
                    <a:pt x="94" y="106"/>
                    <a:pt x="86" y="109"/>
                    <a:pt x="78" y="114"/>
                  </a:cubicBezTo>
                  <a:cubicBezTo>
                    <a:pt x="78" y="116"/>
                    <a:pt x="78" y="118"/>
                    <a:pt x="79" y="120"/>
                  </a:cubicBezTo>
                  <a:cubicBezTo>
                    <a:pt x="83" y="120"/>
                    <a:pt x="87" y="120"/>
                    <a:pt x="92" y="119"/>
                  </a:cubicBezTo>
                  <a:cubicBezTo>
                    <a:pt x="96" y="123"/>
                    <a:pt x="96" y="131"/>
                    <a:pt x="93" y="136"/>
                  </a:cubicBezTo>
                  <a:cubicBezTo>
                    <a:pt x="88" y="137"/>
                    <a:pt x="85" y="138"/>
                    <a:pt x="81" y="140"/>
                  </a:cubicBezTo>
                  <a:cubicBezTo>
                    <a:pt x="81" y="142"/>
                    <a:pt x="81" y="144"/>
                    <a:pt x="80" y="147"/>
                  </a:cubicBezTo>
                  <a:cubicBezTo>
                    <a:pt x="81" y="156"/>
                    <a:pt x="85" y="178"/>
                    <a:pt x="72" y="180"/>
                  </a:cubicBezTo>
                  <a:moveTo>
                    <a:pt x="99" y="67"/>
                  </a:moveTo>
                  <a:cubicBezTo>
                    <a:pt x="103" y="63"/>
                    <a:pt x="106" y="58"/>
                    <a:pt x="106" y="53"/>
                  </a:cubicBezTo>
                  <a:cubicBezTo>
                    <a:pt x="102" y="49"/>
                    <a:pt x="96" y="49"/>
                    <a:pt x="92" y="49"/>
                  </a:cubicBezTo>
                  <a:cubicBezTo>
                    <a:pt x="92" y="51"/>
                    <a:pt x="92" y="51"/>
                    <a:pt x="87" y="59"/>
                  </a:cubicBezTo>
                  <a:cubicBezTo>
                    <a:pt x="88" y="59"/>
                    <a:pt x="88" y="59"/>
                    <a:pt x="89" y="59"/>
                  </a:cubicBezTo>
                  <a:cubicBezTo>
                    <a:pt x="88" y="60"/>
                    <a:pt x="88" y="60"/>
                    <a:pt x="87" y="60"/>
                  </a:cubicBezTo>
                  <a:cubicBezTo>
                    <a:pt x="87" y="60"/>
                    <a:pt x="88" y="60"/>
                    <a:pt x="88" y="61"/>
                  </a:cubicBezTo>
                  <a:cubicBezTo>
                    <a:pt x="90" y="61"/>
                    <a:pt x="91" y="59"/>
                    <a:pt x="92" y="58"/>
                  </a:cubicBezTo>
                  <a:cubicBezTo>
                    <a:pt x="98" y="57"/>
                    <a:pt x="98" y="59"/>
                    <a:pt x="98" y="67"/>
                  </a:cubicBezTo>
                  <a:cubicBezTo>
                    <a:pt x="98" y="67"/>
                    <a:pt x="98" y="67"/>
                    <a:pt x="99" y="67"/>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1" name="Freeform 87"/>
            <p:cNvSpPr/>
            <p:nvPr userDrawn="1"/>
          </p:nvSpPr>
          <p:spPr bwMode="auto">
            <a:xfrm>
              <a:off x="1415" y="933"/>
              <a:ext cx="31" cy="40"/>
            </a:xfrm>
            <a:custGeom>
              <a:avLst/>
              <a:gdLst>
                <a:gd name="T0" fmla="*/ 0 w 31"/>
                <a:gd name="T1" fmla="*/ 35 h 40"/>
                <a:gd name="T2" fmla="*/ 24 w 31"/>
                <a:gd name="T3" fmla="*/ 5 h 40"/>
                <a:gd name="T4" fmla="*/ 2 w 31"/>
                <a:gd name="T5" fmla="*/ 5 h 40"/>
                <a:gd name="T6" fmla="*/ 2 w 31"/>
                <a:gd name="T7" fmla="*/ 3 h 40"/>
                <a:gd name="T8" fmla="*/ 2 w 31"/>
                <a:gd name="T9" fmla="*/ 0 h 40"/>
                <a:gd name="T10" fmla="*/ 31 w 31"/>
                <a:gd name="T11" fmla="*/ 0 h 40"/>
                <a:gd name="T12" fmla="*/ 31 w 31"/>
                <a:gd name="T13" fmla="*/ 3 h 40"/>
                <a:gd name="T14" fmla="*/ 31 w 31"/>
                <a:gd name="T15" fmla="*/ 5 h 40"/>
                <a:gd name="T16" fmla="*/ 6 w 31"/>
                <a:gd name="T17" fmla="*/ 35 h 40"/>
                <a:gd name="T18" fmla="*/ 31 w 31"/>
                <a:gd name="T19" fmla="*/ 35 h 40"/>
                <a:gd name="T20" fmla="*/ 31 w 31"/>
                <a:gd name="T21" fmla="*/ 37 h 40"/>
                <a:gd name="T22" fmla="*/ 31 w 31"/>
                <a:gd name="T23" fmla="*/ 40 h 40"/>
                <a:gd name="T24" fmla="*/ 0 w 31"/>
                <a:gd name="T25" fmla="*/ 40 h 40"/>
                <a:gd name="T26" fmla="*/ 0 w 31"/>
                <a:gd name="T27" fmla="*/ 37 h 40"/>
                <a:gd name="T28" fmla="*/ 0 w 31"/>
                <a:gd name="T29"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0" y="35"/>
                  </a:moveTo>
                  <a:lnTo>
                    <a:pt x="24" y="5"/>
                  </a:lnTo>
                  <a:lnTo>
                    <a:pt x="2" y="5"/>
                  </a:lnTo>
                  <a:lnTo>
                    <a:pt x="2" y="3"/>
                  </a:lnTo>
                  <a:lnTo>
                    <a:pt x="2" y="0"/>
                  </a:lnTo>
                  <a:lnTo>
                    <a:pt x="31" y="0"/>
                  </a:lnTo>
                  <a:lnTo>
                    <a:pt x="31" y="3"/>
                  </a:lnTo>
                  <a:lnTo>
                    <a:pt x="31" y="5"/>
                  </a:lnTo>
                  <a:lnTo>
                    <a:pt x="6" y="35"/>
                  </a:lnTo>
                  <a:lnTo>
                    <a:pt x="31" y="35"/>
                  </a:lnTo>
                  <a:lnTo>
                    <a:pt x="31" y="37"/>
                  </a:lnTo>
                  <a:lnTo>
                    <a:pt x="31" y="40"/>
                  </a:lnTo>
                  <a:lnTo>
                    <a:pt x="0" y="40"/>
                  </a:lnTo>
                  <a:lnTo>
                    <a:pt x="0" y="37"/>
                  </a:lnTo>
                  <a:lnTo>
                    <a:pt x="0" y="35"/>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2" name="Freeform 88"/>
            <p:cNvSpPr/>
            <p:nvPr userDrawn="1"/>
          </p:nvSpPr>
          <p:spPr bwMode="auto">
            <a:xfrm>
              <a:off x="1458" y="933"/>
              <a:ext cx="31" cy="40"/>
            </a:xfrm>
            <a:custGeom>
              <a:avLst/>
              <a:gdLst>
                <a:gd name="T0" fmla="*/ 0 w 31"/>
                <a:gd name="T1" fmla="*/ 0 h 40"/>
                <a:gd name="T2" fmla="*/ 2 w 31"/>
                <a:gd name="T3" fmla="*/ 0 h 40"/>
                <a:gd name="T4" fmla="*/ 5 w 31"/>
                <a:gd name="T5" fmla="*/ 0 h 40"/>
                <a:gd name="T6" fmla="*/ 5 w 31"/>
                <a:gd name="T7" fmla="*/ 16 h 40"/>
                <a:gd name="T8" fmla="*/ 26 w 31"/>
                <a:gd name="T9" fmla="*/ 16 h 40"/>
                <a:gd name="T10" fmla="*/ 26 w 31"/>
                <a:gd name="T11" fmla="*/ 0 h 40"/>
                <a:gd name="T12" fmla="*/ 28 w 31"/>
                <a:gd name="T13" fmla="*/ 0 h 40"/>
                <a:gd name="T14" fmla="*/ 31 w 31"/>
                <a:gd name="T15" fmla="*/ 0 h 40"/>
                <a:gd name="T16" fmla="*/ 31 w 31"/>
                <a:gd name="T17" fmla="*/ 40 h 40"/>
                <a:gd name="T18" fmla="*/ 28 w 31"/>
                <a:gd name="T19" fmla="*/ 40 h 40"/>
                <a:gd name="T20" fmla="*/ 26 w 31"/>
                <a:gd name="T21" fmla="*/ 40 h 40"/>
                <a:gd name="T22" fmla="*/ 26 w 31"/>
                <a:gd name="T23" fmla="*/ 21 h 40"/>
                <a:gd name="T24" fmla="*/ 5 w 31"/>
                <a:gd name="T25" fmla="*/ 21 h 40"/>
                <a:gd name="T26" fmla="*/ 5 w 31"/>
                <a:gd name="T27" fmla="*/ 40 h 40"/>
                <a:gd name="T28" fmla="*/ 2 w 31"/>
                <a:gd name="T29" fmla="*/ 40 h 40"/>
                <a:gd name="T30" fmla="*/ 0 w 31"/>
                <a:gd name="T31" fmla="*/ 40 h 40"/>
                <a:gd name="T32" fmla="*/ 0 w 31"/>
                <a:gd name="T3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40">
                  <a:moveTo>
                    <a:pt x="0" y="0"/>
                  </a:moveTo>
                  <a:lnTo>
                    <a:pt x="2" y="0"/>
                  </a:lnTo>
                  <a:lnTo>
                    <a:pt x="5" y="0"/>
                  </a:lnTo>
                  <a:lnTo>
                    <a:pt x="5" y="16"/>
                  </a:lnTo>
                  <a:lnTo>
                    <a:pt x="26" y="16"/>
                  </a:lnTo>
                  <a:lnTo>
                    <a:pt x="26" y="0"/>
                  </a:lnTo>
                  <a:lnTo>
                    <a:pt x="28" y="0"/>
                  </a:lnTo>
                  <a:lnTo>
                    <a:pt x="31" y="0"/>
                  </a:lnTo>
                  <a:lnTo>
                    <a:pt x="31" y="40"/>
                  </a:lnTo>
                  <a:lnTo>
                    <a:pt x="28" y="40"/>
                  </a:lnTo>
                  <a:lnTo>
                    <a:pt x="26" y="40"/>
                  </a:lnTo>
                  <a:lnTo>
                    <a:pt x="26" y="21"/>
                  </a:lnTo>
                  <a:lnTo>
                    <a:pt x="5" y="21"/>
                  </a:lnTo>
                  <a:lnTo>
                    <a:pt x="5" y="40"/>
                  </a:lnTo>
                  <a:lnTo>
                    <a:pt x="2" y="40"/>
                  </a:lnTo>
                  <a:lnTo>
                    <a:pt x="0"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3" name="Freeform 89"/>
            <p:cNvSpPr/>
            <p:nvPr userDrawn="1"/>
          </p:nvSpPr>
          <p:spPr bwMode="auto">
            <a:xfrm>
              <a:off x="1503" y="933"/>
              <a:ext cx="29" cy="40"/>
            </a:xfrm>
            <a:custGeom>
              <a:avLst/>
              <a:gdLst>
                <a:gd name="T0" fmla="*/ 0 w 29"/>
                <a:gd name="T1" fmla="*/ 40 h 40"/>
                <a:gd name="T2" fmla="*/ 0 w 29"/>
                <a:gd name="T3" fmla="*/ 0 h 40"/>
                <a:gd name="T4" fmla="*/ 29 w 29"/>
                <a:gd name="T5" fmla="*/ 0 h 40"/>
                <a:gd name="T6" fmla="*/ 29 w 29"/>
                <a:gd name="T7" fmla="*/ 3 h 40"/>
                <a:gd name="T8" fmla="*/ 29 w 29"/>
                <a:gd name="T9" fmla="*/ 5 h 40"/>
                <a:gd name="T10" fmla="*/ 6 w 29"/>
                <a:gd name="T11" fmla="*/ 5 h 40"/>
                <a:gd name="T12" fmla="*/ 6 w 29"/>
                <a:gd name="T13" fmla="*/ 16 h 40"/>
                <a:gd name="T14" fmla="*/ 27 w 29"/>
                <a:gd name="T15" fmla="*/ 16 h 40"/>
                <a:gd name="T16" fmla="*/ 27 w 29"/>
                <a:gd name="T17" fmla="*/ 19 h 40"/>
                <a:gd name="T18" fmla="*/ 27 w 29"/>
                <a:gd name="T19" fmla="*/ 21 h 40"/>
                <a:gd name="T20" fmla="*/ 6 w 29"/>
                <a:gd name="T21" fmla="*/ 21 h 40"/>
                <a:gd name="T22" fmla="*/ 6 w 29"/>
                <a:gd name="T23" fmla="*/ 35 h 40"/>
                <a:gd name="T24" fmla="*/ 29 w 29"/>
                <a:gd name="T25" fmla="*/ 35 h 40"/>
                <a:gd name="T26" fmla="*/ 29 w 29"/>
                <a:gd name="T27" fmla="*/ 37 h 40"/>
                <a:gd name="T28" fmla="*/ 29 w 29"/>
                <a:gd name="T29" fmla="*/ 40 h 40"/>
                <a:gd name="T30" fmla="*/ 0 w 29"/>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40">
                  <a:moveTo>
                    <a:pt x="0" y="40"/>
                  </a:moveTo>
                  <a:lnTo>
                    <a:pt x="0" y="0"/>
                  </a:lnTo>
                  <a:lnTo>
                    <a:pt x="29" y="0"/>
                  </a:lnTo>
                  <a:lnTo>
                    <a:pt x="29" y="3"/>
                  </a:lnTo>
                  <a:lnTo>
                    <a:pt x="29" y="5"/>
                  </a:lnTo>
                  <a:lnTo>
                    <a:pt x="6" y="5"/>
                  </a:lnTo>
                  <a:lnTo>
                    <a:pt x="6" y="16"/>
                  </a:lnTo>
                  <a:lnTo>
                    <a:pt x="27" y="16"/>
                  </a:lnTo>
                  <a:lnTo>
                    <a:pt x="27" y="19"/>
                  </a:lnTo>
                  <a:lnTo>
                    <a:pt x="27" y="21"/>
                  </a:lnTo>
                  <a:lnTo>
                    <a:pt x="6" y="21"/>
                  </a:lnTo>
                  <a:lnTo>
                    <a:pt x="6" y="35"/>
                  </a:lnTo>
                  <a:lnTo>
                    <a:pt x="29" y="35"/>
                  </a:lnTo>
                  <a:lnTo>
                    <a:pt x="29" y="37"/>
                  </a:lnTo>
                  <a:lnTo>
                    <a:pt x="29" y="40"/>
                  </a:lnTo>
                  <a:lnTo>
                    <a:pt x="0" y="4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4" name="Freeform 90"/>
            <p:cNvSpPr/>
            <p:nvPr userDrawn="1"/>
          </p:nvSpPr>
          <p:spPr bwMode="auto">
            <a:xfrm>
              <a:off x="1542" y="933"/>
              <a:ext cx="22" cy="40"/>
            </a:xfrm>
            <a:custGeom>
              <a:avLst/>
              <a:gdLst>
                <a:gd name="T0" fmla="*/ 14 w 18"/>
                <a:gd name="T1" fmla="*/ 0 h 32"/>
                <a:gd name="T2" fmla="*/ 16 w 18"/>
                <a:gd name="T3" fmla="*/ 0 h 32"/>
                <a:gd name="T4" fmla="*/ 18 w 18"/>
                <a:gd name="T5" fmla="*/ 0 h 32"/>
                <a:gd name="T6" fmla="*/ 18 w 18"/>
                <a:gd name="T7" fmla="*/ 23 h 32"/>
                <a:gd name="T8" fmla="*/ 16 w 18"/>
                <a:gd name="T9" fmla="*/ 30 h 32"/>
                <a:gd name="T10" fmla="*/ 9 w 18"/>
                <a:gd name="T11" fmla="*/ 32 h 32"/>
                <a:gd name="T12" fmla="*/ 2 w 18"/>
                <a:gd name="T13" fmla="*/ 30 h 32"/>
                <a:gd name="T14" fmla="*/ 0 w 18"/>
                <a:gd name="T15" fmla="*/ 23 h 32"/>
                <a:gd name="T16" fmla="*/ 0 w 18"/>
                <a:gd name="T17" fmla="*/ 21 h 32"/>
                <a:gd name="T18" fmla="*/ 4 w 18"/>
                <a:gd name="T19" fmla="*/ 21 h 32"/>
                <a:gd name="T20" fmla="*/ 4 w 18"/>
                <a:gd name="T21" fmla="*/ 23 h 32"/>
                <a:gd name="T22" fmla="*/ 6 w 18"/>
                <a:gd name="T23" fmla="*/ 27 h 32"/>
                <a:gd name="T24" fmla="*/ 9 w 18"/>
                <a:gd name="T25" fmla="*/ 29 h 32"/>
                <a:gd name="T26" fmla="*/ 13 w 18"/>
                <a:gd name="T27" fmla="*/ 27 h 32"/>
                <a:gd name="T28" fmla="*/ 14 w 18"/>
                <a:gd name="T29" fmla="*/ 23 h 32"/>
                <a:gd name="T30" fmla="*/ 14 w 18"/>
                <a:gd name="T3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2">
                  <a:moveTo>
                    <a:pt x="14" y="0"/>
                  </a:moveTo>
                  <a:cubicBezTo>
                    <a:pt x="16" y="0"/>
                    <a:pt x="16" y="0"/>
                    <a:pt x="16" y="0"/>
                  </a:cubicBezTo>
                  <a:cubicBezTo>
                    <a:pt x="18" y="0"/>
                    <a:pt x="18" y="0"/>
                    <a:pt x="18" y="0"/>
                  </a:cubicBezTo>
                  <a:cubicBezTo>
                    <a:pt x="18" y="23"/>
                    <a:pt x="18" y="23"/>
                    <a:pt x="18" y="23"/>
                  </a:cubicBezTo>
                  <a:cubicBezTo>
                    <a:pt x="18" y="26"/>
                    <a:pt x="18" y="28"/>
                    <a:pt x="16" y="30"/>
                  </a:cubicBezTo>
                  <a:cubicBezTo>
                    <a:pt x="14" y="32"/>
                    <a:pt x="12" y="32"/>
                    <a:pt x="9" y="32"/>
                  </a:cubicBezTo>
                  <a:cubicBezTo>
                    <a:pt x="6" y="32"/>
                    <a:pt x="4" y="32"/>
                    <a:pt x="2" y="30"/>
                  </a:cubicBezTo>
                  <a:cubicBezTo>
                    <a:pt x="1" y="28"/>
                    <a:pt x="0" y="26"/>
                    <a:pt x="0" y="23"/>
                  </a:cubicBezTo>
                  <a:cubicBezTo>
                    <a:pt x="0" y="21"/>
                    <a:pt x="0" y="21"/>
                    <a:pt x="0" y="21"/>
                  </a:cubicBezTo>
                  <a:cubicBezTo>
                    <a:pt x="4" y="21"/>
                    <a:pt x="4" y="21"/>
                    <a:pt x="4" y="21"/>
                  </a:cubicBezTo>
                  <a:cubicBezTo>
                    <a:pt x="4" y="23"/>
                    <a:pt x="4" y="23"/>
                    <a:pt x="4" y="23"/>
                  </a:cubicBezTo>
                  <a:cubicBezTo>
                    <a:pt x="4" y="25"/>
                    <a:pt x="5" y="26"/>
                    <a:pt x="6" y="27"/>
                  </a:cubicBezTo>
                  <a:cubicBezTo>
                    <a:pt x="6" y="28"/>
                    <a:pt x="8" y="29"/>
                    <a:pt x="9" y="29"/>
                  </a:cubicBezTo>
                  <a:cubicBezTo>
                    <a:pt x="11" y="29"/>
                    <a:pt x="12" y="28"/>
                    <a:pt x="13" y="27"/>
                  </a:cubicBezTo>
                  <a:cubicBezTo>
                    <a:pt x="14" y="26"/>
                    <a:pt x="14" y="24"/>
                    <a:pt x="14" y="23"/>
                  </a:cubicBezTo>
                  <a:lnTo>
                    <a:pt x="14"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5" name="Freeform 91"/>
            <p:cNvSpPr/>
            <p:nvPr userDrawn="1"/>
          </p:nvSpPr>
          <p:spPr bwMode="auto">
            <a:xfrm>
              <a:off x="1579" y="933"/>
              <a:ext cx="5" cy="40"/>
            </a:xfrm>
            <a:custGeom>
              <a:avLst/>
              <a:gdLst>
                <a:gd name="T0" fmla="*/ 0 w 5"/>
                <a:gd name="T1" fmla="*/ 0 h 40"/>
                <a:gd name="T2" fmla="*/ 3 w 5"/>
                <a:gd name="T3" fmla="*/ 0 h 40"/>
                <a:gd name="T4" fmla="*/ 5 w 5"/>
                <a:gd name="T5" fmla="*/ 0 h 40"/>
                <a:gd name="T6" fmla="*/ 5 w 5"/>
                <a:gd name="T7" fmla="*/ 40 h 40"/>
                <a:gd name="T8" fmla="*/ 3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3" y="0"/>
                  </a:lnTo>
                  <a:lnTo>
                    <a:pt x="5" y="0"/>
                  </a:lnTo>
                  <a:lnTo>
                    <a:pt x="5" y="40"/>
                  </a:lnTo>
                  <a:lnTo>
                    <a:pt x="3" y="40"/>
                  </a:lnTo>
                  <a:lnTo>
                    <a:pt x="0"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6" name="Freeform 92"/>
            <p:cNvSpPr>
              <a:spLocks noEditPoints="1"/>
            </p:cNvSpPr>
            <p:nvPr userDrawn="1"/>
          </p:nvSpPr>
          <p:spPr bwMode="auto">
            <a:xfrm>
              <a:off x="1595" y="933"/>
              <a:ext cx="36" cy="40"/>
            </a:xfrm>
            <a:custGeom>
              <a:avLst/>
              <a:gdLst>
                <a:gd name="T0" fmla="*/ 15 w 36"/>
                <a:gd name="T1" fmla="*/ 0 h 40"/>
                <a:gd name="T2" fmla="*/ 19 w 36"/>
                <a:gd name="T3" fmla="*/ 0 h 40"/>
                <a:gd name="T4" fmla="*/ 21 w 36"/>
                <a:gd name="T5" fmla="*/ 0 h 40"/>
                <a:gd name="T6" fmla="*/ 36 w 36"/>
                <a:gd name="T7" fmla="*/ 40 h 40"/>
                <a:gd name="T8" fmla="*/ 33 w 36"/>
                <a:gd name="T9" fmla="*/ 40 h 40"/>
                <a:gd name="T10" fmla="*/ 30 w 36"/>
                <a:gd name="T11" fmla="*/ 40 h 40"/>
                <a:gd name="T12" fmla="*/ 26 w 36"/>
                <a:gd name="T13" fmla="*/ 27 h 40"/>
                <a:gd name="T14" fmla="*/ 10 w 36"/>
                <a:gd name="T15" fmla="*/ 27 h 40"/>
                <a:gd name="T16" fmla="*/ 7 w 36"/>
                <a:gd name="T17" fmla="*/ 40 h 40"/>
                <a:gd name="T18" fmla="*/ 4 w 36"/>
                <a:gd name="T19" fmla="*/ 40 h 40"/>
                <a:gd name="T20" fmla="*/ 0 w 36"/>
                <a:gd name="T21" fmla="*/ 40 h 40"/>
                <a:gd name="T22" fmla="*/ 15 w 36"/>
                <a:gd name="T23" fmla="*/ 0 h 40"/>
                <a:gd name="T24" fmla="*/ 12 w 36"/>
                <a:gd name="T25" fmla="*/ 24 h 40"/>
                <a:gd name="T26" fmla="*/ 24 w 36"/>
                <a:gd name="T27" fmla="*/ 24 h 40"/>
                <a:gd name="T28" fmla="*/ 19 w 36"/>
                <a:gd name="T29" fmla="*/ 5 h 40"/>
                <a:gd name="T30" fmla="*/ 19 w 36"/>
                <a:gd name="T31" fmla="*/ 5 h 40"/>
                <a:gd name="T32" fmla="*/ 12 w 36"/>
                <a:gd name="T33"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 h="40">
                  <a:moveTo>
                    <a:pt x="15" y="0"/>
                  </a:moveTo>
                  <a:lnTo>
                    <a:pt x="19" y="0"/>
                  </a:lnTo>
                  <a:lnTo>
                    <a:pt x="21" y="0"/>
                  </a:lnTo>
                  <a:lnTo>
                    <a:pt x="36" y="40"/>
                  </a:lnTo>
                  <a:lnTo>
                    <a:pt x="33" y="40"/>
                  </a:lnTo>
                  <a:lnTo>
                    <a:pt x="30" y="40"/>
                  </a:lnTo>
                  <a:lnTo>
                    <a:pt x="26" y="27"/>
                  </a:lnTo>
                  <a:lnTo>
                    <a:pt x="10" y="27"/>
                  </a:lnTo>
                  <a:lnTo>
                    <a:pt x="7" y="40"/>
                  </a:lnTo>
                  <a:lnTo>
                    <a:pt x="4" y="40"/>
                  </a:lnTo>
                  <a:lnTo>
                    <a:pt x="0" y="40"/>
                  </a:lnTo>
                  <a:lnTo>
                    <a:pt x="15" y="0"/>
                  </a:lnTo>
                  <a:close/>
                  <a:moveTo>
                    <a:pt x="12" y="24"/>
                  </a:moveTo>
                  <a:lnTo>
                    <a:pt x="24" y="24"/>
                  </a:lnTo>
                  <a:lnTo>
                    <a:pt x="19" y="5"/>
                  </a:lnTo>
                  <a:lnTo>
                    <a:pt x="19" y="5"/>
                  </a:lnTo>
                  <a:lnTo>
                    <a:pt x="12" y="24"/>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7" name="Freeform 93"/>
            <p:cNvSpPr/>
            <p:nvPr userDrawn="1"/>
          </p:nvSpPr>
          <p:spPr bwMode="auto">
            <a:xfrm>
              <a:off x="1641" y="933"/>
              <a:ext cx="31" cy="40"/>
            </a:xfrm>
            <a:custGeom>
              <a:avLst/>
              <a:gdLst>
                <a:gd name="T0" fmla="*/ 5 w 31"/>
                <a:gd name="T1" fmla="*/ 40 h 40"/>
                <a:gd name="T2" fmla="*/ 3 w 31"/>
                <a:gd name="T3" fmla="*/ 40 h 40"/>
                <a:gd name="T4" fmla="*/ 0 w 31"/>
                <a:gd name="T5" fmla="*/ 40 h 40"/>
                <a:gd name="T6" fmla="*/ 0 w 31"/>
                <a:gd name="T7" fmla="*/ 0 h 40"/>
                <a:gd name="T8" fmla="*/ 4 w 31"/>
                <a:gd name="T9" fmla="*/ 0 h 40"/>
                <a:gd name="T10" fmla="*/ 6 w 31"/>
                <a:gd name="T11" fmla="*/ 0 h 40"/>
                <a:gd name="T12" fmla="*/ 26 w 31"/>
                <a:gd name="T13" fmla="*/ 32 h 40"/>
                <a:gd name="T14" fmla="*/ 26 w 31"/>
                <a:gd name="T15" fmla="*/ 0 h 40"/>
                <a:gd name="T16" fmla="*/ 29 w 31"/>
                <a:gd name="T17" fmla="*/ 0 h 40"/>
                <a:gd name="T18" fmla="*/ 31 w 31"/>
                <a:gd name="T19" fmla="*/ 0 h 40"/>
                <a:gd name="T20" fmla="*/ 31 w 31"/>
                <a:gd name="T21" fmla="*/ 40 h 40"/>
                <a:gd name="T22" fmla="*/ 29 w 31"/>
                <a:gd name="T23" fmla="*/ 40 h 40"/>
                <a:gd name="T24" fmla="*/ 26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3" y="40"/>
                  </a:lnTo>
                  <a:lnTo>
                    <a:pt x="0" y="40"/>
                  </a:lnTo>
                  <a:lnTo>
                    <a:pt x="0" y="0"/>
                  </a:lnTo>
                  <a:lnTo>
                    <a:pt x="4" y="0"/>
                  </a:lnTo>
                  <a:lnTo>
                    <a:pt x="6" y="0"/>
                  </a:lnTo>
                  <a:lnTo>
                    <a:pt x="26" y="32"/>
                  </a:lnTo>
                  <a:lnTo>
                    <a:pt x="26" y="0"/>
                  </a:lnTo>
                  <a:lnTo>
                    <a:pt x="29" y="0"/>
                  </a:lnTo>
                  <a:lnTo>
                    <a:pt x="31" y="0"/>
                  </a:lnTo>
                  <a:lnTo>
                    <a:pt x="31" y="40"/>
                  </a:lnTo>
                  <a:lnTo>
                    <a:pt x="29" y="40"/>
                  </a:lnTo>
                  <a:lnTo>
                    <a:pt x="26" y="40"/>
                  </a:lnTo>
                  <a:lnTo>
                    <a:pt x="5" y="8"/>
                  </a:lnTo>
                  <a:lnTo>
                    <a:pt x="5" y="4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8" name="Freeform 94"/>
            <p:cNvSpPr/>
            <p:nvPr userDrawn="1"/>
          </p:nvSpPr>
          <p:spPr bwMode="auto">
            <a:xfrm>
              <a:off x="1687" y="932"/>
              <a:ext cx="36" cy="41"/>
            </a:xfrm>
            <a:custGeom>
              <a:avLst/>
              <a:gdLst>
                <a:gd name="T0" fmla="*/ 15 w 29"/>
                <a:gd name="T1" fmla="*/ 33 h 33"/>
                <a:gd name="T2" fmla="*/ 4 w 29"/>
                <a:gd name="T3" fmla="*/ 29 h 33"/>
                <a:gd name="T4" fmla="*/ 0 w 29"/>
                <a:gd name="T5" fmla="*/ 17 h 33"/>
                <a:gd name="T6" fmla="*/ 4 w 29"/>
                <a:gd name="T7" fmla="*/ 5 h 33"/>
                <a:gd name="T8" fmla="*/ 15 w 29"/>
                <a:gd name="T9" fmla="*/ 0 h 33"/>
                <a:gd name="T10" fmla="*/ 24 w 29"/>
                <a:gd name="T11" fmla="*/ 3 h 33"/>
                <a:gd name="T12" fmla="*/ 28 w 29"/>
                <a:gd name="T13" fmla="*/ 10 h 33"/>
                <a:gd name="T14" fmla="*/ 24 w 29"/>
                <a:gd name="T15" fmla="*/ 10 h 33"/>
                <a:gd name="T16" fmla="*/ 21 w 29"/>
                <a:gd name="T17" fmla="*/ 5 h 33"/>
                <a:gd name="T18" fmla="*/ 15 w 29"/>
                <a:gd name="T19" fmla="*/ 4 h 33"/>
                <a:gd name="T20" fmla="*/ 7 w 29"/>
                <a:gd name="T21" fmla="*/ 7 h 33"/>
                <a:gd name="T22" fmla="*/ 4 w 29"/>
                <a:gd name="T23" fmla="*/ 17 h 33"/>
                <a:gd name="T24" fmla="*/ 7 w 29"/>
                <a:gd name="T25" fmla="*/ 26 h 33"/>
                <a:gd name="T26" fmla="*/ 15 w 29"/>
                <a:gd name="T27" fmla="*/ 30 h 33"/>
                <a:gd name="T28" fmla="*/ 23 w 29"/>
                <a:gd name="T29" fmla="*/ 26 h 33"/>
                <a:gd name="T30" fmla="*/ 24 w 29"/>
                <a:gd name="T31" fmla="*/ 25 h 33"/>
                <a:gd name="T32" fmla="*/ 25 w 29"/>
                <a:gd name="T33" fmla="*/ 23 h 33"/>
                <a:gd name="T34" fmla="*/ 25 w 29"/>
                <a:gd name="T35" fmla="*/ 20 h 33"/>
                <a:gd name="T36" fmla="*/ 25 w 29"/>
                <a:gd name="T37" fmla="*/ 19 h 33"/>
                <a:gd name="T38" fmla="*/ 15 w 29"/>
                <a:gd name="T39" fmla="*/ 19 h 33"/>
                <a:gd name="T40" fmla="*/ 15 w 29"/>
                <a:gd name="T41" fmla="*/ 16 h 33"/>
                <a:gd name="T42" fmla="*/ 29 w 29"/>
                <a:gd name="T43" fmla="*/ 16 h 33"/>
                <a:gd name="T44" fmla="*/ 29 w 29"/>
                <a:gd name="T45" fmla="*/ 32 h 33"/>
                <a:gd name="T46" fmla="*/ 26 w 29"/>
                <a:gd name="T47" fmla="*/ 32 h 33"/>
                <a:gd name="T48" fmla="*/ 25 w 29"/>
                <a:gd name="T49" fmla="*/ 28 h 33"/>
                <a:gd name="T50" fmla="*/ 25 w 29"/>
                <a:gd name="T51" fmla="*/ 29 h 33"/>
                <a:gd name="T52" fmla="*/ 15 w 29"/>
                <a:gd name="T5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9" h="33">
                  <a:moveTo>
                    <a:pt x="15" y="33"/>
                  </a:moveTo>
                  <a:cubicBezTo>
                    <a:pt x="10" y="33"/>
                    <a:pt x="7" y="32"/>
                    <a:pt x="4" y="29"/>
                  </a:cubicBezTo>
                  <a:cubicBezTo>
                    <a:pt x="1" y="26"/>
                    <a:pt x="0" y="22"/>
                    <a:pt x="0" y="17"/>
                  </a:cubicBezTo>
                  <a:cubicBezTo>
                    <a:pt x="0" y="12"/>
                    <a:pt x="1" y="8"/>
                    <a:pt x="4" y="5"/>
                  </a:cubicBezTo>
                  <a:cubicBezTo>
                    <a:pt x="7" y="1"/>
                    <a:pt x="10" y="0"/>
                    <a:pt x="15" y="0"/>
                  </a:cubicBezTo>
                  <a:cubicBezTo>
                    <a:pt x="18" y="0"/>
                    <a:pt x="21" y="1"/>
                    <a:pt x="24" y="3"/>
                  </a:cubicBezTo>
                  <a:cubicBezTo>
                    <a:pt x="26" y="5"/>
                    <a:pt x="28" y="7"/>
                    <a:pt x="28" y="10"/>
                  </a:cubicBezTo>
                  <a:cubicBezTo>
                    <a:pt x="24" y="10"/>
                    <a:pt x="24" y="10"/>
                    <a:pt x="24" y="10"/>
                  </a:cubicBezTo>
                  <a:cubicBezTo>
                    <a:pt x="24" y="8"/>
                    <a:pt x="23" y="7"/>
                    <a:pt x="21" y="5"/>
                  </a:cubicBezTo>
                  <a:cubicBezTo>
                    <a:pt x="19" y="4"/>
                    <a:pt x="17" y="4"/>
                    <a:pt x="15" y="4"/>
                  </a:cubicBezTo>
                  <a:cubicBezTo>
                    <a:pt x="12" y="4"/>
                    <a:pt x="9" y="5"/>
                    <a:pt x="7" y="7"/>
                  </a:cubicBezTo>
                  <a:cubicBezTo>
                    <a:pt x="5" y="10"/>
                    <a:pt x="4" y="13"/>
                    <a:pt x="4" y="17"/>
                  </a:cubicBezTo>
                  <a:cubicBezTo>
                    <a:pt x="4" y="21"/>
                    <a:pt x="5" y="24"/>
                    <a:pt x="7" y="26"/>
                  </a:cubicBezTo>
                  <a:cubicBezTo>
                    <a:pt x="9" y="29"/>
                    <a:pt x="12" y="30"/>
                    <a:pt x="15" y="30"/>
                  </a:cubicBezTo>
                  <a:cubicBezTo>
                    <a:pt x="18" y="30"/>
                    <a:pt x="21" y="29"/>
                    <a:pt x="23" y="26"/>
                  </a:cubicBezTo>
                  <a:cubicBezTo>
                    <a:pt x="23" y="26"/>
                    <a:pt x="23" y="25"/>
                    <a:pt x="24" y="25"/>
                  </a:cubicBezTo>
                  <a:cubicBezTo>
                    <a:pt x="24" y="24"/>
                    <a:pt x="24" y="24"/>
                    <a:pt x="25" y="23"/>
                  </a:cubicBezTo>
                  <a:cubicBezTo>
                    <a:pt x="25" y="22"/>
                    <a:pt x="25" y="21"/>
                    <a:pt x="25" y="20"/>
                  </a:cubicBezTo>
                  <a:cubicBezTo>
                    <a:pt x="25" y="19"/>
                    <a:pt x="25" y="19"/>
                    <a:pt x="25" y="19"/>
                  </a:cubicBezTo>
                  <a:cubicBezTo>
                    <a:pt x="15" y="19"/>
                    <a:pt x="15" y="19"/>
                    <a:pt x="15" y="19"/>
                  </a:cubicBezTo>
                  <a:cubicBezTo>
                    <a:pt x="15" y="16"/>
                    <a:pt x="15" y="16"/>
                    <a:pt x="15" y="16"/>
                  </a:cubicBezTo>
                  <a:cubicBezTo>
                    <a:pt x="29" y="16"/>
                    <a:pt x="29" y="16"/>
                    <a:pt x="29" y="16"/>
                  </a:cubicBezTo>
                  <a:cubicBezTo>
                    <a:pt x="29" y="32"/>
                    <a:pt x="29" y="32"/>
                    <a:pt x="29" y="32"/>
                  </a:cubicBezTo>
                  <a:cubicBezTo>
                    <a:pt x="26" y="32"/>
                    <a:pt x="26" y="32"/>
                    <a:pt x="26" y="32"/>
                  </a:cubicBezTo>
                  <a:cubicBezTo>
                    <a:pt x="25" y="28"/>
                    <a:pt x="25" y="28"/>
                    <a:pt x="25" y="28"/>
                  </a:cubicBezTo>
                  <a:cubicBezTo>
                    <a:pt x="25" y="29"/>
                    <a:pt x="25" y="29"/>
                    <a:pt x="25" y="29"/>
                  </a:cubicBezTo>
                  <a:cubicBezTo>
                    <a:pt x="22" y="32"/>
                    <a:pt x="19" y="33"/>
                    <a:pt x="15" y="33"/>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09" name="Freeform 95"/>
            <p:cNvSpPr/>
            <p:nvPr userDrawn="1"/>
          </p:nvSpPr>
          <p:spPr bwMode="auto">
            <a:xfrm>
              <a:off x="1760" y="933"/>
              <a:ext cx="31" cy="40"/>
            </a:xfrm>
            <a:custGeom>
              <a:avLst/>
              <a:gdLst>
                <a:gd name="T0" fmla="*/ 25 w 25"/>
                <a:gd name="T1" fmla="*/ 20 h 32"/>
                <a:gd name="T2" fmla="*/ 21 w 25"/>
                <a:gd name="T3" fmla="*/ 29 h 32"/>
                <a:gd name="T4" fmla="*/ 12 w 25"/>
                <a:gd name="T5" fmla="*/ 32 h 32"/>
                <a:gd name="T6" fmla="*/ 3 w 25"/>
                <a:gd name="T7" fmla="*/ 29 h 32"/>
                <a:gd name="T8" fmla="*/ 0 w 25"/>
                <a:gd name="T9" fmla="*/ 20 h 32"/>
                <a:gd name="T10" fmla="*/ 0 w 25"/>
                <a:gd name="T11" fmla="*/ 0 h 32"/>
                <a:gd name="T12" fmla="*/ 2 w 25"/>
                <a:gd name="T13" fmla="*/ 0 h 32"/>
                <a:gd name="T14" fmla="*/ 4 w 25"/>
                <a:gd name="T15" fmla="*/ 0 h 32"/>
                <a:gd name="T16" fmla="*/ 4 w 25"/>
                <a:gd name="T17" fmla="*/ 20 h 32"/>
                <a:gd name="T18" fmla="*/ 6 w 25"/>
                <a:gd name="T19" fmla="*/ 26 h 32"/>
                <a:gd name="T20" fmla="*/ 12 w 25"/>
                <a:gd name="T21" fmla="*/ 29 h 32"/>
                <a:gd name="T22" fmla="*/ 18 w 25"/>
                <a:gd name="T23" fmla="*/ 26 h 32"/>
                <a:gd name="T24" fmla="*/ 20 w 25"/>
                <a:gd name="T25" fmla="*/ 20 h 32"/>
                <a:gd name="T26" fmla="*/ 20 w 25"/>
                <a:gd name="T27" fmla="*/ 0 h 32"/>
                <a:gd name="T28" fmla="*/ 22 w 25"/>
                <a:gd name="T29" fmla="*/ 0 h 32"/>
                <a:gd name="T30" fmla="*/ 25 w 25"/>
                <a:gd name="T31" fmla="*/ 0 h 32"/>
                <a:gd name="T32" fmla="*/ 25 w 25"/>
                <a:gd name="T33"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32">
                  <a:moveTo>
                    <a:pt x="25" y="20"/>
                  </a:moveTo>
                  <a:cubicBezTo>
                    <a:pt x="25" y="24"/>
                    <a:pt x="23" y="27"/>
                    <a:pt x="21" y="29"/>
                  </a:cubicBezTo>
                  <a:cubicBezTo>
                    <a:pt x="19" y="31"/>
                    <a:pt x="16" y="32"/>
                    <a:pt x="12" y="32"/>
                  </a:cubicBezTo>
                  <a:cubicBezTo>
                    <a:pt x="8" y="32"/>
                    <a:pt x="5" y="31"/>
                    <a:pt x="3" y="29"/>
                  </a:cubicBezTo>
                  <a:cubicBezTo>
                    <a:pt x="1" y="27"/>
                    <a:pt x="0" y="24"/>
                    <a:pt x="0" y="20"/>
                  </a:cubicBezTo>
                  <a:cubicBezTo>
                    <a:pt x="0" y="0"/>
                    <a:pt x="0" y="0"/>
                    <a:pt x="0" y="0"/>
                  </a:cubicBezTo>
                  <a:cubicBezTo>
                    <a:pt x="2" y="0"/>
                    <a:pt x="2" y="0"/>
                    <a:pt x="2" y="0"/>
                  </a:cubicBezTo>
                  <a:cubicBezTo>
                    <a:pt x="4" y="0"/>
                    <a:pt x="4" y="0"/>
                    <a:pt x="4" y="0"/>
                  </a:cubicBezTo>
                  <a:cubicBezTo>
                    <a:pt x="4" y="20"/>
                    <a:pt x="4" y="20"/>
                    <a:pt x="4" y="20"/>
                  </a:cubicBezTo>
                  <a:cubicBezTo>
                    <a:pt x="4" y="23"/>
                    <a:pt x="5" y="25"/>
                    <a:pt x="6" y="26"/>
                  </a:cubicBezTo>
                  <a:cubicBezTo>
                    <a:pt x="7" y="28"/>
                    <a:pt x="9" y="29"/>
                    <a:pt x="12" y="29"/>
                  </a:cubicBezTo>
                  <a:cubicBezTo>
                    <a:pt x="15" y="29"/>
                    <a:pt x="17" y="28"/>
                    <a:pt x="18" y="26"/>
                  </a:cubicBezTo>
                  <a:cubicBezTo>
                    <a:pt x="20" y="25"/>
                    <a:pt x="20" y="23"/>
                    <a:pt x="20" y="20"/>
                  </a:cubicBezTo>
                  <a:cubicBezTo>
                    <a:pt x="20" y="0"/>
                    <a:pt x="20" y="0"/>
                    <a:pt x="20" y="0"/>
                  </a:cubicBezTo>
                  <a:cubicBezTo>
                    <a:pt x="22" y="0"/>
                    <a:pt x="22" y="0"/>
                    <a:pt x="22" y="0"/>
                  </a:cubicBezTo>
                  <a:cubicBezTo>
                    <a:pt x="25" y="0"/>
                    <a:pt x="25" y="0"/>
                    <a:pt x="25" y="0"/>
                  </a:cubicBezTo>
                  <a:lnTo>
                    <a:pt x="25" y="2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0" name="Freeform 96"/>
            <p:cNvSpPr/>
            <p:nvPr userDrawn="1"/>
          </p:nvSpPr>
          <p:spPr bwMode="auto">
            <a:xfrm>
              <a:off x="1806" y="933"/>
              <a:ext cx="31" cy="40"/>
            </a:xfrm>
            <a:custGeom>
              <a:avLst/>
              <a:gdLst>
                <a:gd name="T0" fmla="*/ 5 w 31"/>
                <a:gd name="T1" fmla="*/ 40 h 40"/>
                <a:gd name="T2" fmla="*/ 2 w 31"/>
                <a:gd name="T3" fmla="*/ 40 h 40"/>
                <a:gd name="T4" fmla="*/ 0 w 31"/>
                <a:gd name="T5" fmla="*/ 40 h 40"/>
                <a:gd name="T6" fmla="*/ 0 w 31"/>
                <a:gd name="T7" fmla="*/ 0 h 40"/>
                <a:gd name="T8" fmla="*/ 2 w 31"/>
                <a:gd name="T9" fmla="*/ 0 h 40"/>
                <a:gd name="T10" fmla="*/ 6 w 31"/>
                <a:gd name="T11" fmla="*/ 0 h 40"/>
                <a:gd name="T12" fmla="*/ 26 w 31"/>
                <a:gd name="T13" fmla="*/ 32 h 40"/>
                <a:gd name="T14" fmla="*/ 26 w 31"/>
                <a:gd name="T15" fmla="*/ 0 h 40"/>
                <a:gd name="T16" fmla="*/ 28 w 31"/>
                <a:gd name="T17" fmla="*/ 0 h 40"/>
                <a:gd name="T18" fmla="*/ 31 w 31"/>
                <a:gd name="T19" fmla="*/ 0 h 40"/>
                <a:gd name="T20" fmla="*/ 31 w 31"/>
                <a:gd name="T21" fmla="*/ 40 h 40"/>
                <a:gd name="T22" fmla="*/ 28 w 31"/>
                <a:gd name="T23" fmla="*/ 40 h 40"/>
                <a:gd name="T24" fmla="*/ 25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2" y="40"/>
                  </a:lnTo>
                  <a:lnTo>
                    <a:pt x="0" y="40"/>
                  </a:lnTo>
                  <a:lnTo>
                    <a:pt x="0" y="0"/>
                  </a:lnTo>
                  <a:lnTo>
                    <a:pt x="2" y="0"/>
                  </a:lnTo>
                  <a:lnTo>
                    <a:pt x="6" y="0"/>
                  </a:lnTo>
                  <a:lnTo>
                    <a:pt x="26" y="32"/>
                  </a:lnTo>
                  <a:lnTo>
                    <a:pt x="26" y="0"/>
                  </a:lnTo>
                  <a:lnTo>
                    <a:pt x="28" y="0"/>
                  </a:lnTo>
                  <a:lnTo>
                    <a:pt x="31" y="0"/>
                  </a:lnTo>
                  <a:lnTo>
                    <a:pt x="31" y="40"/>
                  </a:lnTo>
                  <a:lnTo>
                    <a:pt x="28" y="40"/>
                  </a:lnTo>
                  <a:lnTo>
                    <a:pt x="25" y="40"/>
                  </a:lnTo>
                  <a:lnTo>
                    <a:pt x="5" y="8"/>
                  </a:lnTo>
                  <a:lnTo>
                    <a:pt x="5" y="4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1" name="Freeform 97"/>
            <p:cNvSpPr/>
            <p:nvPr userDrawn="1"/>
          </p:nvSpPr>
          <p:spPr bwMode="auto">
            <a:xfrm>
              <a:off x="1852"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2" name="Freeform 98"/>
            <p:cNvSpPr/>
            <p:nvPr userDrawn="1"/>
          </p:nvSpPr>
          <p:spPr bwMode="auto">
            <a:xfrm>
              <a:off x="1867" y="933"/>
              <a:ext cx="34" cy="40"/>
            </a:xfrm>
            <a:custGeom>
              <a:avLst/>
              <a:gdLst>
                <a:gd name="T0" fmla="*/ 0 w 34"/>
                <a:gd name="T1" fmla="*/ 0 h 40"/>
                <a:gd name="T2" fmla="*/ 3 w 34"/>
                <a:gd name="T3" fmla="*/ 0 h 40"/>
                <a:gd name="T4" fmla="*/ 6 w 34"/>
                <a:gd name="T5" fmla="*/ 0 h 40"/>
                <a:gd name="T6" fmla="*/ 17 w 34"/>
                <a:gd name="T7" fmla="*/ 34 h 40"/>
                <a:gd name="T8" fmla="*/ 17 w 34"/>
                <a:gd name="T9" fmla="*/ 34 h 40"/>
                <a:gd name="T10" fmla="*/ 28 w 34"/>
                <a:gd name="T11" fmla="*/ 0 h 40"/>
                <a:gd name="T12" fmla="*/ 32 w 34"/>
                <a:gd name="T13" fmla="*/ 0 h 40"/>
                <a:gd name="T14" fmla="*/ 34 w 34"/>
                <a:gd name="T15" fmla="*/ 0 h 40"/>
                <a:gd name="T16" fmla="*/ 21 w 34"/>
                <a:gd name="T17" fmla="*/ 40 h 40"/>
                <a:gd name="T18" fmla="*/ 17 w 34"/>
                <a:gd name="T19" fmla="*/ 40 h 40"/>
                <a:gd name="T20" fmla="*/ 15 w 34"/>
                <a:gd name="T21" fmla="*/ 40 h 40"/>
                <a:gd name="T22" fmla="*/ 0 w 34"/>
                <a:gd name="T2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0">
                  <a:moveTo>
                    <a:pt x="0" y="0"/>
                  </a:moveTo>
                  <a:lnTo>
                    <a:pt x="3" y="0"/>
                  </a:lnTo>
                  <a:lnTo>
                    <a:pt x="6" y="0"/>
                  </a:lnTo>
                  <a:lnTo>
                    <a:pt x="17" y="34"/>
                  </a:lnTo>
                  <a:lnTo>
                    <a:pt x="17" y="34"/>
                  </a:lnTo>
                  <a:lnTo>
                    <a:pt x="28" y="0"/>
                  </a:lnTo>
                  <a:lnTo>
                    <a:pt x="32" y="0"/>
                  </a:lnTo>
                  <a:lnTo>
                    <a:pt x="34" y="0"/>
                  </a:lnTo>
                  <a:lnTo>
                    <a:pt x="21" y="40"/>
                  </a:lnTo>
                  <a:lnTo>
                    <a:pt x="17" y="40"/>
                  </a:lnTo>
                  <a:lnTo>
                    <a:pt x="15"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3" name="Freeform 99"/>
            <p:cNvSpPr/>
            <p:nvPr userDrawn="1"/>
          </p:nvSpPr>
          <p:spPr bwMode="auto">
            <a:xfrm>
              <a:off x="1911" y="933"/>
              <a:ext cx="30" cy="40"/>
            </a:xfrm>
            <a:custGeom>
              <a:avLst/>
              <a:gdLst>
                <a:gd name="T0" fmla="*/ 0 w 30"/>
                <a:gd name="T1" fmla="*/ 40 h 40"/>
                <a:gd name="T2" fmla="*/ 0 w 30"/>
                <a:gd name="T3" fmla="*/ 0 h 40"/>
                <a:gd name="T4" fmla="*/ 30 w 30"/>
                <a:gd name="T5" fmla="*/ 0 h 40"/>
                <a:gd name="T6" fmla="*/ 30 w 30"/>
                <a:gd name="T7" fmla="*/ 3 h 40"/>
                <a:gd name="T8" fmla="*/ 30 w 30"/>
                <a:gd name="T9" fmla="*/ 5 h 40"/>
                <a:gd name="T10" fmla="*/ 6 w 30"/>
                <a:gd name="T11" fmla="*/ 5 h 40"/>
                <a:gd name="T12" fmla="*/ 6 w 30"/>
                <a:gd name="T13" fmla="*/ 16 h 40"/>
                <a:gd name="T14" fmla="*/ 27 w 30"/>
                <a:gd name="T15" fmla="*/ 16 h 40"/>
                <a:gd name="T16" fmla="*/ 27 w 30"/>
                <a:gd name="T17" fmla="*/ 19 h 40"/>
                <a:gd name="T18" fmla="*/ 27 w 30"/>
                <a:gd name="T19" fmla="*/ 21 h 40"/>
                <a:gd name="T20" fmla="*/ 6 w 30"/>
                <a:gd name="T21" fmla="*/ 21 h 40"/>
                <a:gd name="T22" fmla="*/ 6 w 30"/>
                <a:gd name="T23" fmla="*/ 35 h 40"/>
                <a:gd name="T24" fmla="*/ 30 w 30"/>
                <a:gd name="T25" fmla="*/ 35 h 40"/>
                <a:gd name="T26" fmla="*/ 30 w 30"/>
                <a:gd name="T27" fmla="*/ 37 h 40"/>
                <a:gd name="T28" fmla="*/ 30 w 30"/>
                <a:gd name="T29" fmla="*/ 40 h 40"/>
                <a:gd name="T30" fmla="*/ 0 w 30"/>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40">
                  <a:moveTo>
                    <a:pt x="0" y="40"/>
                  </a:moveTo>
                  <a:lnTo>
                    <a:pt x="0" y="0"/>
                  </a:lnTo>
                  <a:lnTo>
                    <a:pt x="30" y="0"/>
                  </a:lnTo>
                  <a:lnTo>
                    <a:pt x="30" y="3"/>
                  </a:lnTo>
                  <a:lnTo>
                    <a:pt x="30" y="5"/>
                  </a:lnTo>
                  <a:lnTo>
                    <a:pt x="6" y="5"/>
                  </a:lnTo>
                  <a:lnTo>
                    <a:pt x="6" y="16"/>
                  </a:lnTo>
                  <a:lnTo>
                    <a:pt x="27" y="16"/>
                  </a:lnTo>
                  <a:lnTo>
                    <a:pt x="27" y="19"/>
                  </a:lnTo>
                  <a:lnTo>
                    <a:pt x="27" y="21"/>
                  </a:lnTo>
                  <a:lnTo>
                    <a:pt x="6" y="21"/>
                  </a:lnTo>
                  <a:lnTo>
                    <a:pt x="6" y="35"/>
                  </a:lnTo>
                  <a:lnTo>
                    <a:pt x="30" y="35"/>
                  </a:lnTo>
                  <a:lnTo>
                    <a:pt x="30" y="37"/>
                  </a:lnTo>
                  <a:lnTo>
                    <a:pt x="30" y="40"/>
                  </a:lnTo>
                  <a:lnTo>
                    <a:pt x="0" y="4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4" name="Freeform 100"/>
            <p:cNvSpPr>
              <a:spLocks noEditPoints="1"/>
            </p:cNvSpPr>
            <p:nvPr userDrawn="1"/>
          </p:nvSpPr>
          <p:spPr bwMode="auto">
            <a:xfrm>
              <a:off x="1955" y="933"/>
              <a:ext cx="33" cy="40"/>
            </a:xfrm>
            <a:custGeom>
              <a:avLst/>
              <a:gdLst>
                <a:gd name="T0" fmla="*/ 0 w 27"/>
                <a:gd name="T1" fmla="*/ 0 h 32"/>
                <a:gd name="T2" fmla="*/ 2 w 27"/>
                <a:gd name="T3" fmla="*/ 0 h 32"/>
                <a:gd name="T4" fmla="*/ 15 w 27"/>
                <a:gd name="T5" fmla="*/ 0 h 32"/>
                <a:gd name="T6" fmla="*/ 23 w 27"/>
                <a:gd name="T7" fmla="*/ 2 h 32"/>
                <a:gd name="T8" fmla="*/ 25 w 27"/>
                <a:gd name="T9" fmla="*/ 8 h 32"/>
                <a:gd name="T10" fmla="*/ 23 w 27"/>
                <a:gd name="T11" fmla="*/ 15 h 32"/>
                <a:gd name="T12" fmla="*/ 21 w 27"/>
                <a:gd name="T13" fmla="*/ 16 h 32"/>
                <a:gd name="T14" fmla="*/ 22 w 27"/>
                <a:gd name="T15" fmla="*/ 16 h 32"/>
                <a:gd name="T16" fmla="*/ 25 w 27"/>
                <a:gd name="T17" fmla="*/ 22 h 32"/>
                <a:gd name="T18" fmla="*/ 25 w 27"/>
                <a:gd name="T19" fmla="*/ 28 h 32"/>
                <a:gd name="T20" fmla="*/ 25 w 27"/>
                <a:gd name="T21" fmla="*/ 30 h 32"/>
                <a:gd name="T22" fmla="*/ 27 w 27"/>
                <a:gd name="T23" fmla="*/ 31 h 32"/>
                <a:gd name="T24" fmla="*/ 27 w 27"/>
                <a:gd name="T25" fmla="*/ 31 h 32"/>
                <a:gd name="T26" fmla="*/ 21 w 27"/>
                <a:gd name="T27" fmla="*/ 31 h 32"/>
                <a:gd name="T28" fmla="*/ 21 w 27"/>
                <a:gd name="T29" fmla="*/ 29 h 32"/>
                <a:gd name="T30" fmla="*/ 21 w 27"/>
                <a:gd name="T31" fmla="*/ 26 h 32"/>
                <a:gd name="T32" fmla="*/ 21 w 27"/>
                <a:gd name="T33" fmla="*/ 23 h 32"/>
                <a:gd name="T34" fmla="*/ 19 w 27"/>
                <a:gd name="T35" fmla="*/ 19 h 32"/>
                <a:gd name="T36" fmla="*/ 15 w 27"/>
                <a:gd name="T37" fmla="*/ 18 h 32"/>
                <a:gd name="T38" fmla="*/ 4 w 27"/>
                <a:gd name="T39" fmla="*/ 18 h 32"/>
                <a:gd name="T40" fmla="*/ 4 w 27"/>
                <a:gd name="T41" fmla="*/ 32 h 32"/>
                <a:gd name="T42" fmla="*/ 2 w 27"/>
                <a:gd name="T43" fmla="*/ 32 h 32"/>
                <a:gd name="T44" fmla="*/ 0 w 27"/>
                <a:gd name="T45" fmla="*/ 32 h 32"/>
                <a:gd name="T46" fmla="*/ 0 w 27"/>
                <a:gd name="T47" fmla="*/ 0 h 32"/>
                <a:gd name="T48" fmla="*/ 4 w 27"/>
                <a:gd name="T49" fmla="*/ 14 h 32"/>
                <a:gd name="T50" fmla="*/ 15 w 27"/>
                <a:gd name="T51" fmla="*/ 14 h 32"/>
                <a:gd name="T52" fmla="*/ 19 w 27"/>
                <a:gd name="T53" fmla="*/ 13 h 32"/>
                <a:gd name="T54" fmla="*/ 21 w 27"/>
                <a:gd name="T55" fmla="*/ 9 h 32"/>
                <a:gd name="T56" fmla="*/ 19 w 27"/>
                <a:gd name="T57" fmla="*/ 5 h 32"/>
                <a:gd name="T58" fmla="*/ 15 w 27"/>
                <a:gd name="T59" fmla="*/ 3 h 32"/>
                <a:gd name="T60" fmla="*/ 4 w 27"/>
                <a:gd name="T61" fmla="*/ 3 h 32"/>
                <a:gd name="T62" fmla="*/ 4 w 27"/>
                <a:gd name="T63"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 h="32">
                  <a:moveTo>
                    <a:pt x="0" y="0"/>
                  </a:moveTo>
                  <a:cubicBezTo>
                    <a:pt x="2" y="0"/>
                    <a:pt x="2" y="0"/>
                    <a:pt x="2" y="0"/>
                  </a:cubicBezTo>
                  <a:cubicBezTo>
                    <a:pt x="15" y="0"/>
                    <a:pt x="15" y="0"/>
                    <a:pt x="15" y="0"/>
                  </a:cubicBezTo>
                  <a:cubicBezTo>
                    <a:pt x="18" y="0"/>
                    <a:pt x="21" y="1"/>
                    <a:pt x="23" y="2"/>
                  </a:cubicBezTo>
                  <a:cubicBezTo>
                    <a:pt x="24" y="3"/>
                    <a:pt x="25" y="6"/>
                    <a:pt x="25" y="8"/>
                  </a:cubicBezTo>
                  <a:cubicBezTo>
                    <a:pt x="25" y="11"/>
                    <a:pt x="24" y="13"/>
                    <a:pt x="23" y="15"/>
                  </a:cubicBezTo>
                  <a:cubicBezTo>
                    <a:pt x="22" y="15"/>
                    <a:pt x="22" y="16"/>
                    <a:pt x="21" y="16"/>
                  </a:cubicBezTo>
                  <a:cubicBezTo>
                    <a:pt x="22" y="16"/>
                    <a:pt x="22" y="16"/>
                    <a:pt x="22" y="16"/>
                  </a:cubicBezTo>
                  <a:cubicBezTo>
                    <a:pt x="24" y="17"/>
                    <a:pt x="25" y="19"/>
                    <a:pt x="25" y="22"/>
                  </a:cubicBezTo>
                  <a:cubicBezTo>
                    <a:pt x="25" y="28"/>
                    <a:pt x="25" y="28"/>
                    <a:pt x="25" y="28"/>
                  </a:cubicBezTo>
                  <a:cubicBezTo>
                    <a:pt x="25" y="29"/>
                    <a:pt x="25" y="29"/>
                    <a:pt x="25" y="30"/>
                  </a:cubicBezTo>
                  <a:cubicBezTo>
                    <a:pt x="26" y="30"/>
                    <a:pt x="26" y="30"/>
                    <a:pt x="27" y="31"/>
                  </a:cubicBezTo>
                  <a:cubicBezTo>
                    <a:pt x="27" y="31"/>
                    <a:pt x="27" y="31"/>
                    <a:pt x="27" y="31"/>
                  </a:cubicBezTo>
                  <a:cubicBezTo>
                    <a:pt x="21" y="31"/>
                    <a:pt x="21" y="31"/>
                    <a:pt x="21" y="31"/>
                  </a:cubicBezTo>
                  <a:cubicBezTo>
                    <a:pt x="21" y="31"/>
                    <a:pt x="21" y="31"/>
                    <a:pt x="21" y="29"/>
                  </a:cubicBezTo>
                  <a:cubicBezTo>
                    <a:pt x="21" y="28"/>
                    <a:pt x="21" y="27"/>
                    <a:pt x="21" y="26"/>
                  </a:cubicBezTo>
                  <a:cubicBezTo>
                    <a:pt x="21" y="23"/>
                    <a:pt x="21" y="23"/>
                    <a:pt x="21" y="23"/>
                  </a:cubicBezTo>
                  <a:cubicBezTo>
                    <a:pt x="21" y="21"/>
                    <a:pt x="20" y="20"/>
                    <a:pt x="19" y="19"/>
                  </a:cubicBezTo>
                  <a:cubicBezTo>
                    <a:pt x="18" y="18"/>
                    <a:pt x="17" y="18"/>
                    <a:pt x="15" y="18"/>
                  </a:cubicBezTo>
                  <a:cubicBezTo>
                    <a:pt x="4" y="18"/>
                    <a:pt x="4" y="18"/>
                    <a:pt x="4" y="18"/>
                  </a:cubicBezTo>
                  <a:cubicBezTo>
                    <a:pt x="4" y="32"/>
                    <a:pt x="4" y="32"/>
                    <a:pt x="4" y="32"/>
                  </a:cubicBezTo>
                  <a:cubicBezTo>
                    <a:pt x="2" y="32"/>
                    <a:pt x="2" y="32"/>
                    <a:pt x="2" y="32"/>
                  </a:cubicBezTo>
                  <a:cubicBezTo>
                    <a:pt x="0" y="32"/>
                    <a:pt x="0" y="32"/>
                    <a:pt x="0" y="32"/>
                  </a:cubicBezTo>
                  <a:lnTo>
                    <a:pt x="0" y="0"/>
                  </a:lnTo>
                  <a:close/>
                  <a:moveTo>
                    <a:pt x="4" y="14"/>
                  </a:moveTo>
                  <a:cubicBezTo>
                    <a:pt x="15" y="14"/>
                    <a:pt x="15" y="14"/>
                    <a:pt x="15" y="14"/>
                  </a:cubicBezTo>
                  <a:cubicBezTo>
                    <a:pt x="17" y="14"/>
                    <a:pt x="19" y="14"/>
                    <a:pt x="19" y="13"/>
                  </a:cubicBezTo>
                  <a:cubicBezTo>
                    <a:pt x="20" y="12"/>
                    <a:pt x="21" y="11"/>
                    <a:pt x="21" y="9"/>
                  </a:cubicBezTo>
                  <a:cubicBezTo>
                    <a:pt x="21" y="7"/>
                    <a:pt x="20" y="5"/>
                    <a:pt x="19" y="5"/>
                  </a:cubicBezTo>
                  <a:cubicBezTo>
                    <a:pt x="18" y="4"/>
                    <a:pt x="17" y="3"/>
                    <a:pt x="15" y="3"/>
                  </a:cubicBezTo>
                  <a:cubicBezTo>
                    <a:pt x="4" y="3"/>
                    <a:pt x="4" y="3"/>
                    <a:pt x="4" y="3"/>
                  </a:cubicBezTo>
                  <a:lnTo>
                    <a:pt x="4" y="14"/>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5" name="Freeform 101"/>
            <p:cNvSpPr/>
            <p:nvPr userDrawn="1"/>
          </p:nvSpPr>
          <p:spPr bwMode="auto">
            <a:xfrm>
              <a:off x="1999" y="932"/>
              <a:ext cx="31" cy="41"/>
            </a:xfrm>
            <a:custGeom>
              <a:avLst/>
              <a:gdLst>
                <a:gd name="T0" fmla="*/ 20 w 25"/>
                <a:gd name="T1" fmla="*/ 10 h 33"/>
                <a:gd name="T2" fmla="*/ 18 w 25"/>
                <a:gd name="T3" fmla="*/ 5 h 33"/>
                <a:gd name="T4" fmla="*/ 12 w 25"/>
                <a:gd name="T5" fmla="*/ 4 h 33"/>
                <a:gd name="T6" fmla="*/ 7 w 25"/>
                <a:gd name="T7" fmla="*/ 5 h 33"/>
                <a:gd name="T8" fmla="*/ 5 w 25"/>
                <a:gd name="T9" fmla="*/ 9 h 33"/>
                <a:gd name="T10" fmla="*/ 6 w 25"/>
                <a:gd name="T11" fmla="*/ 12 h 33"/>
                <a:gd name="T12" fmla="*/ 11 w 25"/>
                <a:gd name="T13" fmla="*/ 14 h 33"/>
                <a:gd name="T14" fmla="*/ 17 w 25"/>
                <a:gd name="T15" fmla="*/ 15 h 33"/>
                <a:gd name="T16" fmla="*/ 23 w 25"/>
                <a:gd name="T17" fmla="*/ 18 h 33"/>
                <a:gd name="T18" fmla="*/ 25 w 25"/>
                <a:gd name="T19" fmla="*/ 24 h 33"/>
                <a:gd name="T20" fmla="*/ 22 w 25"/>
                <a:gd name="T21" fmla="*/ 31 h 33"/>
                <a:gd name="T22" fmla="*/ 13 w 25"/>
                <a:gd name="T23" fmla="*/ 33 h 33"/>
                <a:gd name="T24" fmla="*/ 3 w 25"/>
                <a:gd name="T25" fmla="*/ 30 h 33"/>
                <a:gd name="T26" fmla="*/ 0 w 25"/>
                <a:gd name="T27" fmla="*/ 23 h 33"/>
                <a:gd name="T28" fmla="*/ 0 w 25"/>
                <a:gd name="T29" fmla="*/ 22 h 33"/>
                <a:gd name="T30" fmla="*/ 4 w 25"/>
                <a:gd name="T31" fmla="*/ 22 h 33"/>
                <a:gd name="T32" fmla="*/ 6 w 25"/>
                <a:gd name="T33" fmla="*/ 28 h 33"/>
                <a:gd name="T34" fmla="*/ 13 w 25"/>
                <a:gd name="T35" fmla="*/ 30 h 33"/>
                <a:gd name="T36" fmla="*/ 19 w 25"/>
                <a:gd name="T37" fmla="*/ 28 h 33"/>
                <a:gd name="T38" fmla="*/ 21 w 25"/>
                <a:gd name="T39" fmla="*/ 24 h 33"/>
                <a:gd name="T40" fmla="*/ 20 w 25"/>
                <a:gd name="T41" fmla="*/ 21 h 33"/>
                <a:gd name="T42" fmla="*/ 14 w 25"/>
                <a:gd name="T43" fmla="*/ 19 h 33"/>
                <a:gd name="T44" fmla="*/ 9 w 25"/>
                <a:gd name="T45" fmla="*/ 17 h 33"/>
                <a:gd name="T46" fmla="*/ 3 w 25"/>
                <a:gd name="T47" fmla="*/ 15 h 33"/>
                <a:gd name="T48" fmla="*/ 1 w 25"/>
                <a:gd name="T49" fmla="*/ 10 h 33"/>
                <a:gd name="T50" fmla="*/ 4 w 25"/>
                <a:gd name="T51" fmla="*/ 3 h 33"/>
                <a:gd name="T52" fmla="*/ 12 w 25"/>
                <a:gd name="T53" fmla="*/ 0 h 33"/>
                <a:gd name="T54" fmla="*/ 21 w 25"/>
                <a:gd name="T55" fmla="*/ 3 h 33"/>
                <a:gd name="T56" fmla="*/ 24 w 25"/>
                <a:gd name="T57" fmla="*/ 10 h 33"/>
                <a:gd name="T58" fmla="*/ 20 w 25"/>
                <a:gd name="T59"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 h="33">
                  <a:moveTo>
                    <a:pt x="20" y="10"/>
                  </a:moveTo>
                  <a:cubicBezTo>
                    <a:pt x="20" y="8"/>
                    <a:pt x="19" y="6"/>
                    <a:pt x="18" y="5"/>
                  </a:cubicBezTo>
                  <a:cubicBezTo>
                    <a:pt x="17" y="4"/>
                    <a:pt x="15" y="4"/>
                    <a:pt x="12" y="4"/>
                  </a:cubicBezTo>
                  <a:cubicBezTo>
                    <a:pt x="10" y="4"/>
                    <a:pt x="8" y="4"/>
                    <a:pt x="7" y="5"/>
                  </a:cubicBezTo>
                  <a:cubicBezTo>
                    <a:pt x="6" y="6"/>
                    <a:pt x="5" y="7"/>
                    <a:pt x="5" y="9"/>
                  </a:cubicBezTo>
                  <a:cubicBezTo>
                    <a:pt x="5" y="10"/>
                    <a:pt x="5" y="11"/>
                    <a:pt x="6" y="12"/>
                  </a:cubicBezTo>
                  <a:cubicBezTo>
                    <a:pt x="7" y="13"/>
                    <a:pt x="9" y="13"/>
                    <a:pt x="11" y="14"/>
                  </a:cubicBezTo>
                  <a:cubicBezTo>
                    <a:pt x="17" y="15"/>
                    <a:pt x="17" y="15"/>
                    <a:pt x="17" y="15"/>
                  </a:cubicBezTo>
                  <a:cubicBezTo>
                    <a:pt x="20" y="16"/>
                    <a:pt x="22" y="17"/>
                    <a:pt x="23" y="18"/>
                  </a:cubicBezTo>
                  <a:cubicBezTo>
                    <a:pt x="24" y="20"/>
                    <a:pt x="25" y="22"/>
                    <a:pt x="25" y="24"/>
                  </a:cubicBezTo>
                  <a:cubicBezTo>
                    <a:pt x="25" y="27"/>
                    <a:pt x="24" y="29"/>
                    <a:pt x="22" y="31"/>
                  </a:cubicBezTo>
                  <a:cubicBezTo>
                    <a:pt x="20" y="33"/>
                    <a:pt x="17" y="33"/>
                    <a:pt x="13" y="33"/>
                  </a:cubicBezTo>
                  <a:cubicBezTo>
                    <a:pt x="9" y="33"/>
                    <a:pt x="5" y="32"/>
                    <a:pt x="3" y="30"/>
                  </a:cubicBezTo>
                  <a:cubicBezTo>
                    <a:pt x="1" y="29"/>
                    <a:pt x="0" y="26"/>
                    <a:pt x="0" y="23"/>
                  </a:cubicBezTo>
                  <a:cubicBezTo>
                    <a:pt x="0" y="22"/>
                    <a:pt x="0" y="22"/>
                    <a:pt x="0" y="22"/>
                  </a:cubicBezTo>
                  <a:cubicBezTo>
                    <a:pt x="4" y="22"/>
                    <a:pt x="4" y="22"/>
                    <a:pt x="4" y="22"/>
                  </a:cubicBezTo>
                  <a:cubicBezTo>
                    <a:pt x="4" y="25"/>
                    <a:pt x="5" y="26"/>
                    <a:pt x="6" y="28"/>
                  </a:cubicBezTo>
                  <a:cubicBezTo>
                    <a:pt x="8" y="29"/>
                    <a:pt x="10" y="30"/>
                    <a:pt x="13" y="30"/>
                  </a:cubicBezTo>
                  <a:cubicBezTo>
                    <a:pt x="15" y="30"/>
                    <a:pt x="17" y="29"/>
                    <a:pt x="19" y="28"/>
                  </a:cubicBezTo>
                  <a:cubicBezTo>
                    <a:pt x="20" y="27"/>
                    <a:pt x="21" y="26"/>
                    <a:pt x="21" y="24"/>
                  </a:cubicBezTo>
                  <a:cubicBezTo>
                    <a:pt x="21" y="23"/>
                    <a:pt x="20" y="22"/>
                    <a:pt x="20" y="21"/>
                  </a:cubicBezTo>
                  <a:cubicBezTo>
                    <a:pt x="19" y="20"/>
                    <a:pt x="17" y="19"/>
                    <a:pt x="14" y="19"/>
                  </a:cubicBezTo>
                  <a:cubicBezTo>
                    <a:pt x="9" y="17"/>
                    <a:pt x="9" y="17"/>
                    <a:pt x="9" y="17"/>
                  </a:cubicBezTo>
                  <a:cubicBezTo>
                    <a:pt x="6" y="17"/>
                    <a:pt x="4" y="16"/>
                    <a:pt x="3" y="15"/>
                  </a:cubicBezTo>
                  <a:cubicBezTo>
                    <a:pt x="1" y="14"/>
                    <a:pt x="1" y="12"/>
                    <a:pt x="1" y="10"/>
                  </a:cubicBezTo>
                  <a:cubicBezTo>
                    <a:pt x="1" y="7"/>
                    <a:pt x="2" y="4"/>
                    <a:pt x="4" y="3"/>
                  </a:cubicBezTo>
                  <a:cubicBezTo>
                    <a:pt x="6" y="1"/>
                    <a:pt x="9" y="0"/>
                    <a:pt x="12" y="0"/>
                  </a:cubicBezTo>
                  <a:cubicBezTo>
                    <a:pt x="16" y="0"/>
                    <a:pt x="19" y="1"/>
                    <a:pt x="21" y="3"/>
                  </a:cubicBezTo>
                  <a:cubicBezTo>
                    <a:pt x="23" y="4"/>
                    <a:pt x="24" y="7"/>
                    <a:pt x="24" y="10"/>
                  </a:cubicBezTo>
                  <a:lnTo>
                    <a:pt x="20" y="1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6" name="Freeform 102"/>
            <p:cNvSpPr/>
            <p:nvPr userDrawn="1"/>
          </p:nvSpPr>
          <p:spPr bwMode="auto">
            <a:xfrm>
              <a:off x="2044"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7" name="Freeform 103"/>
            <p:cNvSpPr/>
            <p:nvPr userDrawn="1"/>
          </p:nvSpPr>
          <p:spPr bwMode="auto">
            <a:xfrm>
              <a:off x="2060" y="933"/>
              <a:ext cx="32" cy="40"/>
            </a:xfrm>
            <a:custGeom>
              <a:avLst/>
              <a:gdLst>
                <a:gd name="T0" fmla="*/ 13 w 32"/>
                <a:gd name="T1" fmla="*/ 5 h 40"/>
                <a:gd name="T2" fmla="*/ 0 w 32"/>
                <a:gd name="T3" fmla="*/ 5 h 40"/>
                <a:gd name="T4" fmla="*/ 0 w 32"/>
                <a:gd name="T5" fmla="*/ 3 h 40"/>
                <a:gd name="T6" fmla="*/ 0 w 32"/>
                <a:gd name="T7" fmla="*/ 0 h 40"/>
                <a:gd name="T8" fmla="*/ 32 w 32"/>
                <a:gd name="T9" fmla="*/ 0 h 40"/>
                <a:gd name="T10" fmla="*/ 32 w 32"/>
                <a:gd name="T11" fmla="*/ 3 h 40"/>
                <a:gd name="T12" fmla="*/ 32 w 32"/>
                <a:gd name="T13" fmla="*/ 5 h 40"/>
                <a:gd name="T14" fmla="*/ 18 w 32"/>
                <a:gd name="T15" fmla="*/ 5 h 40"/>
                <a:gd name="T16" fmla="*/ 18 w 32"/>
                <a:gd name="T17" fmla="*/ 40 h 40"/>
                <a:gd name="T18" fmla="*/ 16 w 32"/>
                <a:gd name="T19" fmla="*/ 40 h 40"/>
                <a:gd name="T20" fmla="*/ 13 w 32"/>
                <a:gd name="T21" fmla="*/ 40 h 40"/>
                <a:gd name="T22" fmla="*/ 13 w 32"/>
                <a:gd name="T23"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0">
                  <a:moveTo>
                    <a:pt x="13" y="5"/>
                  </a:moveTo>
                  <a:lnTo>
                    <a:pt x="0" y="5"/>
                  </a:lnTo>
                  <a:lnTo>
                    <a:pt x="0" y="3"/>
                  </a:lnTo>
                  <a:lnTo>
                    <a:pt x="0" y="0"/>
                  </a:lnTo>
                  <a:lnTo>
                    <a:pt x="32" y="0"/>
                  </a:lnTo>
                  <a:lnTo>
                    <a:pt x="32" y="3"/>
                  </a:lnTo>
                  <a:lnTo>
                    <a:pt x="32" y="5"/>
                  </a:lnTo>
                  <a:lnTo>
                    <a:pt x="18" y="5"/>
                  </a:lnTo>
                  <a:lnTo>
                    <a:pt x="18" y="40"/>
                  </a:lnTo>
                  <a:lnTo>
                    <a:pt x="16" y="40"/>
                  </a:lnTo>
                  <a:lnTo>
                    <a:pt x="13" y="40"/>
                  </a:lnTo>
                  <a:lnTo>
                    <a:pt x="13" y="5"/>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8" name="Freeform 104"/>
            <p:cNvSpPr/>
            <p:nvPr userDrawn="1"/>
          </p:nvSpPr>
          <p:spPr bwMode="auto">
            <a:xfrm>
              <a:off x="2101" y="933"/>
              <a:ext cx="34" cy="40"/>
            </a:xfrm>
            <a:custGeom>
              <a:avLst/>
              <a:gdLst>
                <a:gd name="T0" fmla="*/ 15 w 34"/>
                <a:gd name="T1" fmla="*/ 24 h 40"/>
                <a:gd name="T2" fmla="*/ 0 w 34"/>
                <a:gd name="T3" fmla="*/ 0 h 40"/>
                <a:gd name="T4" fmla="*/ 3 w 34"/>
                <a:gd name="T5" fmla="*/ 0 h 40"/>
                <a:gd name="T6" fmla="*/ 6 w 34"/>
                <a:gd name="T7" fmla="*/ 0 h 40"/>
                <a:gd name="T8" fmla="*/ 17 w 34"/>
                <a:gd name="T9" fmla="*/ 19 h 40"/>
                <a:gd name="T10" fmla="*/ 17 w 34"/>
                <a:gd name="T11" fmla="*/ 19 h 40"/>
                <a:gd name="T12" fmla="*/ 28 w 34"/>
                <a:gd name="T13" fmla="*/ 0 h 40"/>
                <a:gd name="T14" fmla="*/ 32 w 34"/>
                <a:gd name="T15" fmla="*/ 0 h 40"/>
                <a:gd name="T16" fmla="*/ 34 w 34"/>
                <a:gd name="T17" fmla="*/ 0 h 40"/>
                <a:gd name="T18" fmla="*/ 20 w 34"/>
                <a:gd name="T19" fmla="*/ 24 h 40"/>
                <a:gd name="T20" fmla="*/ 20 w 34"/>
                <a:gd name="T21" fmla="*/ 40 h 40"/>
                <a:gd name="T22" fmla="*/ 17 w 34"/>
                <a:gd name="T23" fmla="*/ 40 h 40"/>
                <a:gd name="T24" fmla="*/ 15 w 34"/>
                <a:gd name="T25" fmla="*/ 40 h 40"/>
                <a:gd name="T26" fmla="*/ 15 w 34"/>
                <a:gd name="T27"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40">
                  <a:moveTo>
                    <a:pt x="15" y="24"/>
                  </a:moveTo>
                  <a:lnTo>
                    <a:pt x="0" y="0"/>
                  </a:lnTo>
                  <a:lnTo>
                    <a:pt x="3" y="0"/>
                  </a:lnTo>
                  <a:lnTo>
                    <a:pt x="6" y="0"/>
                  </a:lnTo>
                  <a:lnTo>
                    <a:pt x="17" y="19"/>
                  </a:lnTo>
                  <a:lnTo>
                    <a:pt x="17" y="19"/>
                  </a:lnTo>
                  <a:lnTo>
                    <a:pt x="28" y="0"/>
                  </a:lnTo>
                  <a:lnTo>
                    <a:pt x="32" y="0"/>
                  </a:lnTo>
                  <a:lnTo>
                    <a:pt x="34" y="0"/>
                  </a:lnTo>
                  <a:lnTo>
                    <a:pt x="20" y="24"/>
                  </a:lnTo>
                  <a:lnTo>
                    <a:pt x="20" y="40"/>
                  </a:lnTo>
                  <a:lnTo>
                    <a:pt x="17" y="40"/>
                  </a:lnTo>
                  <a:lnTo>
                    <a:pt x="15" y="40"/>
                  </a:lnTo>
                  <a:lnTo>
                    <a:pt x="15" y="24"/>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19" name="Freeform 105"/>
            <p:cNvSpPr>
              <a:spLocks noEditPoints="1"/>
            </p:cNvSpPr>
            <p:nvPr userDrawn="1"/>
          </p:nvSpPr>
          <p:spPr bwMode="auto">
            <a:xfrm>
              <a:off x="954" y="660"/>
              <a:ext cx="350" cy="353"/>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0" name="Freeform 106"/>
            <p:cNvSpPr/>
            <p:nvPr userDrawn="1"/>
          </p:nvSpPr>
          <p:spPr bwMode="auto">
            <a:xfrm>
              <a:off x="1033" y="739"/>
              <a:ext cx="193" cy="17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1" name="Freeform 107"/>
            <p:cNvSpPr/>
            <p:nvPr userDrawn="1"/>
          </p:nvSpPr>
          <p:spPr bwMode="auto">
            <a:xfrm>
              <a:off x="972" y="867"/>
              <a:ext cx="40" cy="29"/>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2" name="Freeform 108"/>
            <p:cNvSpPr/>
            <p:nvPr userDrawn="1"/>
          </p:nvSpPr>
          <p:spPr bwMode="auto">
            <a:xfrm>
              <a:off x="984" y="888"/>
              <a:ext cx="38" cy="31"/>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3" name="Freeform 109"/>
            <p:cNvSpPr/>
            <p:nvPr userDrawn="1"/>
          </p:nvSpPr>
          <p:spPr bwMode="auto">
            <a:xfrm>
              <a:off x="995" y="906"/>
              <a:ext cx="38" cy="33"/>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4" name="Freeform 110"/>
            <p:cNvSpPr/>
            <p:nvPr userDrawn="1"/>
          </p:nvSpPr>
          <p:spPr bwMode="auto">
            <a:xfrm>
              <a:off x="1026" y="934"/>
              <a:ext cx="24" cy="29"/>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5" name="Freeform 111"/>
            <p:cNvSpPr>
              <a:spLocks noEditPoints="1"/>
            </p:cNvSpPr>
            <p:nvPr userDrawn="1"/>
          </p:nvSpPr>
          <p:spPr bwMode="auto">
            <a:xfrm>
              <a:off x="1034" y="942"/>
              <a:ext cx="29" cy="35"/>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6" name="Freeform 112"/>
            <p:cNvSpPr/>
            <p:nvPr userDrawn="1"/>
          </p:nvSpPr>
          <p:spPr bwMode="auto">
            <a:xfrm>
              <a:off x="1054" y="948"/>
              <a:ext cx="32" cy="39"/>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7" name="Freeform 113"/>
            <p:cNvSpPr/>
            <p:nvPr userDrawn="1"/>
          </p:nvSpPr>
          <p:spPr bwMode="auto">
            <a:xfrm>
              <a:off x="1079" y="957"/>
              <a:ext cx="23" cy="36"/>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8" name="Freeform 114"/>
            <p:cNvSpPr/>
            <p:nvPr userDrawn="1"/>
          </p:nvSpPr>
          <p:spPr bwMode="auto">
            <a:xfrm>
              <a:off x="1121" y="962"/>
              <a:ext cx="19" cy="33"/>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29" name="Freeform 115"/>
            <p:cNvSpPr/>
            <p:nvPr userDrawn="1"/>
          </p:nvSpPr>
          <p:spPr bwMode="auto">
            <a:xfrm>
              <a:off x="1142" y="959"/>
              <a:ext cx="21" cy="36"/>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0" name="Freeform 116"/>
            <p:cNvSpPr/>
            <p:nvPr userDrawn="1"/>
          </p:nvSpPr>
          <p:spPr bwMode="auto">
            <a:xfrm>
              <a:off x="1162" y="957"/>
              <a:ext cx="14" cy="33"/>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1" name="Freeform 117"/>
            <p:cNvSpPr/>
            <p:nvPr userDrawn="1"/>
          </p:nvSpPr>
          <p:spPr bwMode="auto">
            <a:xfrm>
              <a:off x="1169" y="948"/>
              <a:ext cx="23" cy="37"/>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2" name="Freeform 118"/>
            <p:cNvSpPr/>
            <p:nvPr userDrawn="1"/>
          </p:nvSpPr>
          <p:spPr bwMode="auto">
            <a:xfrm>
              <a:off x="1188" y="939"/>
              <a:ext cx="33" cy="38"/>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3" name="Freeform 119"/>
            <p:cNvSpPr>
              <a:spLocks noEditPoints="1"/>
            </p:cNvSpPr>
            <p:nvPr userDrawn="1"/>
          </p:nvSpPr>
          <p:spPr bwMode="auto">
            <a:xfrm>
              <a:off x="1205" y="931"/>
              <a:ext cx="34" cy="34"/>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4" name="Freeform 120"/>
            <p:cNvSpPr/>
            <p:nvPr userDrawn="1"/>
          </p:nvSpPr>
          <p:spPr bwMode="auto">
            <a:xfrm>
              <a:off x="1223" y="916"/>
              <a:ext cx="34" cy="29"/>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5" name="Freeform 121"/>
            <p:cNvSpPr/>
            <p:nvPr userDrawn="1"/>
          </p:nvSpPr>
          <p:spPr bwMode="auto">
            <a:xfrm>
              <a:off x="1234" y="906"/>
              <a:ext cx="31" cy="21"/>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6" name="Freeform 122"/>
            <p:cNvSpPr/>
            <p:nvPr userDrawn="1"/>
          </p:nvSpPr>
          <p:spPr bwMode="auto">
            <a:xfrm>
              <a:off x="1239" y="884"/>
              <a:ext cx="36" cy="28"/>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7" name="Freeform 123"/>
            <p:cNvSpPr/>
            <p:nvPr userDrawn="1"/>
          </p:nvSpPr>
          <p:spPr bwMode="auto">
            <a:xfrm>
              <a:off x="1247" y="865"/>
              <a:ext cx="36" cy="23"/>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8" name="Freeform 124"/>
            <p:cNvSpPr/>
            <p:nvPr userDrawn="1"/>
          </p:nvSpPr>
          <p:spPr bwMode="auto">
            <a:xfrm>
              <a:off x="1010" y="928"/>
              <a:ext cx="34" cy="25"/>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39" name="Freeform 125"/>
            <p:cNvSpPr>
              <a:spLocks noEditPoints="1"/>
            </p:cNvSpPr>
            <p:nvPr userDrawn="1"/>
          </p:nvSpPr>
          <p:spPr bwMode="auto">
            <a:xfrm>
              <a:off x="1073" y="917"/>
              <a:ext cx="106" cy="33"/>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0" name="Freeform 126"/>
            <p:cNvSpPr/>
            <p:nvPr userDrawn="1"/>
          </p:nvSpPr>
          <p:spPr bwMode="auto">
            <a:xfrm>
              <a:off x="1184" y="728"/>
              <a:ext cx="14" cy="14"/>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1" name="Freeform 127"/>
            <p:cNvSpPr/>
            <p:nvPr userDrawn="1"/>
          </p:nvSpPr>
          <p:spPr bwMode="auto">
            <a:xfrm>
              <a:off x="1148" y="686"/>
              <a:ext cx="51" cy="45"/>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2" name="Freeform 128"/>
            <p:cNvSpPr/>
            <p:nvPr userDrawn="1"/>
          </p:nvSpPr>
          <p:spPr bwMode="auto">
            <a:xfrm>
              <a:off x="1063" y="714"/>
              <a:ext cx="20" cy="41"/>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3" name="Freeform 129"/>
            <p:cNvSpPr/>
            <p:nvPr userDrawn="1"/>
          </p:nvSpPr>
          <p:spPr bwMode="auto">
            <a:xfrm>
              <a:off x="1090" y="704"/>
              <a:ext cx="16" cy="16"/>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4" name="Freeform 130"/>
            <p:cNvSpPr/>
            <p:nvPr userDrawn="1"/>
          </p:nvSpPr>
          <p:spPr bwMode="auto">
            <a:xfrm>
              <a:off x="1062" y="710"/>
              <a:ext cx="12" cy="14"/>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5" name="Freeform 131"/>
            <p:cNvSpPr/>
            <p:nvPr userDrawn="1"/>
          </p:nvSpPr>
          <p:spPr bwMode="auto">
            <a:xfrm>
              <a:off x="1085" y="688"/>
              <a:ext cx="19" cy="21"/>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6" name="Freeform 132"/>
            <p:cNvSpPr/>
            <p:nvPr userDrawn="1"/>
          </p:nvSpPr>
          <p:spPr bwMode="auto">
            <a:xfrm>
              <a:off x="1062" y="693"/>
              <a:ext cx="12" cy="13"/>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7" name="Freeform 133"/>
            <p:cNvSpPr/>
            <p:nvPr userDrawn="1"/>
          </p:nvSpPr>
          <p:spPr bwMode="auto">
            <a:xfrm>
              <a:off x="996" y="742"/>
              <a:ext cx="47" cy="83"/>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8" name="Freeform 134"/>
            <p:cNvSpPr/>
            <p:nvPr userDrawn="1"/>
          </p:nvSpPr>
          <p:spPr bwMode="auto">
            <a:xfrm>
              <a:off x="989" y="789"/>
              <a:ext cx="13" cy="11"/>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49" name="Freeform 135"/>
            <p:cNvSpPr/>
            <p:nvPr userDrawn="1"/>
          </p:nvSpPr>
          <p:spPr bwMode="auto">
            <a:xfrm>
              <a:off x="977" y="776"/>
              <a:ext cx="14" cy="13"/>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50" name="Freeform 136"/>
            <p:cNvSpPr/>
            <p:nvPr userDrawn="1"/>
          </p:nvSpPr>
          <p:spPr bwMode="auto">
            <a:xfrm>
              <a:off x="1048" y="786"/>
              <a:ext cx="163" cy="141"/>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51" name="Freeform 137"/>
            <p:cNvSpPr>
              <a:spLocks noEditPoints="1"/>
            </p:cNvSpPr>
            <p:nvPr userDrawn="1"/>
          </p:nvSpPr>
          <p:spPr bwMode="auto">
            <a:xfrm>
              <a:off x="1214" y="757"/>
              <a:ext cx="64" cy="43"/>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52" name="Freeform 138"/>
            <p:cNvSpPr/>
            <p:nvPr userDrawn="1"/>
          </p:nvSpPr>
          <p:spPr bwMode="auto">
            <a:xfrm>
              <a:off x="1239" y="750"/>
              <a:ext cx="10" cy="19"/>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53" name="Freeform 139"/>
            <p:cNvSpPr/>
            <p:nvPr userDrawn="1"/>
          </p:nvSpPr>
          <p:spPr bwMode="auto">
            <a:xfrm>
              <a:off x="1239" y="750"/>
              <a:ext cx="10" cy="19"/>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54" name="Freeform 140"/>
            <p:cNvSpPr/>
            <p:nvPr userDrawn="1"/>
          </p:nvSpPr>
          <p:spPr bwMode="auto">
            <a:xfrm>
              <a:off x="1229" y="757"/>
              <a:ext cx="7" cy="9"/>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solidFill>
              <a:srgbClr val="003F88"/>
            </a:solidFill>
            <a:ln>
              <a:noFill/>
            </a:ln>
          </p:spPr>
          <p:txBody>
            <a:bodyPr vert="horz" wrap="square" lIns="91440" tIns="45720" rIns="91440" bIns="45720" numCol="1" anchor="t" anchorCtr="0" compatLnSpc="1"/>
            <a:lstStyle/>
            <a:p>
              <a:endParaRPr lang="zh-CN" altLang="en-US"/>
            </a:p>
          </p:txBody>
        </p:sp>
        <p:sp>
          <p:nvSpPr>
            <p:cNvPr id="155" name="Freeform 141"/>
            <p:cNvSpPr/>
            <p:nvPr userDrawn="1"/>
          </p:nvSpPr>
          <p:spPr bwMode="auto">
            <a:xfrm>
              <a:off x="1229" y="757"/>
              <a:ext cx="7" cy="9"/>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solidFill>
              <a:srgbClr val="003F88"/>
            </a:solidFill>
            <a:ln>
              <a:noFill/>
            </a:ln>
          </p:spPr>
          <p:txBody>
            <a:bodyPr vert="horz" wrap="square" lIns="91440" tIns="45720" rIns="91440" bIns="45720" numCol="1" anchor="t" anchorCtr="0" compatLnSpc="1"/>
            <a:lstStyle/>
            <a:p>
              <a:endParaRPr lang="zh-CN" altLang="en-US"/>
            </a:p>
          </p:txBody>
        </p:sp>
      </p:grpSp>
      <p:sp>
        <p:nvSpPr>
          <p:cNvPr id="7" name="文本框 6"/>
          <p:cNvSpPr txBox="1"/>
          <p:nvPr userDrawn="1"/>
        </p:nvSpPr>
        <p:spPr>
          <a:xfrm>
            <a:off x="1511922" y="2249299"/>
            <a:ext cx="3228772" cy="840230"/>
          </a:xfrm>
          <a:prstGeom prst="rect">
            <a:avLst/>
          </a:prstGeom>
        </p:spPr>
        <p:txBody>
          <a:bodyPr vert="horz" lIns="0" tIns="45720" rIns="0" bIns="45720" rtlCol="0" anchor="ctr">
            <a:normAutofit fontScale="77500" lnSpcReduction="20000"/>
          </a:bodyPr>
          <a:lstStyle>
            <a:lvl1pPr>
              <a:lnSpc>
                <a:spcPct val="90000"/>
              </a:lnSpc>
              <a:spcBef>
                <a:spcPct val="0"/>
              </a:spcBef>
              <a:buNone/>
              <a:defRPr sz="5400" b="1">
                <a:solidFill>
                  <a:schemeClr val="tx1">
                    <a:lumMod val="75000"/>
                    <a:lumOff val="25000"/>
                  </a:schemeClr>
                </a:solidFill>
                <a:latin typeface="+mj-lt"/>
                <a:ea typeface="+mj-ea"/>
                <a:cs typeface="+mj-cs"/>
              </a:defRPr>
            </a:lvl1pPr>
          </a:lstStyle>
          <a:p>
            <a:pPr lvl="0"/>
            <a:r>
              <a:rPr lang="zh-CN" altLang="en-US" sz="5400" b="1" kern="1200" dirty="0">
                <a:solidFill>
                  <a:schemeClr val="tx1">
                    <a:lumMod val="75000"/>
                    <a:lumOff val="25000"/>
                  </a:schemeClr>
                </a:solidFill>
                <a:latin typeface="方正粗雅宋简体" panose="02000000000000000000" pitchFamily="2" charset="-122"/>
                <a:ea typeface="方正粗雅宋简体" panose="02000000000000000000" pitchFamily="2" charset="-122"/>
                <a:cs typeface="+mj-cs"/>
              </a:rPr>
              <a:t>感谢老师们的</a:t>
            </a:r>
            <a:endParaRPr lang="zh-CN" altLang="en-US" sz="5400" b="1" kern="1200" dirty="0">
              <a:solidFill>
                <a:schemeClr val="tx1">
                  <a:lumMod val="75000"/>
                  <a:lumOff val="25000"/>
                </a:schemeClr>
              </a:solidFill>
              <a:latin typeface="方正粗雅宋简体" panose="02000000000000000000" pitchFamily="2" charset="-122"/>
              <a:ea typeface="方正粗雅宋简体" panose="02000000000000000000" pitchFamily="2" charset="-122"/>
              <a:cs typeface="+mj-cs"/>
            </a:endParaRPr>
          </a:p>
        </p:txBody>
      </p:sp>
      <p:sp>
        <p:nvSpPr>
          <p:cNvPr id="156" name="文本框 155"/>
          <p:cNvSpPr txBox="1"/>
          <p:nvPr userDrawn="1"/>
        </p:nvSpPr>
        <p:spPr>
          <a:xfrm>
            <a:off x="1511922" y="2954420"/>
            <a:ext cx="2489551" cy="840230"/>
          </a:xfrm>
          <a:prstGeom prst="rect">
            <a:avLst/>
          </a:prstGeom>
        </p:spPr>
        <p:txBody>
          <a:bodyPr vert="horz" lIns="0" tIns="45720" rIns="0" bIns="45720" rtlCol="0" anchor="ctr">
            <a:normAutofit/>
          </a:bodyPr>
          <a:lstStyle>
            <a:lvl1pPr>
              <a:lnSpc>
                <a:spcPct val="90000"/>
              </a:lnSpc>
              <a:spcBef>
                <a:spcPct val="0"/>
              </a:spcBef>
              <a:buNone/>
              <a:defRPr sz="5400" b="1">
                <a:solidFill>
                  <a:schemeClr val="tx1">
                    <a:lumMod val="75000"/>
                    <a:lumOff val="25000"/>
                  </a:schemeClr>
                </a:solidFill>
                <a:latin typeface="+mj-lt"/>
                <a:ea typeface="+mj-ea"/>
                <a:cs typeface="+mj-cs"/>
              </a:defRPr>
            </a:lvl1pPr>
          </a:lstStyle>
          <a:p>
            <a:pPr lvl="0"/>
            <a:r>
              <a:rPr lang="zh-CN" altLang="en-US" sz="3600" b="1" kern="1200" dirty="0">
                <a:solidFill>
                  <a:srgbClr val="04428A"/>
                </a:solidFill>
                <a:latin typeface="方正粗雅宋简体" panose="02000000000000000000" pitchFamily="2" charset="-122"/>
                <a:ea typeface="方正粗雅宋简体" panose="02000000000000000000" pitchFamily="2" charset="-122"/>
                <a:cs typeface="+mn-cs"/>
              </a:rPr>
              <a:t>悉心指导</a:t>
            </a:r>
            <a:endParaRPr lang="zh-CN" altLang="en-US" sz="3600" b="1" kern="1200" dirty="0">
              <a:solidFill>
                <a:srgbClr val="04428A"/>
              </a:solidFill>
              <a:latin typeface="方正粗雅宋简体" panose="02000000000000000000" pitchFamily="2" charset="-122"/>
              <a:ea typeface="方正粗雅宋简体" panose="02000000000000000000" pitchFamily="2" charset="-122"/>
              <a:cs typeface="+mn-c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p:transition spd="slow">
        <p:fade/>
      </p:transition>
    </mc:Fallback>
  </mc:AlternateContent>
  <p:hf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9" r:id="rId1"/>
    <p:sldLayoutId id="214748366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6.xml"/><Relationship Id="rId1" Type="http://schemas.openxmlformats.org/officeDocument/2006/relationships/image" Target="../media/image14.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6.xml"/><Relationship Id="rId1" Type="http://schemas.openxmlformats.org/officeDocument/2006/relationships/image" Target="../media/image15.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6.xml"/><Relationship Id="rId2" Type="http://schemas.openxmlformats.org/officeDocument/2006/relationships/image" Target="../media/image17.png"/><Relationship Id="rId1"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6.xml"/><Relationship Id="rId2" Type="http://schemas.openxmlformats.org/officeDocument/2006/relationships/image" Target="../media/image19.png"/><Relationship Id="rId1"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6.xml"/><Relationship Id="rId1"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8.xml"/><Relationship Id="rId1" Type="http://schemas.openxmlformats.org/officeDocument/2006/relationships/image" Target="../media/image5.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8.xml"/><Relationship Id="rId1" Type="http://schemas.openxmlformats.org/officeDocument/2006/relationships/image" Target="../media/image21.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6.xml"/><Relationship Id="rId1"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6.xml"/><Relationship Id="rId1"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6.xml"/><Relationship Id="rId1" Type="http://schemas.openxmlformats.org/officeDocument/2006/relationships/image" Target="../media/image23.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6.xml"/><Relationship Id="rId1"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6.xml"/><Relationship Id="rId1" Type="http://schemas.openxmlformats.org/officeDocument/2006/relationships/image" Target="../media/image15.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6.xml"/><Relationship Id="rId1" Type="http://schemas.openxmlformats.org/officeDocument/2006/relationships/image" Target="../media/image24.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6.xml"/><Relationship Id="rId1" Type="http://schemas.openxmlformats.org/officeDocument/2006/relationships/image" Target="../media/image25.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8.xml"/><Relationship Id="rId1" Type="http://schemas.openxmlformats.org/officeDocument/2006/relationships/image" Target="../media/image6.jpe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6.xml"/><Relationship Id="rId1" Type="http://schemas.openxmlformats.org/officeDocument/2006/relationships/image" Target="../media/image26.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27.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xml"/><Relationship Id="rId1"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8.xml"/><Relationship Id="rId2" Type="http://schemas.openxmlformats.org/officeDocument/2006/relationships/image" Target="../media/image10.png"/><Relationship Id="rId1" Type="http://schemas.openxmlformats.org/officeDocument/2006/relationships/image" Target="../media/image9.jpe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8.xml"/><Relationship Id="rId2" Type="http://schemas.openxmlformats.org/officeDocument/2006/relationships/image" Target="../media/image12.jpeg"/><Relationship Id="rId1"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灯片编号占位符 17"/>
          <p:cNvSpPr>
            <a:spLocks noGrp="1"/>
          </p:cNvSpPr>
          <p:nvPr>
            <p:ph type="sldNum" sz="quarter" idx="12"/>
          </p:nvPr>
        </p:nvSpPr>
        <p:spPr/>
        <p:txBody>
          <a:bodyPr/>
          <a:lstStyle/>
          <a:p>
            <a:fld id="{1AAC388E-FA9E-4A2C-95EA-1F6B3A07935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14"/>
          <p:cNvSpPr/>
          <p:nvPr/>
        </p:nvSpPr>
        <p:spPr>
          <a:xfrm>
            <a:off x="1197460" y="1699589"/>
            <a:ext cx="9797080" cy="3816627"/>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1" fmla="*/ 0 w 9588358"/>
              <a:gd name="connsiteY0-2" fmla="*/ 0 h 3806688"/>
              <a:gd name="connsiteX1-3" fmla="*/ 9588358 w 9588358"/>
              <a:gd name="connsiteY1-4" fmla="*/ 59635 h 3806688"/>
              <a:gd name="connsiteX2-5" fmla="*/ 9588358 w 9588358"/>
              <a:gd name="connsiteY2-6" fmla="*/ 3806688 h 3806688"/>
              <a:gd name="connsiteX3-7" fmla="*/ 228600 w 9588358"/>
              <a:gd name="connsiteY3-8" fmla="*/ 3806688 h 3806688"/>
              <a:gd name="connsiteX4-9" fmla="*/ 0 w 9588358"/>
              <a:gd name="connsiteY4-10" fmla="*/ 0 h 3806688"/>
              <a:gd name="connsiteX0-11" fmla="*/ 0 w 9797080"/>
              <a:gd name="connsiteY0-12" fmla="*/ 0 h 3806688"/>
              <a:gd name="connsiteX1-13" fmla="*/ 9797080 w 9797080"/>
              <a:gd name="connsiteY1-14" fmla="*/ 39756 h 3806688"/>
              <a:gd name="connsiteX2-15" fmla="*/ 9588358 w 9797080"/>
              <a:gd name="connsiteY2-16" fmla="*/ 3806688 h 3806688"/>
              <a:gd name="connsiteX3-17" fmla="*/ 228600 w 9797080"/>
              <a:gd name="connsiteY3-18" fmla="*/ 3806688 h 3806688"/>
              <a:gd name="connsiteX4-19" fmla="*/ 0 w 9797080"/>
              <a:gd name="connsiteY4-20" fmla="*/ 0 h 3806688"/>
              <a:gd name="connsiteX0-21" fmla="*/ 0 w 9797080"/>
              <a:gd name="connsiteY0-22" fmla="*/ 0 h 3806688"/>
              <a:gd name="connsiteX1-23" fmla="*/ 9797080 w 9797080"/>
              <a:gd name="connsiteY1-24" fmla="*/ 39756 h 3806688"/>
              <a:gd name="connsiteX2-25" fmla="*/ 9588358 w 9797080"/>
              <a:gd name="connsiteY2-26" fmla="*/ 3806688 h 3806688"/>
              <a:gd name="connsiteX3-27" fmla="*/ 347870 w 9797080"/>
              <a:gd name="connsiteY3-28" fmla="*/ 3806688 h 3806688"/>
              <a:gd name="connsiteX4-29" fmla="*/ 0 w 9797080"/>
              <a:gd name="connsiteY4-30" fmla="*/ 0 h 3806688"/>
              <a:gd name="connsiteX0-31" fmla="*/ 0 w 9797080"/>
              <a:gd name="connsiteY0-32" fmla="*/ 0 h 3816627"/>
              <a:gd name="connsiteX1-33" fmla="*/ 9797080 w 9797080"/>
              <a:gd name="connsiteY1-34" fmla="*/ 39756 h 3816627"/>
              <a:gd name="connsiteX2-35" fmla="*/ 9479028 w 9797080"/>
              <a:gd name="connsiteY2-36" fmla="*/ 3816627 h 3816627"/>
              <a:gd name="connsiteX3-37" fmla="*/ 347870 w 9797080"/>
              <a:gd name="connsiteY3-38" fmla="*/ 3806688 h 3816627"/>
              <a:gd name="connsiteX4-39" fmla="*/ 0 w 9797080"/>
              <a:gd name="connsiteY4-40" fmla="*/ 0 h 381662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97080" h="3816627">
                <a:moveTo>
                  <a:pt x="0" y="0"/>
                </a:moveTo>
                <a:lnTo>
                  <a:pt x="9797080" y="39756"/>
                </a:lnTo>
                <a:lnTo>
                  <a:pt x="9479028" y="3816627"/>
                </a:lnTo>
                <a:lnTo>
                  <a:pt x="347870" y="3806688"/>
                </a:lnTo>
                <a:lnTo>
                  <a:pt x="0" y="0"/>
                </a:lnTo>
                <a:close/>
              </a:path>
            </a:pathLst>
          </a:custGeom>
          <a:solidFill>
            <a:srgbClr val="003F88">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en-US" altLang="zh-CN" dirty="0">
                <a:latin typeface="更纱黑体 SC Light" panose="02000400000000000000" charset="-122"/>
                <a:ea typeface="更纱黑体 SC Light" panose="02000400000000000000" charset="-122"/>
              </a:rPr>
              <a:t>01 </a:t>
            </a:r>
            <a:r>
              <a:rPr lang="en-US" altLang="zh-CN" sz="2800" b="1" dirty="0">
                <a:latin typeface="更纱黑体 SC Light" panose="02000400000000000000" charset="-122"/>
                <a:ea typeface="更纱黑体 SC Light" panose="02000400000000000000" charset="-122"/>
              </a:rPr>
              <a:t>Ethereum Account and Transaction</a:t>
            </a:r>
            <a:endParaRPr lang="zh-CN" altLang="en-US" dirty="0">
              <a:latin typeface="更纱黑体 SC Light" panose="02000400000000000000" charset="-122"/>
              <a:ea typeface="更纱黑体 SC Light" panose="02000400000000000000" charset="-122"/>
            </a:endParaRPr>
          </a:p>
        </p:txBody>
      </p:sp>
      <p:sp>
        <p:nvSpPr>
          <p:cNvPr id="3" name="灯片编号占位符 2"/>
          <p:cNvSpPr>
            <a:spLocks noGrp="1"/>
          </p:cNvSpPr>
          <p:nvPr>
            <p:ph type="sldNum" sz="quarter" idx="12"/>
          </p:nvPr>
        </p:nvSpPr>
        <p:spPr/>
        <p:txBody>
          <a:bodyPr/>
          <a:lstStyle/>
          <a:p>
            <a:fld id="{1AAC388E-FA9E-4A2C-95EA-1F6B3A07935A}" type="slidenum">
              <a:rPr lang="zh-CN" altLang="en-US" smtClean="0">
                <a:solidFill>
                  <a:schemeClr val="tx2"/>
                </a:solidFill>
              </a:rPr>
            </a:fld>
            <a:endParaRPr lang="zh-CN" altLang="en-US" dirty="0">
              <a:solidFill>
                <a:schemeClr val="tx2"/>
              </a:solidFill>
            </a:endParaRPr>
          </a:p>
        </p:txBody>
      </p:sp>
      <p:sp>
        <p:nvSpPr>
          <p:cNvPr id="5" name="文本框 4"/>
          <p:cNvSpPr txBox="1"/>
          <p:nvPr/>
        </p:nvSpPr>
        <p:spPr>
          <a:xfrm>
            <a:off x="1568521" y="1805608"/>
            <a:ext cx="9359759" cy="3747052"/>
          </a:xfrm>
          <a:prstGeom prst="rect">
            <a:avLst/>
          </a:prstGeom>
          <a:noFill/>
        </p:spPr>
        <p:txBody>
          <a:bodyPr wrap="square" lIns="0" tIns="0" rIns="0" bIns="0" rtlCol="0" anchor="ctr">
            <a:norm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black"/>
                </a:solidFill>
                <a:effectLst/>
                <a:uLnTx/>
                <a:uFillTx/>
                <a:latin typeface="更纱黑体 SC Light" panose="02000400000000000000" charset="-122"/>
                <a:ea typeface="更纱黑体 SC Light" panose="02000400000000000000" charset="-122"/>
                <a:cs typeface="+mn-cs"/>
              </a:rPr>
              <a:t>• Address at 0x8Fea7e4aE2949B766fFdC0efd0A2423d29548e30</a:t>
            </a:r>
            <a:endParaRPr kumimoji="0" lang="en-US" altLang="zh-CN" sz="3200" b="0" i="0" u="none" strike="noStrike" kern="1200" cap="none" spc="0" normalizeH="0" baseline="0" noProof="0" dirty="0">
              <a:ln>
                <a:noFill/>
              </a:ln>
              <a:solidFill>
                <a:prstClr val="black"/>
              </a:solidFill>
              <a:effectLst/>
              <a:uLnTx/>
              <a:uFillTx/>
              <a:latin typeface="更纱黑体 SC Light" panose="02000400000000000000" charset="-122"/>
              <a:ea typeface="更纱黑体 SC Light" panose="02000400000000000000"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3200" b="0" i="0" u="none" strike="noStrike" kern="1200" cap="none" spc="0" normalizeH="0" baseline="0" noProof="0" dirty="0">
              <a:ln>
                <a:noFill/>
              </a:ln>
              <a:solidFill>
                <a:prstClr val="black"/>
              </a:solidFill>
              <a:effectLst/>
              <a:uLnTx/>
              <a:uFillTx/>
              <a:latin typeface="更纱黑体 SC Light" panose="02000400000000000000" charset="-122"/>
              <a:ea typeface="更纱黑体 SC Light" panose="02000400000000000000"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3200" b="0" i="0" u="none" strike="noStrike" kern="1200" cap="none" spc="0" normalizeH="0" baseline="0" noProof="0" dirty="0">
              <a:ln>
                <a:noFill/>
              </a:ln>
              <a:solidFill>
                <a:prstClr val="black"/>
              </a:solidFill>
              <a:effectLst/>
              <a:uLnTx/>
              <a:uFillTx/>
              <a:latin typeface="更纱黑体 SC Light" panose="02000400000000000000" charset="-122"/>
              <a:ea typeface="更纱黑体 SC Light" panose="02000400000000000000" charset="-122"/>
              <a:cs typeface="+mn-cs"/>
            </a:endParaRPr>
          </a:p>
        </p:txBody>
      </p:sp>
      <p:sp>
        <p:nvSpPr>
          <p:cNvPr id="6" name="矩形 5"/>
          <p:cNvSpPr/>
          <p:nvPr/>
        </p:nvSpPr>
        <p:spPr>
          <a:xfrm>
            <a:off x="1568521" y="1428750"/>
            <a:ext cx="877163" cy="923330"/>
          </a:xfrm>
          <a:prstGeom prst="rect">
            <a:avLst/>
          </a:prstGeom>
          <a:noFill/>
        </p:spPr>
        <p:txBody>
          <a:bodyPr wrap="none" lIns="91440" tIns="45720" rIns="91440" bIns="45720">
            <a:spAutoFit/>
          </a:bodyPr>
          <a:lstStyle/>
          <a:p>
            <a:pPr algn="ctr"/>
            <a:r>
              <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rPr>
              <a:t>“</a:t>
            </a:r>
            <a:endPar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endParaRPr>
          </a:p>
        </p:txBody>
      </p:sp>
      <p:sp>
        <p:nvSpPr>
          <p:cNvPr id="7" name="矩形 14"/>
          <p:cNvSpPr/>
          <p:nvPr/>
        </p:nvSpPr>
        <p:spPr>
          <a:xfrm>
            <a:off x="1051687" y="1663146"/>
            <a:ext cx="10154889" cy="4055166"/>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1" fmla="*/ 0 w 9588358"/>
              <a:gd name="connsiteY0-2" fmla="*/ 0 h 3806688"/>
              <a:gd name="connsiteX1-3" fmla="*/ 9588358 w 9588358"/>
              <a:gd name="connsiteY1-4" fmla="*/ 59635 h 3806688"/>
              <a:gd name="connsiteX2-5" fmla="*/ 9588358 w 9588358"/>
              <a:gd name="connsiteY2-6" fmla="*/ 3806688 h 3806688"/>
              <a:gd name="connsiteX3-7" fmla="*/ 228600 w 9588358"/>
              <a:gd name="connsiteY3-8" fmla="*/ 3806688 h 3806688"/>
              <a:gd name="connsiteX4-9" fmla="*/ 0 w 9588358"/>
              <a:gd name="connsiteY4-10" fmla="*/ 0 h 3806688"/>
              <a:gd name="connsiteX0-11" fmla="*/ 0 w 9797080"/>
              <a:gd name="connsiteY0-12" fmla="*/ 0 h 3806688"/>
              <a:gd name="connsiteX1-13" fmla="*/ 9797080 w 9797080"/>
              <a:gd name="connsiteY1-14" fmla="*/ 39756 h 3806688"/>
              <a:gd name="connsiteX2-15" fmla="*/ 9588358 w 9797080"/>
              <a:gd name="connsiteY2-16" fmla="*/ 3806688 h 3806688"/>
              <a:gd name="connsiteX3-17" fmla="*/ 228600 w 9797080"/>
              <a:gd name="connsiteY3-18" fmla="*/ 3806688 h 3806688"/>
              <a:gd name="connsiteX4-19" fmla="*/ 0 w 9797080"/>
              <a:gd name="connsiteY4-20" fmla="*/ 0 h 3806688"/>
              <a:gd name="connsiteX0-21" fmla="*/ 0 w 9797080"/>
              <a:gd name="connsiteY0-22" fmla="*/ 0 h 3806688"/>
              <a:gd name="connsiteX1-23" fmla="*/ 9797080 w 9797080"/>
              <a:gd name="connsiteY1-24" fmla="*/ 39756 h 3806688"/>
              <a:gd name="connsiteX2-25" fmla="*/ 9588358 w 9797080"/>
              <a:gd name="connsiteY2-26" fmla="*/ 3806688 h 3806688"/>
              <a:gd name="connsiteX3-27" fmla="*/ 347870 w 9797080"/>
              <a:gd name="connsiteY3-28" fmla="*/ 3806688 h 3806688"/>
              <a:gd name="connsiteX4-29" fmla="*/ 0 w 9797080"/>
              <a:gd name="connsiteY4-30" fmla="*/ 0 h 3806688"/>
              <a:gd name="connsiteX0-31" fmla="*/ 0 w 9797080"/>
              <a:gd name="connsiteY0-32" fmla="*/ 0 h 3816627"/>
              <a:gd name="connsiteX1-33" fmla="*/ 9797080 w 9797080"/>
              <a:gd name="connsiteY1-34" fmla="*/ 39756 h 3816627"/>
              <a:gd name="connsiteX2-35" fmla="*/ 9479028 w 9797080"/>
              <a:gd name="connsiteY2-36" fmla="*/ 3816627 h 3816627"/>
              <a:gd name="connsiteX3-37" fmla="*/ 347870 w 9797080"/>
              <a:gd name="connsiteY3-38" fmla="*/ 3806688 h 3816627"/>
              <a:gd name="connsiteX4-39" fmla="*/ 0 w 9797080"/>
              <a:gd name="connsiteY4-40" fmla="*/ 0 h 3816627"/>
              <a:gd name="connsiteX0-41" fmla="*/ 0 w 9797080"/>
              <a:gd name="connsiteY0-42" fmla="*/ 0 h 3816627"/>
              <a:gd name="connsiteX1-43" fmla="*/ 9797080 w 9797080"/>
              <a:gd name="connsiteY1-44" fmla="*/ 39756 h 3816627"/>
              <a:gd name="connsiteX2-45" fmla="*/ 9479028 w 9797080"/>
              <a:gd name="connsiteY2-46" fmla="*/ 3816627 h 3816627"/>
              <a:gd name="connsiteX3-47" fmla="*/ 616227 w 9797080"/>
              <a:gd name="connsiteY3-48" fmla="*/ 3806688 h 3816627"/>
              <a:gd name="connsiteX4-49" fmla="*/ 0 w 9797080"/>
              <a:gd name="connsiteY4-50" fmla="*/ 0 h 3816627"/>
              <a:gd name="connsiteX0-51" fmla="*/ 0 w 10154889"/>
              <a:gd name="connsiteY0-52" fmla="*/ 0 h 3816627"/>
              <a:gd name="connsiteX1-53" fmla="*/ 10154889 w 10154889"/>
              <a:gd name="connsiteY1-54" fmla="*/ 377687 h 3816627"/>
              <a:gd name="connsiteX2-55" fmla="*/ 9479028 w 10154889"/>
              <a:gd name="connsiteY2-56" fmla="*/ 3816627 h 3816627"/>
              <a:gd name="connsiteX3-57" fmla="*/ 616227 w 10154889"/>
              <a:gd name="connsiteY3-58" fmla="*/ 3806688 h 3816627"/>
              <a:gd name="connsiteX4-59" fmla="*/ 0 w 10154889"/>
              <a:gd name="connsiteY4-60" fmla="*/ 0 h 3816627"/>
              <a:gd name="connsiteX0-61" fmla="*/ 0 w 10154889"/>
              <a:gd name="connsiteY0-62" fmla="*/ 0 h 4055166"/>
              <a:gd name="connsiteX1-63" fmla="*/ 10154889 w 10154889"/>
              <a:gd name="connsiteY1-64" fmla="*/ 377687 h 4055166"/>
              <a:gd name="connsiteX2-65" fmla="*/ 9359758 w 10154889"/>
              <a:gd name="connsiteY2-66" fmla="*/ 4055166 h 4055166"/>
              <a:gd name="connsiteX3-67" fmla="*/ 616227 w 10154889"/>
              <a:gd name="connsiteY3-68" fmla="*/ 3806688 h 4055166"/>
              <a:gd name="connsiteX4-69" fmla="*/ 0 w 10154889"/>
              <a:gd name="connsiteY4-70" fmla="*/ 0 h 405516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54889" h="4055166">
                <a:moveTo>
                  <a:pt x="0" y="0"/>
                </a:moveTo>
                <a:lnTo>
                  <a:pt x="10154889" y="377687"/>
                </a:lnTo>
                <a:lnTo>
                  <a:pt x="9359758" y="4055166"/>
                </a:lnTo>
                <a:lnTo>
                  <a:pt x="616227" y="3806688"/>
                </a:lnTo>
                <a:lnTo>
                  <a:pt x="0" y="0"/>
                </a:lnTo>
                <a:close/>
              </a:path>
            </a:pathLst>
          </a:custGeom>
          <a:noFill/>
          <a:ln w="38100">
            <a:solidFill>
              <a:srgbClr val="003F88">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14"/>
          <p:cNvSpPr/>
          <p:nvPr/>
        </p:nvSpPr>
        <p:spPr>
          <a:xfrm>
            <a:off x="1197460" y="1699589"/>
            <a:ext cx="9797080" cy="3816627"/>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1" fmla="*/ 0 w 9588358"/>
              <a:gd name="connsiteY0-2" fmla="*/ 0 h 3806688"/>
              <a:gd name="connsiteX1-3" fmla="*/ 9588358 w 9588358"/>
              <a:gd name="connsiteY1-4" fmla="*/ 59635 h 3806688"/>
              <a:gd name="connsiteX2-5" fmla="*/ 9588358 w 9588358"/>
              <a:gd name="connsiteY2-6" fmla="*/ 3806688 h 3806688"/>
              <a:gd name="connsiteX3-7" fmla="*/ 228600 w 9588358"/>
              <a:gd name="connsiteY3-8" fmla="*/ 3806688 h 3806688"/>
              <a:gd name="connsiteX4-9" fmla="*/ 0 w 9588358"/>
              <a:gd name="connsiteY4-10" fmla="*/ 0 h 3806688"/>
              <a:gd name="connsiteX0-11" fmla="*/ 0 w 9797080"/>
              <a:gd name="connsiteY0-12" fmla="*/ 0 h 3806688"/>
              <a:gd name="connsiteX1-13" fmla="*/ 9797080 w 9797080"/>
              <a:gd name="connsiteY1-14" fmla="*/ 39756 h 3806688"/>
              <a:gd name="connsiteX2-15" fmla="*/ 9588358 w 9797080"/>
              <a:gd name="connsiteY2-16" fmla="*/ 3806688 h 3806688"/>
              <a:gd name="connsiteX3-17" fmla="*/ 228600 w 9797080"/>
              <a:gd name="connsiteY3-18" fmla="*/ 3806688 h 3806688"/>
              <a:gd name="connsiteX4-19" fmla="*/ 0 w 9797080"/>
              <a:gd name="connsiteY4-20" fmla="*/ 0 h 3806688"/>
              <a:gd name="connsiteX0-21" fmla="*/ 0 w 9797080"/>
              <a:gd name="connsiteY0-22" fmla="*/ 0 h 3806688"/>
              <a:gd name="connsiteX1-23" fmla="*/ 9797080 w 9797080"/>
              <a:gd name="connsiteY1-24" fmla="*/ 39756 h 3806688"/>
              <a:gd name="connsiteX2-25" fmla="*/ 9588358 w 9797080"/>
              <a:gd name="connsiteY2-26" fmla="*/ 3806688 h 3806688"/>
              <a:gd name="connsiteX3-27" fmla="*/ 347870 w 9797080"/>
              <a:gd name="connsiteY3-28" fmla="*/ 3806688 h 3806688"/>
              <a:gd name="connsiteX4-29" fmla="*/ 0 w 9797080"/>
              <a:gd name="connsiteY4-30" fmla="*/ 0 h 3806688"/>
              <a:gd name="connsiteX0-31" fmla="*/ 0 w 9797080"/>
              <a:gd name="connsiteY0-32" fmla="*/ 0 h 3816627"/>
              <a:gd name="connsiteX1-33" fmla="*/ 9797080 w 9797080"/>
              <a:gd name="connsiteY1-34" fmla="*/ 39756 h 3816627"/>
              <a:gd name="connsiteX2-35" fmla="*/ 9479028 w 9797080"/>
              <a:gd name="connsiteY2-36" fmla="*/ 3816627 h 3816627"/>
              <a:gd name="connsiteX3-37" fmla="*/ 347870 w 9797080"/>
              <a:gd name="connsiteY3-38" fmla="*/ 3806688 h 3816627"/>
              <a:gd name="connsiteX4-39" fmla="*/ 0 w 9797080"/>
              <a:gd name="connsiteY4-40" fmla="*/ 0 h 381662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97080" h="3816627">
                <a:moveTo>
                  <a:pt x="0" y="0"/>
                </a:moveTo>
                <a:lnTo>
                  <a:pt x="9797080" y="39756"/>
                </a:lnTo>
                <a:lnTo>
                  <a:pt x="9479028" y="3816627"/>
                </a:lnTo>
                <a:lnTo>
                  <a:pt x="347870" y="3806688"/>
                </a:lnTo>
                <a:lnTo>
                  <a:pt x="0" y="0"/>
                </a:lnTo>
                <a:close/>
              </a:path>
            </a:pathLst>
          </a:custGeom>
          <a:solidFill>
            <a:srgbClr val="003F88">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en-US" altLang="zh-CN" dirty="0">
                <a:latin typeface="更纱黑体 SC Light" panose="02000400000000000000" charset="-122"/>
                <a:ea typeface="更纱黑体 SC Light" panose="02000400000000000000" charset="-122"/>
              </a:rPr>
              <a:t>01 </a:t>
            </a:r>
            <a:r>
              <a:rPr lang="en-US" altLang="zh-CN" sz="2800" b="1" dirty="0">
                <a:latin typeface="更纱黑体 SC Light" panose="02000400000000000000" charset="-122"/>
                <a:ea typeface="更纱黑体 SC Light" panose="02000400000000000000" charset="-122"/>
              </a:rPr>
              <a:t>Ethereum Account and Transaction</a:t>
            </a:r>
            <a:endParaRPr lang="zh-CN" altLang="en-US" dirty="0">
              <a:latin typeface="更纱黑体 SC Light" panose="02000400000000000000" charset="-122"/>
              <a:ea typeface="更纱黑体 SC Light" panose="02000400000000000000" charset="-122"/>
            </a:endParaRPr>
          </a:p>
        </p:txBody>
      </p:sp>
      <p:sp>
        <p:nvSpPr>
          <p:cNvPr id="3" name="灯片编号占位符 2"/>
          <p:cNvSpPr>
            <a:spLocks noGrp="1"/>
          </p:cNvSpPr>
          <p:nvPr>
            <p:ph type="sldNum" sz="quarter" idx="12"/>
          </p:nvPr>
        </p:nvSpPr>
        <p:spPr/>
        <p:txBody>
          <a:bodyPr/>
          <a:lstStyle/>
          <a:p>
            <a:fld id="{1AAC388E-FA9E-4A2C-95EA-1F6B3A07935A}" type="slidenum">
              <a:rPr lang="zh-CN" altLang="en-US" smtClean="0">
                <a:solidFill>
                  <a:schemeClr val="tx2"/>
                </a:solidFill>
              </a:rPr>
            </a:fld>
            <a:endParaRPr lang="zh-CN" altLang="en-US" dirty="0">
              <a:solidFill>
                <a:schemeClr val="tx2"/>
              </a:solidFill>
            </a:endParaRPr>
          </a:p>
        </p:txBody>
      </p:sp>
      <p:sp>
        <p:nvSpPr>
          <p:cNvPr id="5" name="文本框 4"/>
          <p:cNvSpPr txBox="1"/>
          <p:nvPr/>
        </p:nvSpPr>
        <p:spPr>
          <a:xfrm>
            <a:off x="1568521" y="1769164"/>
            <a:ext cx="9359759" cy="3747052"/>
          </a:xfrm>
          <a:prstGeom prst="rect">
            <a:avLst/>
          </a:prstGeom>
          <a:noFill/>
        </p:spPr>
        <p:txBody>
          <a:bodyPr wrap="square" lIns="0" tIns="0" rIns="0" bIns="0" rtlCol="0" anchor="ctr">
            <a:normAutofit lnSpcReduction="10000"/>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3200" b="0" i="0" u="none" strike="noStrike" kern="1200" cap="none" spc="0" normalizeH="0" baseline="0" noProof="0" dirty="0">
              <a:ln>
                <a:noFill/>
              </a:ln>
              <a:solidFill>
                <a:prstClr val="black"/>
              </a:solidFill>
              <a:effectLst/>
              <a:uLnTx/>
              <a:uFillTx/>
              <a:latin typeface="更纱黑体 SC Light" panose="02000400000000000000" charset="-122"/>
              <a:ea typeface="更纱黑体 SC Light" panose="02000400000000000000"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altLang="zh-CN" sz="3200" dirty="0">
              <a:solidFill>
                <a:prstClr val="black"/>
              </a:solidFill>
              <a:latin typeface="更纱黑体 SC Light" panose="02000400000000000000" charset="-122"/>
              <a:ea typeface="更纱黑体 SC Light" panose="02000400000000000000"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black"/>
                </a:solidFill>
                <a:effectLst/>
                <a:uLnTx/>
                <a:uFillTx/>
                <a:latin typeface="更纱黑体 SC Light" panose="02000400000000000000" charset="-122"/>
                <a:ea typeface="更纱黑体 SC Light" panose="02000400000000000000" charset="-122"/>
                <a:cs typeface="+mn-cs"/>
              </a:rPr>
              <a:t>• External Owned Account (EOA)</a:t>
            </a:r>
            <a:endParaRPr kumimoji="0" lang="en-US" altLang="zh-CN" sz="3200" b="0" i="0" u="none" strike="noStrike" kern="1200" cap="none" spc="0" normalizeH="0" baseline="0" noProof="0" dirty="0">
              <a:ln>
                <a:noFill/>
              </a:ln>
              <a:solidFill>
                <a:prstClr val="black"/>
              </a:solidFill>
              <a:effectLst/>
              <a:uLnTx/>
              <a:uFillTx/>
              <a:latin typeface="更纱黑体 SC Light" panose="02000400000000000000" charset="-122"/>
              <a:ea typeface="更纱黑体 SC Light" panose="02000400000000000000" charset="-122"/>
              <a:cs typeface="+mn-cs"/>
            </a:endParaRPr>
          </a:p>
          <a:p>
            <a:pPr lvl="1"/>
            <a:r>
              <a:rPr kumimoji="0" lang="en-US" altLang="zh-CN" sz="2800" b="0" i="0" u="none" strike="noStrike" kern="1200" cap="none" spc="0" normalizeH="0" baseline="0" noProof="0" dirty="0">
                <a:ln>
                  <a:noFill/>
                </a:ln>
                <a:solidFill>
                  <a:prstClr val="black"/>
                </a:solidFill>
                <a:effectLst/>
                <a:uLnTx/>
                <a:uFillTx/>
                <a:latin typeface="更纱黑体 SC Light" panose="02000400000000000000" charset="-122"/>
                <a:ea typeface="更纱黑体 SC Light" panose="02000400000000000000" charset="-122"/>
                <a:cs typeface="+mn-cs"/>
              </a:rPr>
              <a:t>• </a:t>
            </a:r>
            <a:r>
              <a:rPr lang="en-US" altLang="zh-CN" sz="2800" b="0" i="0" u="none" strike="noStrike" baseline="0" dirty="0">
                <a:latin typeface="更纱黑体 SC Light" panose="02000400000000000000" charset="-122"/>
                <a:ea typeface="更纱黑体 SC Light" panose="02000400000000000000" charset="-122"/>
              </a:rPr>
              <a:t>EOA is an ordinary account who can transfer tokens, invoke deployed smart contracts and store received tokens.</a:t>
            </a:r>
            <a:endParaRPr lang="en-US" altLang="zh-CN" sz="2800" b="0" i="0" u="none" strike="noStrike" baseline="0" dirty="0">
              <a:latin typeface="更纱黑体 SC Light" panose="02000400000000000000" charset="-122"/>
              <a:ea typeface="更纱黑体 SC Light" panose="02000400000000000000"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black"/>
                </a:solidFill>
                <a:effectLst/>
                <a:uLnTx/>
                <a:uFillTx/>
                <a:latin typeface="更纱黑体 SC Light" panose="02000400000000000000" charset="-122"/>
                <a:ea typeface="更纱黑体 SC Light" panose="02000400000000000000" charset="-122"/>
                <a:cs typeface="+mn-cs"/>
              </a:rPr>
              <a:t>• Contract Account</a:t>
            </a:r>
            <a:endParaRPr kumimoji="0" lang="en-US" altLang="zh-CN" sz="3200" b="0" i="0" u="none" strike="noStrike" kern="1200" cap="none" spc="0" normalizeH="0" baseline="0" noProof="0" dirty="0">
              <a:ln>
                <a:noFill/>
              </a:ln>
              <a:solidFill>
                <a:prstClr val="black"/>
              </a:solidFill>
              <a:effectLst/>
              <a:uLnTx/>
              <a:uFillTx/>
              <a:latin typeface="更纱黑体 SC Light" panose="02000400000000000000" charset="-122"/>
              <a:ea typeface="更纱黑体 SC Light" panose="02000400000000000000" charset="-122"/>
              <a:cs typeface="+mn-cs"/>
            </a:endParaRPr>
          </a:p>
          <a:p>
            <a:pPr marL="457200" marR="0" lvl="1"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black"/>
                </a:solidFill>
                <a:effectLst/>
                <a:uLnTx/>
                <a:uFillTx/>
                <a:latin typeface="更纱黑体 SC Light" panose="02000400000000000000" charset="-122"/>
                <a:ea typeface="更纱黑体 SC Light" panose="02000400000000000000" charset="-122"/>
                <a:cs typeface="+mn-cs"/>
              </a:rPr>
              <a:t>• </a:t>
            </a:r>
            <a:r>
              <a:rPr kumimoji="0" lang="en-US" altLang="zh-CN" sz="2800" b="0" i="0" u="none" strike="noStrike" kern="1200" cap="none" spc="0" normalizeH="0" baseline="0" noProof="0" dirty="0">
                <a:ln>
                  <a:noFill/>
                </a:ln>
                <a:solidFill>
                  <a:srgbClr val="3F3F3F"/>
                </a:solidFill>
                <a:effectLst/>
                <a:uLnTx/>
                <a:uFillTx/>
                <a:latin typeface="更纱黑体 SC Light" panose="02000400000000000000" charset="-122"/>
                <a:ea typeface="更纱黑体 SC Light" panose="02000400000000000000" charset="-122"/>
                <a:cs typeface="+mn-cs"/>
              </a:rPr>
              <a:t>An EOA can deploy a smart contract into a Contract Account</a:t>
            </a:r>
            <a:r>
              <a:rPr kumimoji="0" lang="en-US" altLang="zh-CN" sz="500" b="0" i="0" u="none" strike="noStrike" kern="1200" cap="none" spc="0" normalizeH="0" baseline="0" noProof="0" dirty="0">
                <a:ln>
                  <a:noFill/>
                </a:ln>
                <a:solidFill>
                  <a:srgbClr val="3F3F3F"/>
                </a:solidFill>
                <a:effectLst/>
                <a:uLnTx/>
                <a:uFillTx/>
                <a:latin typeface="更纱黑体 SC Light" panose="02000400000000000000" charset="-122"/>
                <a:ea typeface="更纱黑体 SC Light" panose="02000400000000000000" charset="-122"/>
                <a:cs typeface="+mn-cs"/>
              </a:rPr>
              <a:t>2</a:t>
            </a:r>
            <a:endParaRPr kumimoji="0" lang="en-US" altLang="zh-CN" sz="3600" b="0" i="0" u="none" strike="noStrike" kern="1200" cap="none" spc="0" normalizeH="0" baseline="0" noProof="0" dirty="0">
              <a:ln>
                <a:noFill/>
              </a:ln>
              <a:solidFill>
                <a:prstClr val="black"/>
              </a:solidFill>
              <a:effectLst/>
              <a:uLnTx/>
              <a:uFillTx/>
              <a:latin typeface="更纱黑体 SC Light" panose="02000400000000000000" charset="-122"/>
              <a:ea typeface="更纱黑体 SC Light" panose="02000400000000000000"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3200" b="0" i="0" u="none" strike="noStrike" kern="1200" cap="none" spc="0" normalizeH="0" baseline="0" noProof="0" dirty="0">
              <a:ln>
                <a:noFill/>
              </a:ln>
              <a:solidFill>
                <a:prstClr val="black"/>
              </a:solidFill>
              <a:effectLst/>
              <a:uLnTx/>
              <a:uFillTx/>
              <a:latin typeface="更纱黑体 SC Light" panose="02000400000000000000" charset="-122"/>
              <a:ea typeface="更纱黑体 SC Light" panose="02000400000000000000"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3200" b="0" i="0" u="none" strike="noStrike" kern="1200" cap="none" spc="0" normalizeH="0" baseline="0" noProof="0" dirty="0">
              <a:ln>
                <a:noFill/>
              </a:ln>
              <a:solidFill>
                <a:prstClr val="black"/>
              </a:solidFill>
              <a:effectLst/>
              <a:uLnTx/>
              <a:uFillTx/>
              <a:latin typeface="更纱黑体 SC Light" panose="02000400000000000000" charset="-122"/>
              <a:ea typeface="更纱黑体 SC Light" panose="02000400000000000000" charset="-122"/>
              <a:cs typeface="+mn-cs"/>
            </a:endParaRPr>
          </a:p>
        </p:txBody>
      </p:sp>
      <p:sp>
        <p:nvSpPr>
          <p:cNvPr id="6" name="矩形 5"/>
          <p:cNvSpPr/>
          <p:nvPr/>
        </p:nvSpPr>
        <p:spPr>
          <a:xfrm>
            <a:off x="1568521" y="1428750"/>
            <a:ext cx="877163" cy="923330"/>
          </a:xfrm>
          <a:prstGeom prst="rect">
            <a:avLst/>
          </a:prstGeom>
          <a:noFill/>
        </p:spPr>
        <p:txBody>
          <a:bodyPr wrap="none" lIns="91440" tIns="45720" rIns="91440" bIns="45720">
            <a:spAutoFit/>
          </a:bodyPr>
          <a:lstStyle/>
          <a:p>
            <a:pPr algn="ctr"/>
            <a:r>
              <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rPr>
              <a:t>“</a:t>
            </a:r>
            <a:endPar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endParaRPr>
          </a:p>
        </p:txBody>
      </p:sp>
      <p:sp>
        <p:nvSpPr>
          <p:cNvPr id="7" name="矩形 14"/>
          <p:cNvSpPr/>
          <p:nvPr/>
        </p:nvSpPr>
        <p:spPr>
          <a:xfrm>
            <a:off x="1051687" y="1663146"/>
            <a:ext cx="10154889" cy="4055166"/>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1" fmla="*/ 0 w 9588358"/>
              <a:gd name="connsiteY0-2" fmla="*/ 0 h 3806688"/>
              <a:gd name="connsiteX1-3" fmla="*/ 9588358 w 9588358"/>
              <a:gd name="connsiteY1-4" fmla="*/ 59635 h 3806688"/>
              <a:gd name="connsiteX2-5" fmla="*/ 9588358 w 9588358"/>
              <a:gd name="connsiteY2-6" fmla="*/ 3806688 h 3806688"/>
              <a:gd name="connsiteX3-7" fmla="*/ 228600 w 9588358"/>
              <a:gd name="connsiteY3-8" fmla="*/ 3806688 h 3806688"/>
              <a:gd name="connsiteX4-9" fmla="*/ 0 w 9588358"/>
              <a:gd name="connsiteY4-10" fmla="*/ 0 h 3806688"/>
              <a:gd name="connsiteX0-11" fmla="*/ 0 w 9797080"/>
              <a:gd name="connsiteY0-12" fmla="*/ 0 h 3806688"/>
              <a:gd name="connsiteX1-13" fmla="*/ 9797080 w 9797080"/>
              <a:gd name="connsiteY1-14" fmla="*/ 39756 h 3806688"/>
              <a:gd name="connsiteX2-15" fmla="*/ 9588358 w 9797080"/>
              <a:gd name="connsiteY2-16" fmla="*/ 3806688 h 3806688"/>
              <a:gd name="connsiteX3-17" fmla="*/ 228600 w 9797080"/>
              <a:gd name="connsiteY3-18" fmla="*/ 3806688 h 3806688"/>
              <a:gd name="connsiteX4-19" fmla="*/ 0 w 9797080"/>
              <a:gd name="connsiteY4-20" fmla="*/ 0 h 3806688"/>
              <a:gd name="connsiteX0-21" fmla="*/ 0 w 9797080"/>
              <a:gd name="connsiteY0-22" fmla="*/ 0 h 3806688"/>
              <a:gd name="connsiteX1-23" fmla="*/ 9797080 w 9797080"/>
              <a:gd name="connsiteY1-24" fmla="*/ 39756 h 3806688"/>
              <a:gd name="connsiteX2-25" fmla="*/ 9588358 w 9797080"/>
              <a:gd name="connsiteY2-26" fmla="*/ 3806688 h 3806688"/>
              <a:gd name="connsiteX3-27" fmla="*/ 347870 w 9797080"/>
              <a:gd name="connsiteY3-28" fmla="*/ 3806688 h 3806688"/>
              <a:gd name="connsiteX4-29" fmla="*/ 0 w 9797080"/>
              <a:gd name="connsiteY4-30" fmla="*/ 0 h 3806688"/>
              <a:gd name="connsiteX0-31" fmla="*/ 0 w 9797080"/>
              <a:gd name="connsiteY0-32" fmla="*/ 0 h 3816627"/>
              <a:gd name="connsiteX1-33" fmla="*/ 9797080 w 9797080"/>
              <a:gd name="connsiteY1-34" fmla="*/ 39756 h 3816627"/>
              <a:gd name="connsiteX2-35" fmla="*/ 9479028 w 9797080"/>
              <a:gd name="connsiteY2-36" fmla="*/ 3816627 h 3816627"/>
              <a:gd name="connsiteX3-37" fmla="*/ 347870 w 9797080"/>
              <a:gd name="connsiteY3-38" fmla="*/ 3806688 h 3816627"/>
              <a:gd name="connsiteX4-39" fmla="*/ 0 w 9797080"/>
              <a:gd name="connsiteY4-40" fmla="*/ 0 h 3816627"/>
              <a:gd name="connsiteX0-41" fmla="*/ 0 w 9797080"/>
              <a:gd name="connsiteY0-42" fmla="*/ 0 h 3816627"/>
              <a:gd name="connsiteX1-43" fmla="*/ 9797080 w 9797080"/>
              <a:gd name="connsiteY1-44" fmla="*/ 39756 h 3816627"/>
              <a:gd name="connsiteX2-45" fmla="*/ 9479028 w 9797080"/>
              <a:gd name="connsiteY2-46" fmla="*/ 3816627 h 3816627"/>
              <a:gd name="connsiteX3-47" fmla="*/ 616227 w 9797080"/>
              <a:gd name="connsiteY3-48" fmla="*/ 3806688 h 3816627"/>
              <a:gd name="connsiteX4-49" fmla="*/ 0 w 9797080"/>
              <a:gd name="connsiteY4-50" fmla="*/ 0 h 3816627"/>
              <a:gd name="connsiteX0-51" fmla="*/ 0 w 10154889"/>
              <a:gd name="connsiteY0-52" fmla="*/ 0 h 3816627"/>
              <a:gd name="connsiteX1-53" fmla="*/ 10154889 w 10154889"/>
              <a:gd name="connsiteY1-54" fmla="*/ 377687 h 3816627"/>
              <a:gd name="connsiteX2-55" fmla="*/ 9479028 w 10154889"/>
              <a:gd name="connsiteY2-56" fmla="*/ 3816627 h 3816627"/>
              <a:gd name="connsiteX3-57" fmla="*/ 616227 w 10154889"/>
              <a:gd name="connsiteY3-58" fmla="*/ 3806688 h 3816627"/>
              <a:gd name="connsiteX4-59" fmla="*/ 0 w 10154889"/>
              <a:gd name="connsiteY4-60" fmla="*/ 0 h 3816627"/>
              <a:gd name="connsiteX0-61" fmla="*/ 0 w 10154889"/>
              <a:gd name="connsiteY0-62" fmla="*/ 0 h 4055166"/>
              <a:gd name="connsiteX1-63" fmla="*/ 10154889 w 10154889"/>
              <a:gd name="connsiteY1-64" fmla="*/ 377687 h 4055166"/>
              <a:gd name="connsiteX2-65" fmla="*/ 9359758 w 10154889"/>
              <a:gd name="connsiteY2-66" fmla="*/ 4055166 h 4055166"/>
              <a:gd name="connsiteX3-67" fmla="*/ 616227 w 10154889"/>
              <a:gd name="connsiteY3-68" fmla="*/ 3806688 h 4055166"/>
              <a:gd name="connsiteX4-69" fmla="*/ 0 w 10154889"/>
              <a:gd name="connsiteY4-70" fmla="*/ 0 h 405516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54889" h="4055166">
                <a:moveTo>
                  <a:pt x="0" y="0"/>
                </a:moveTo>
                <a:lnTo>
                  <a:pt x="10154889" y="377687"/>
                </a:lnTo>
                <a:lnTo>
                  <a:pt x="9359758" y="4055166"/>
                </a:lnTo>
                <a:lnTo>
                  <a:pt x="616227" y="3806688"/>
                </a:lnTo>
                <a:lnTo>
                  <a:pt x="0" y="0"/>
                </a:lnTo>
                <a:close/>
              </a:path>
            </a:pathLst>
          </a:custGeom>
          <a:noFill/>
          <a:ln w="38100">
            <a:solidFill>
              <a:srgbClr val="003F88">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14"/>
          <p:cNvSpPr/>
          <p:nvPr/>
        </p:nvSpPr>
        <p:spPr>
          <a:xfrm>
            <a:off x="1197460" y="1699589"/>
            <a:ext cx="9797080" cy="3816627"/>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1" fmla="*/ 0 w 9588358"/>
              <a:gd name="connsiteY0-2" fmla="*/ 0 h 3806688"/>
              <a:gd name="connsiteX1-3" fmla="*/ 9588358 w 9588358"/>
              <a:gd name="connsiteY1-4" fmla="*/ 59635 h 3806688"/>
              <a:gd name="connsiteX2-5" fmla="*/ 9588358 w 9588358"/>
              <a:gd name="connsiteY2-6" fmla="*/ 3806688 h 3806688"/>
              <a:gd name="connsiteX3-7" fmla="*/ 228600 w 9588358"/>
              <a:gd name="connsiteY3-8" fmla="*/ 3806688 h 3806688"/>
              <a:gd name="connsiteX4-9" fmla="*/ 0 w 9588358"/>
              <a:gd name="connsiteY4-10" fmla="*/ 0 h 3806688"/>
              <a:gd name="connsiteX0-11" fmla="*/ 0 w 9797080"/>
              <a:gd name="connsiteY0-12" fmla="*/ 0 h 3806688"/>
              <a:gd name="connsiteX1-13" fmla="*/ 9797080 w 9797080"/>
              <a:gd name="connsiteY1-14" fmla="*/ 39756 h 3806688"/>
              <a:gd name="connsiteX2-15" fmla="*/ 9588358 w 9797080"/>
              <a:gd name="connsiteY2-16" fmla="*/ 3806688 h 3806688"/>
              <a:gd name="connsiteX3-17" fmla="*/ 228600 w 9797080"/>
              <a:gd name="connsiteY3-18" fmla="*/ 3806688 h 3806688"/>
              <a:gd name="connsiteX4-19" fmla="*/ 0 w 9797080"/>
              <a:gd name="connsiteY4-20" fmla="*/ 0 h 3806688"/>
              <a:gd name="connsiteX0-21" fmla="*/ 0 w 9797080"/>
              <a:gd name="connsiteY0-22" fmla="*/ 0 h 3806688"/>
              <a:gd name="connsiteX1-23" fmla="*/ 9797080 w 9797080"/>
              <a:gd name="connsiteY1-24" fmla="*/ 39756 h 3806688"/>
              <a:gd name="connsiteX2-25" fmla="*/ 9588358 w 9797080"/>
              <a:gd name="connsiteY2-26" fmla="*/ 3806688 h 3806688"/>
              <a:gd name="connsiteX3-27" fmla="*/ 347870 w 9797080"/>
              <a:gd name="connsiteY3-28" fmla="*/ 3806688 h 3806688"/>
              <a:gd name="connsiteX4-29" fmla="*/ 0 w 9797080"/>
              <a:gd name="connsiteY4-30" fmla="*/ 0 h 3806688"/>
              <a:gd name="connsiteX0-31" fmla="*/ 0 w 9797080"/>
              <a:gd name="connsiteY0-32" fmla="*/ 0 h 3816627"/>
              <a:gd name="connsiteX1-33" fmla="*/ 9797080 w 9797080"/>
              <a:gd name="connsiteY1-34" fmla="*/ 39756 h 3816627"/>
              <a:gd name="connsiteX2-35" fmla="*/ 9479028 w 9797080"/>
              <a:gd name="connsiteY2-36" fmla="*/ 3816627 h 3816627"/>
              <a:gd name="connsiteX3-37" fmla="*/ 347870 w 9797080"/>
              <a:gd name="connsiteY3-38" fmla="*/ 3806688 h 3816627"/>
              <a:gd name="connsiteX4-39" fmla="*/ 0 w 9797080"/>
              <a:gd name="connsiteY4-40" fmla="*/ 0 h 381662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97080" h="3816627">
                <a:moveTo>
                  <a:pt x="0" y="0"/>
                </a:moveTo>
                <a:lnTo>
                  <a:pt x="9797080" y="39756"/>
                </a:lnTo>
                <a:lnTo>
                  <a:pt x="9479028" y="3816627"/>
                </a:lnTo>
                <a:lnTo>
                  <a:pt x="347870" y="3806688"/>
                </a:lnTo>
                <a:lnTo>
                  <a:pt x="0" y="0"/>
                </a:lnTo>
                <a:close/>
              </a:path>
            </a:pathLst>
          </a:custGeom>
          <a:solidFill>
            <a:srgbClr val="003F88">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en-US" altLang="zh-CN" dirty="0">
                <a:latin typeface="更纱黑体 SC Light" panose="02000400000000000000" charset="-122"/>
                <a:ea typeface="更纱黑体 SC Light" panose="02000400000000000000" charset="-122"/>
              </a:rPr>
              <a:t>02 </a:t>
            </a:r>
            <a:r>
              <a:rPr lang="en-US" altLang="zh-CN" sz="2800" dirty="0">
                <a:latin typeface="更纱黑体 SC Light" panose="02000400000000000000" charset="-122"/>
                <a:ea typeface="更纱黑体 SC Light" panose="02000400000000000000" charset="-122"/>
              </a:rPr>
              <a:t>Ethereum Virtual Machine (EVM)</a:t>
            </a:r>
            <a:endParaRPr lang="zh-CN" altLang="en-US" dirty="0">
              <a:latin typeface="更纱黑体 SC Light" panose="02000400000000000000" charset="-122"/>
              <a:ea typeface="更纱黑体 SC Light" panose="02000400000000000000" charset="-122"/>
            </a:endParaRPr>
          </a:p>
        </p:txBody>
      </p:sp>
      <p:sp>
        <p:nvSpPr>
          <p:cNvPr id="3" name="灯片编号占位符 2"/>
          <p:cNvSpPr>
            <a:spLocks noGrp="1"/>
          </p:cNvSpPr>
          <p:nvPr>
            <p:ph type="sldNum" sz="quarter" idx="12"/>
          </p:nvPr>
        </p:nvSpPr>
        <p:spPr/>
        <p:txBody>
          <a:bodyPr/>
          <a:lstStyle/>
          <a:p>
            <a:fld id="{1AAC388E-FA9E-4A2C-95EA-1F6B3A07935A}" type="slidenum">
              <a:rPr lang="zh-CN" altLang="en-US" smtClean="0">
                <a:solidFill>
                  <a:schemeClr val="tx2"/>
                </a:solidFill>
              </a:rPr>
            </a:fld>
            <a:endParaRPr lang="zh-CN" altLang="en-US" dirty="0">
              <a:solidFill>
                <a:schemeClr val="tx2"/>
              </a:solidFill>
            </a:endParaRPr>
          </a:p>
        </p:txBody>
      </p:sp>
      <p:sp>
        <p:nvSpPr>
          <p:cNvPr id="5" name="文本框 4"/>
          <p:cNvSpPr txBox="1"/>
          <p:nvPr/>
        </p:nvSpPr>
        <p:spPr>
          <a:xfrm>
            <a:off x="1708782" y="1822630"/>
            <a:ext cx="4237821" cy="3747052"/>
          </a:xfrm>
          <a:prstGeom prst="rect">
            <a:avLst/>
          </a:prstGeom>
          <a:noFill/>
        </p:spPr>
        <p:txBody>
          <a:bodyPr wrap="square" lIns="0" tIns="0" rIns="0" bIns="0" rtlCol="0" anchor="ctr">
            <a:normAutofit/>
          </a:bodyPr>
          <a:lstStyle/>
          <a:p>
            <a:r>
              <a:rPr lang="en-US" altLang="zh-CN" sz="2800" dirty="0">
                <a:latin typeface="更纱黑体 SC Light" panose="02000400000000000000" charset="-122"/>
                <a:ea typeface="更纱黑体 SC Light" panose="02000400000000000000" charset="-122"/>
              </a:rPr>
              <a:t>• EVM is a simple stack-based architecture, and the function of the EVM stack is to store the results of intermittent execution of bytecode instructions </a:t>
            </a:r>
            <a:r>
              <a:rPr lang="en-US" altLang="zh-CN" sz="2800" i="1" dirty="0">
                <a:latin typeface="更纱黑体 SC Light" panose="02000400000000000000" charset="-122"/>
                <a:ea typeface="更纱黑体 SC Light" panose="02000400000000000000" charset="-122"/>
              </a:rPr>
              <a:t>(opcodes)</a:t>
            </a:r>
            <a:r>
              <a:rPr lang="en-US" altLang="zh-CN" sz="2800" dirty="0">
                <a:latin typeface="更纱黑体 SC Light" panose="02000400000000000000" charset="-122"/>
                <a:ea typeface="更纱黑体 SC Light" panose="02000400000000000000" charset="-122"/>
              </a:rPr>
              <a:t>.z</a:t>
            </a:r>
            <a:endParaRPr lang="en-US" altLang="zh-CN" sz="2800" dirty="0">
              <a:latin typeface="更纱黑体 SC Light" panose="02000400000000000000" charset="-122"/>
              <a:ea typeface="更纱黑体 SC Light" panose="02000400000000000000" charset="-122"/>
            </a:endParaRPr>
          </a:p>
        </p:txBody>
      </p:sp>
      <p:sp>
        <p:nvSpPr>
          <p:cNvPr id="6" name="矩形 5"/>
          <p:cNvSpPr/>
          <p:nvPr/>
        </p:nvSpPr>
        <p:spPr>
          <a:xfrm>
            <a:off x="1568521" y="1428750"/>
            <a:ext cx="877163" cy="923330"/>
          </a:xfrm>
          <a:prstGeom prst="rect">
            <a:avLst/>
          </a:prstGeom>
          <a:noFill/>
        </p:spPr>
        <p:txBody>
          <a:bodyPr wrap="none" lIns="91440" tIns="45720" rIns="91440" bIns="45720">
            <a:spAutoFit/>
          </a:bodyPr>
          <a:lstStyle/>
          <a:p>
            <a:pPr algn="ctr"/>
            <a:r>
              <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rPr>
              <a:t>“</a:t>
            </a:r>
            <a:endPar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endParaRPr>
          </a:p>
        </p:txBody>
      </p:sp>
      <p:sp>
        <p:nvSpPr>
          <p:cNvPr id="7" name="矩形 14"/>
          <p:cNvSpPr/>
          <p:nvPr/>
        </p:nvSpPr>
        <p:spPr>
          <a:xfrm>
            <a:off x="1051687" y="1663146"/>
            <a:ext cx="10154889" cy="4055166"/>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1" fmla="*/ 0 w 9588358"/>
              <a:gd name="connsiteY0-2" fmla="*/ 0 h 3806688"/>
              <a:gd name="connsiteX1-3" fmla="*/ 9588358 w 9588358"/>
              <a:gd name="connsiteY1-4" fmla="*/ 59635 h 3806688"/>
              <a:gd name="connsiteX2-5" fmla="*/ 9588358 w 9588358"/>
              <a:gd name="connsiteY2-6" fmla="*/ 3806688 h 3806688"/>
              <a:gd name="connsiteX3-7" fmla="*/ 228600 w 9588358"/>
              <a:gd name="connsiteY3-8" fmla="*/ 3806688 h 3806688"/>
              <a:gd name="connsiteX4-9" fmla="*/ 0 w 9588358"/>
              <a:gd name="connsiteY4-10" fmla="*/ 0 h 3806688"/>
              <a:gd name="connsiteX0-11" fmla="*/ 0 w 9797080"/>
              <a:gd name="connsiteY0-12" fmla="*/ 0 h 3806688"/>
              <a:gd name="connsiteX1-13" fmla="*/ 9797080 w 9797080"/>
              <a:gd name="connsiteY1-14" fmla="*/ 39756 h 3806688"/>
              <a:gd name="connsiteX2-15" fmla="*/ 9588358 w 9797080"/>
              <a:gd name="connsiteY2-16" fmla="*/ 3806688 h 3806688"/>
              <a:gd name="connsiteX3-17" fmla="*/ 228600 w 9797080"/>
              <a:gd name="connsiteY3-18" fmla="*/ 3806688 h 3806688"/>
              <a:gd name="connsiteX4-19" fmla="*/ 0 w 9797080"/>
              <a:gd name="connsiteY4-20" fmla="*/ 0 h 3806688"/>
              <a:gd name="connsiteX0-21" fmla="*/ 0 w 9797080"/>
              <a:gd name="connsiteY0-22" fmla="*/ 0 h 3806688"/>
              <a:gd name="connsiteX1-23" fmla="*/ 9797080 w 9797080"/>
              <a:gd name="connsiteY1-24" fmla="*/ 39756 h 3806688"/>
              <a:gd name="connsiteX2-25" fmla="*/ 9588358 w 9797080"/>
              <a:gd name="connsiteY2-26" fmla="*/ 3806688 h 3806688"/>
              <a:gd name="connsiteX3-27" fmla="*/ 347870 w 9797080"/>
              <a:gd name="connsiteY3-28" fmla="*/ 3806688 h 3806688"/>
              <a:gd name="connsiteX4-29" fmla="*/ 0 w 9797080"/>
              <a:gd name="connsiteY4-30" fmla="*/ 0 h 3806688"/>
              <a:gd name="connsiteX0-31" fmla="*/ 0 w 9797080"/>
              <a:gd name="connsiteY0-32" fmla="*/ 0 h 3816627"/>
              <a:gd name="connsiteX1-33" fmla="*/ 9797080 w 9797080"/>
              <a:gd name="connsiteY1-34" fmla="*/ 39756 h 3816627"/>
              <a:gd name="connsiteX2-35" fmla="*/ 9479028 w 9797080"/>
              <a:gd name="connsiteY2-36" fmla="*/ 3816627 h 3816627"/>
              <a:gd name="connsiteX3-37" fmla="*/ 347870 w 9797080"/>
              <a:gd name="connsiteY3-38" fmla="*/ 3806688 h 3816627"/>
              <a:gd name="connsiteX4-39" fmla="*/ 0 w 9797080"/>
              <a:gd name="connsiteY4-40" fmla="*/ 0 h 3816627"/>
              <a:gd name="connsiteX0-41" fmla="*/ 0 w 9797080"/>
              <a:gd name="connsiteY0-42" fmla="*/ 0 h 3816627"/>
              <a:gd name="connsiteX1-43" fmla="*/ 9797080 w 9797080"/>
              <a:gd name="connsiteY1-44" fmla="*/ 39756 h 3816627"/>
              <a:gd name="connsiteX2-45" fmla="*/ 9479028 w 9797080"/>
              <a:gd name="connsiteY2-46" fmla="*/ 3816627 h 3816627"/>
              <a:gd name="connsiteX3-47" fmla="*/ 616227 w 9797080"/>
              <a:gd name="connsiteY3-48" fmla="*/ 3806688 h 3816627"/>
              <a:gd name="connsiteX4-49" fmla="*/ 0 w 9797080"/>
              <a:gd name="connsiteY4-50" fmla="*/ 0 h 3816627"/>
              <a:gd name="connsiteX0-51" fmla="*/ 0 w 10154889"/>
              <a:gd name="connsiteY0-52" fmla="*/ 0 h 3816627"/>
              <a:gd name="connsiteX1-53" fmla="*/ 10154889 w 10154889"/>
              <a:gd name="connsiteY1-54" fmla="*/ 377687 h 3816627"/>
              <a:gd name="connsiteX2-55" fmla="*/ 9479028 w 10154889"/>
              <a:gd name="connsiteY2-56" fmla="*/ 3816627 h 3816627"/>
              <a:gd name="connsiteX3-57" fmla="*/ 616227 w 10154889"/>
              <a:gd name="connsiteY3-58" fmla="*/ 3806688 h 3816627"/>
              <a:gd name="connsiteX4-59" fmla="*/ 0 w 10154889"/>
              <a:gd name="connsiteY4-60" fmla="*/ 0 h 3816627"/>
              <a:gd name="connsiteX0-61" fmla="*/ 0 w 10154889"/>
              <a:gd name="connsiteY0-62" fmla="*/ 0 h 4055166"/>
              <a:gd name="connsiteX1-63" fmla="*/ 10154889 w 10154889"/>
              <a:gd name="connsiteY1-64" fmla="*/ 377687 h 4055166"/>
              <a:gd name="connsiteX2-65" fmla="*/ 9359758 w 10154889"/>
              <a:gd name="connsiteY2-66" fmla="*/ 4055166 h 4055166"/>
              <a:gd name="connsiteX3-67" fmla="*/ 616227 w 10154889"/>
              <a:gd name="connsiteY3-68" fmla="*/ 3806688 h 4055166"/>
              <a:gd name="connsiteX4-69" fmla="*/ 0 w 10154889"/>
              <a:gd name="connsiteY4-70" fmla="*/ 0 h 405516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54889" h="4055166">
                <a:moveTo>
                  <a:pt x="0" y="0"/>
                </a:moveTo>
                <a:lnTo>
                  <a:pt x="10154889" y="377687"/>
                </a:lnTo>
                <a:lnTo>
                  <a:pt x="9359758" y="4055166"/>
                </a:lnTo>
                <a:lnTo>
                  <a:pt x="616227" y="3806688"/>
                </a:lnTo>
                <a:lnTo>
                  <a:pt x="0" y="0"/>
                </a:lnTo>
                <a:close/>
              </a:path>
            </a:pathLst>
          </a:custGeom>
          <a:noFill/>
          <a:ln w="38100">
            <a:solidFill>
              <a:srgbClr val="003F88">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26" name="Picture 2" descr="EVM (Ethereum Virtual Machine) - DecBC - Decentralization Blockchain"/>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186946" y="1822630"/>
            <a:ext cx="5259972" cy="456155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14"/>
          <p:cNvSpPr/>
          <p:nvPr/>
        </p:nvSpPr>
        <p:spPr>
          <a:xfrm>
            <a:off x="1197460" y="1699589"/>
            <a:ext cx="9797080" cy="3816627"/>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1" fmla="*/ 0 w 9588358"/>
              <a:gd name="connsiteY0-2" fmla="*/ 0 h 3806688"/>
              <a:gd name="connsiteX1-3" fmla="*/ 9588358 w 9588358"/>
              <a:gd name="connsiteY1-4" fmla="*/ 59635 h 3806688"/>
              <a:gd name="connsiteX2-5" fmla="*/ 9588358 w 9588358"/>
              <a:gd name="connsiteY2-6" fmla="*/ 3806688 h 3806688"/>
              <a:gd name="connsiteX3-7" fmla="*/ 228600 w 9588358"/>
              <a:gd name="connsiteY3-8" fmla="*/ 3806688 h 3806688"/>
              <a:gd name="connsiteX4-9" fmla="*/ 0 w 9588358"/>
              <a:gd name="connsiteY4-10" fmla="*/ 0 h 3806688"/>
              <a:gd name="connsiteX0-11" fmla="*/ 0 w 9797080"/>
              <a:gd name="connsiteY0-12" fmla="*/ 0 h 3806688"/>
              <a:gd name="connsiteX1-13" fmla="*/ 9797080 w 9797080"/>
              <a:gd name="connsiteY1-14" fmla="*/ 39756 h 3806688"/>
              <a:gd name="connsiteX2-15" fmla="*/ 9588358 w 9797080"/>
              <a:gd name="connsiteY2-16" fmla="*/ 3806688 h 3806688"/>
              <a:gd name="connsiteX3-17" fmla="*/ 228600 w 9797080"/>
              <a:gd name="connsiteY3-18" fmla="*/ 3806688 h 3806688"/>
              <a:gd name="connsiteX4-19" fmla="*/ 0 w 9797080"/>
              <a:gd name="connsiteY4-20" fmla="*/ 0 h 3806688"/>
              <a:gd name="connsiteX0-21" fmla="*/ 0 w 9797080"/>
              <a:gd name="connsiteY0-22" fmla="*/ 0 h 3806688"/>
              <a:gd name="connsiteX1-23" fmla="*/ 9797080 w 9797080"/>
              <a:gd name="connsiteY1-24" fmla="*/ 39756 h 3806688"/>
              <a:gd name="connsiteX2-25" fmla="*/ 9588358 w 9797080"/>
              <a:gd name="connsiteY2-26" fmla="*/ 3806688 h 3806688"/>
              <a:gd name="connsiteX3-27" fmla="*/ 347870 w 9797080"/>
              <a:gd name="connsiteY3-28" fmla="*/ 3806688 h 3806688"/>
              <a:gd name="connsiteX4-29" fmla="*/ 0 w 9797080"/>
              <a:gd name="connsiteY4-30" fmla="*/ 0 h 3806688"/>
              <a:gd name="connsiteX0-31" fmla="*/ 0 w 9797080"/>
              <a:gd name="connsiteY0-32" fmla="*/ 0 h 3816627"/>
              <a:gd name="connsiteX1-33" fmla="*/ 9797080 w 9797080"/>
              <a:gd name="connsiteY1-34" fmla="*/ 39756 h 3816627"/>
              <a:gd name="connsiteX2-35" fmla="*/ 9479028 w 9797080"/>
              <a:gd name="connsiteY2-36" fmla="*/ 3816627 h 3816627"/>
              <a:gd name="connsiteX3-37" fmla="*/ 347870 w 9797080"/>
              <a:gd name="connsiteY3-38" fmla="*/ 3806688 h 3816627"/>
              <a:gd name="connsiteX4-39" fmla="*/ 0 w 9797080"/>
              <a:gd name="connsiteY4-40" fmla="*/ 0 h 381662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97080" h="3816627">
                <a:moveTo>
                  <a:pt x="0" y="0"/>
                </a:moveTo>
                <a:lnTo>
                  <a:pt x="9797080" y="39756"/>
                </a:lnTo>
                <a:lnTo>
                  <a:pt x="9479028" y="3816627"/>
                </a:lnTo>
                <a:lnTo>
                  <a:pt x="347870" y="3806688"/>
                </a:lnTo>
                <a:lnTo>
                  <a:pt x="0" y="0"/>
                </a:lnTo>
                <a:close/>
              </a:path>
            </a:pathLst>
          </a:custGeom>
          <a:solidFill>
            <a:srgbClr val="003F88">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en-US" altLang="zh-CN" dirty="0">
                <a:latin typeface="更纱黑体 SC Light" panose="02000400000000000000" charset="-122"/>
                <a:ea typeface="更纱黑体 SC Light" panose="02000400000000000000" charset="-122"/>
              </a:rPr>
              <a:t>03 </a:t>
            </a:r>
            <a:r>
              <a:rPr lang="en-US" altLang="zh-CN" sz="2800" dirty="0">
                <a:latin typeface="更纱黑体 SC Light" panose="02000400000000000000" charset="-122"/>
                <a:ea typeface="更纱黑体 SC Light" panose="02000400000000000000" charset="-122"/>
              </a:rPr>
              <a:t>Smart Contract and Bytecode</a:t>
            </a:r>
            <a:endParaRPr lang="zh-CN" altLang="en-US" dirty="0">
              <a:latin typeface="更纱黑体 SC Light" panose="02000400000000000000" charset="-122"/>
              <a:ea typeface="更纱黑体 SC Light" panose="02000400000000000000" charset="-122"/>
            </a:endParaRPr>
          </a:p>
        </p:txBody>
      </p:sp>
      <p:sp>
        <p:nvSpPr>
          <p:cNvPr id="3" name="灯片编号占位符 2"/>
          <p:cNvSpPr>
            <a:spLocks noGrp="1"/>
          </p:cNvSpPr>
          <p:nvPr>
            <p:ph type="sldNum" sz="quarter" idx="12"/>
          </p:nvPr>
        </p:nvSpPr>
        <p:spPr/>
        <p:txBody>
          <a:bodyPr/>
          <a:lstStyle/>
          <a:p>
            <a:fld id="{1AAC388E-FA9E-4A2C-95EA-1F6B3A07935A}" type="slidenum">
              <a:rPr lang="zh-CN" altLang="en-US" smtClean="0">
                <a:solidFill>
                  <a:schemeClr val="tx2"/>
                </a:solidFill>
              </a:rPr>
            </a:fld>
            <a:endParaRPr lang="zh-CN" altLang="en-US" dirty="0">
              <a:solidFill>
                <a:schemeClr val="tx2"/>
              </a:solidFill>
            </a:endParaRPr>
          </a:p>
        </p:txBody>
      </p:sp>
      <p:sp>
        <p:nvSpPr>
          <p:cNvPr id="5" name="文本框 4"/>
          <p:cNvSpPr txBox="1"/>
          <p:nvPr/>
        </p:nvSpPr>
        <p:spPr>
          <a:xfrm>
            <a:off x="1568521" y="1805608"/>
            <a:ext cx="9359759" cy="3747052"/>
          </a:xfrm>
          <a:prstGeom prst="rect">
            <a:avLst/>
          </a:prstGeom>
          <a:noFill/>
        </p:spPr>
        <p:txBody>
          <a:bodyPr wrap="square" lIns="0" tIns="0" rIns="0" bIns="0" rtlCol="0" anchor="ctr">
            <a:normAutofit/>
          </a:bodyPr>
          <a:lstStyle/>
          <a:p>
            <a:r>
              <a:rPr lang="en-US" altLang="zh-CN" sz="3200" dirty="0">
                <a:latin typeface="更纱黑体 SC Light" panose="02000400000000000000" charset="-122"/>
                <a:ea typeface="更纱黑体 SC Light" panose="02000400000000000000" charset="-122"/>
              </a:rPr>
              <a:t>• A smart contract is a collection of code and data that reside in Contract Account.</a:t>
            </a:r>
            <a:endParaRPr lang="en-US" altLang="zh-CN" sz="3200" dirty="0">
              <a:latin typeface="更纱黑体 SC Light" panose="02000400000000000000" charset="-122"/>
              <a:ea typeface="更纱黑体 SC Light" panose="02000400000000000000" charset="-122"/>
            </a:endParaRPr>
          </a:p>
          <a:p>
            <a:r>
              <a:rPr lang="en-US" altLang="zh-CN" sz="3200" dirty="0">
                <a:latin typeface="更纱黑体 SC Light" panose="02000400000000000000" charset="-122"/>
                <a:ea typeface="更纱黑体 SC Light" panose="02000400000000000000" charset="-122"/>
              </a:rPr>
              <a:t>• The bytecode of smart contract is composed of three parts:</a:t>
            </a:r>
            <a:endParaRPr lang="en-US" altLang="zh-CN" sz="3200" dirty="0">
              <a:latin typeface="更纱黑体 SC Light" panose="02000400000000000000" charset="-122"/>
              <a:ea typeface="更纱黑体 SC Light" panose="02000400000000000000" charset="-122"/>
            </a:endParaRPr>
          </a:p>
          <a:p>
            <a:r>
              <a:rPr lang="en-US" altLang="zh-CN" sz="3200" dirty="0">
                <a:latin typeface="更纱黑体 SC Light" panose="02000400000000000000" charset="-122"/>
                <a:ea typeface="更纱黑体 SC Light" panose="02000400000000000000" charset="-122"/>
              </a:rPr>
              <a:t>       • Creation code</a:t>
            </a:r>
            <a:endParaRPr lang="en-US" altLang="zh-CN" sz="3200" dirty="0">
              <a:latin typeface="更纱黑体 SC Light" panose="02000400000000000000" charset="-122"/>
              <a:ea typeface="更纱黑体 SC Light" panose="02000400000000000000" charset="-122"/>
            </a:endParaRPr>
          </a:p>
          <a:p>
            <a:r>
              <a:rPr lang="en-US" altLang="zh-CN" sz="3200" dirty="0">
                <a:latin typeface="更纱黑体 SC Light" panose="02000400000000000000" charset="-122"/>
                <a:ea typeface="更纱黑体 SC Light" panose="02000400000000000000" charset="-122"/>
              </a:rPr>
              <a:t>       • Runtime code</a:t>
            </a:r>
            <a:endParaRPr lang="en-US" altLang="zh-CN" sz="3200" dirty="0">
              <a:latin typeface="更纱黑体 SC Light" panose="02000400000000000000" charset="-122"/>
              <a:ea typeface="更纱黑体 SC Light" panose="02000400000000000000" charset="-122"/>
            </a:endParaRPr>
          </a:p>
          <a:p>
            <a:r>
              <a:rPr lang="en-US" altLang="zh-CN" sz="3200" dirty="0">
                <a:latin typeface="更纱黑体 SC Light" panose="02000400000000000000" charset="-122"/>
                <a:ea typeface="更纱黑体 SC Light" panose="02000400000000000000" charset="-122"/>
              </a:rPr>
              <a:t>       • Swarm code</a:t>
            </a:r>
            <a:endParaRPr lang="en-US" altLang="zh-CN" sz="3200" dirty="0">
              <a:latin typeface="更纱黑体 SC Light" panose="02000400000000000000" charset="-122"/>
              <a:ea typeface="更纱黑体 SC Light" panose="02000400000000000000" charset="-122"/>
            </a:endParaRPr>
          </a:p>
        </p:txBody>
      </p:sp>
      <p:sp>
        <p:nvSpPr>
          <p:cNvPr id="6" name="矩形 5"/>
          <p:cNvSpPr/>
          <p:nvPr/>
        </p:nvSpPr>
        <p:spPr>
          <a:xfrm>
            <a:off x="1568521" y="1428750"/>
            <a:ext cx="877163" cy="923330"/>
          </a:xfrm>
          <a:prstGeom prst="rect">
            <a:avLst/>
          </a:prstGeom>
          <a:noFill/>
        </p:spPr>
        <p:txBody>
          <a:bodyPr wrap="none" lIns="91440" tIns="45720" rIns="91440" bIns="45720">
            <a:spAutoFit/>
          </a:bodyPr>
          <a:lstStyle/>
          <a:p>
            <a:pPr algn="ctr"/>
            <a:r>
              <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rPr>
              <a:t>“</a:t>
            </a:r>
            <a:endPar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endParaRPr>
          </a:p>
        </p:txBody>
      </p:sp>
      <p:sp>
        <p:nvSpPr>
          <p:cNvPr id="7" name="矩形 14"/>
          <p:cNvSpPr/>
          <p:nvPr/>
        </p:nvSpPr>
        <p:spPr>
          <a:xfrm>
            <a:off x="1051687" y="1663146"/>
            <a:ext cx="10154889" cy="4055166"/>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1" fmla="*/ 0 w 9588358"/>
              <a:gd name="connsiteY0-2" fmla="*/ 0 h 3806688"/>
              <a:gd name="connsiteX1-3" fmla="*/ 9588358 w 9588358"/>
              <a:gd name="connsiteY1-4" fmla="*/ 59635 h 3806688"/>
              <a:gd name="connsiteX2-5" fmla="*/ 9588358 w 9588358"/>
              <a:gd name="connsiteY2-6" fmla="*/ 3806688 h 3806688"/>
              <a:gd name="connsiteX3-7" fmla="*/ 228600 w 9588358"/>
              <a:gd name="connsiteY3-8" fmla="*/ 3806688 h 3806688"/>
              <a:gd name="connsiteX4-9" fmla="*/ 0 w 9588358"/>
              <a:gd name="connsiteY4-10" fmla="*/ 0 h 3806688"/>
              <a:gd name="connsiteX0-11" fmla="*/ 0 w 9797080"/>
              <a:gd name="connsiteY0-12" fmla="*/ 0 h 3806688"/>
              <a:gd name="connsiteX1-13" fmla="*/ 9797080 w 9797080"/>
              <a:gd name="connsiteY1-14" fmla="*/ 39756 h 3806688"/>
              <a:gd name="connsiteX2-15" fmla="*/ 9588358 w 9797080"/>
              <a:gd name="connsiteY2-16" fmla="*/ 3806688 h 3806688"/>
              <a:gd name="connsiteX3-17" fmla="*/ 228600 w 9797080"/>
              <a:gd name="connsiteY3-18" fmla="*/ 3806688 h 3806688"/>
              <a:gd name="connsiteX4-19" fmla="*/ 0 w 9797080"/>
              <a:gd name="connsiteY4-20" fmla="*/ 0 h 3806688"/>
              <a:gd name="connsiteX0-21" fmla="*/ 0 w 9797080"/>
              <a:gd name="connsiteY0-22" fmla="*/ 0 h 3806688"/>
              <a:gd name="connsiteX1-23" fmla="*/ 9797080 w 9797080"/>
              <a:gd name="connsiteY1-24" fmla="*/ 39756 h 3806688"/>
              <a:gd name="connsiteX2-25" fmla="*/ 9588358 w 9797080"/>
              <a:gd name="connsiteY2-26" fmla="*/ 3806688 h 3806688"/>
              <a:gd name="connsiteX3-27" fmla="*/ 347870 w 9797080"/>
              <a:gd name="connsiteY3-28" fmla="*/ 3806688 h 3806688"/>
              <a:gd name="connsiteX4-29" fmla="*/ 0 w 9797080"/>
              <a:gd name="connsiteY4-30" fmla="*/ 0 h 3806688"/>
              <a:gd name="connsiteX0-31" fmla="*/ 0 w 9797080"/>
              <a:gd name="connsiteY0-32" fmla="*/ 0 h 3816627"/>
              <a:gd name="connsiteX1-33" fmla="*/ 9797080 w 9797080"/>
              <a:gd name="connsiteY1-34" fmla="*/ 39756 h 3816627"/>
              <a:gd name="connsiteX2-35" fmla="*/ 9479028 w 9797080"/>
              <a:gd name="connsiteY2-36" fmla="*/ 3816627 h 3816627"/>
              <a:gd name="connsiteX3-37" fmla="*/ 347870 w 9797080"/>
              <a:gd name="connsiteY3-38" fmla="*/ 3806688 h 3816627"/>
              <a:gd name="connsiteX4-39" fmla="*/ 0 w 9797080"/>
              <a:gd name="connsiteY4-40" fmla="*/ 0 h 3816627"/>
              <a:gd name="connsiteX0-41" fmla="*/ 0 w 9797080"/>
              <a:gd name="connsiteY0-42" fmla="*/ 0 h 3816627"/>
              <a:gd name="connsiteX1-43" fmla="*/ 9797080 w 9797080"/>
              <a:gd name="connsiteY1-44" fmla="*/ 39756 h 3816627"/>
              <a:gd name="connsiteX2-45" fmla="*/ 9479028 w 9797080"/>
              <a:gd name="connsiteY2-46" fmla="*/ 3816627 h 3816627"/>
              <a:gd name="connsiteX3-47" fmla="*/ 616227 w 9797080"/>
              <a:gd name="connsiteY3-48" fmla="*/ 3806688 h 3816627"/>
              <a:gd name="connsiteX4-49" fmla="*/ 0 w 9797080"/>
              <a:gd name="connsiteY4-50" fmla="*/ 0 h 3816627"/>
              <a:gd name="connsiteX0-51" fmla="*/ 0 w 10154889"/>
              <a:gd name="connsiteY0-52" fmla="*/ 0 h 3816627"/>
              <a:gd name="connsiteX1-53" fmla="*/ 10154889 w 10154889"/>
              <a:gd name="connsiteY1-54" fmla="*/ 377687 h 3816627"/>
              <a:gd name="connsiteX2-55" fmla="*/ 9479028 w 10154889"/>
              <a:gd name="connsiteY2-56" fmla="*/ 3816627 h 3816627"/>
              <a:gd name="connsiteX3-57" fmla="*/ 616227 w 10154889"/>
              <a:gd name="connsiteY3-58" fmla="*/ 3806688 h 3816627"/>
              <a:gd name="connsiteX4-59" fmla="*/ 0 w 10154889"/>
              <a:gd name="connsiteY4-60" fmla="*/ 0 h 3816627"/>
              <a:gd name="connsiteX0-61" fmla="*/ 0 w 10154889"/>
              <a:gd name="connsiteY0-62" fmla="*/ 0 h 4055166"/>
              <a:gd name="connsiteX1-63" fmla="*/ 10154889 w 10154889"/>
              <a:gd name="connsiteY1-64" fmla="*/ 377687 h 4055166"/>
              <a:gd name="connsiteX2-65" fmla="*/ 9359758 w 10154889"/>
              <a:gd name="connsiteY2-66" fmla="*/ 4055166 h 4055166"/>
              <a:gd name="connsiteX3-67" fmla="*/ 616227 w 10154889"/>
              <a:gd name="connsiteY3-68" fmla="*/ 3806688 h 4055166"/>
              <a:gd name="connsiteX4-69" fmla="*/ 0 w 10154889"/>
              <a:gd name="connsiteY4-70" fmla="*/ 0 h 405516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54889" h="4055166">
                <a:moveTo>
                  <a:pt x="0" y="0"/>
                </a:moveTo>
                <a:lnTo>
                  <a:pt x="10154889" y="377687"/>
                </a:lnTo>
                <a:lnTo>
                  <a:pt x="9359758" y="4055166"/>
                </a:lnTo>
                <a:lnTo>
                  <a:pt x="616227" y="3806688"/>
                </a:lnTo>
                <a:lnTo>
                  <a:pt x="0" y="0"/>
                </a:lnTo>
                <a:close/>
              </a:path>
            </a:pathLst>
          </a:custGeom>
          <a:noFill/>
          <a:ln w="38100">
            <a:solidFill>
              <a:srgbClr val="003F88">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14"/>
          <p:cNvSpPr/>
          <p:nvPr/>
        </p:nvSpPr>
        <p:spPr>
          <a:xfrm>
            <a:off x="1197460" y="1699589"/>
            <a:ext cx="9797080" cy="3816627"/>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1" fmla="*/ 0 w 9588358"/>
              <a:gd name="connsiteY0-2" fmla="*/ 0 h 3806688"/>
              <a:gd name="connsiteX1-3" fmla="*/ 9588358 w 9588358"/>
              <a:gd name="connsiteY1-4" fmla="*/ 59635 h 3806688"/>
              <a:gd name="connsiteX2-5" fmla="*/ 9588358 w 9588358"/>
              <a:gd name="connsiteY2-6" fmla="*/ 3806688 h 3806688"/>
              <a:gd name="connsiteX3-7" fmla="*/ 228600 w 9588358"/>
              <a:gd name="connsiteY3-8" fmla="*/ 3806688 h 3806688"/>
              <a:gd name="connsiteX4-9" fmla="*/ 0 w 9588358"/>
              <a:gd name="connsiteY4-10" fmla="*/ 0 h 3806688"/>
              <a:gd name="connsiteX0-11" fmla="*/ 0 w 9797080"/>
              <a:gd name="connsiteY0-12" fmla="*/ 0 h 3806688"/>
              <a:gd name="connsiteX1-13" fmla="*/ 9797080 w 9797080"/>
              <a:gd name="connsiteY1-14" fmla="*/ 39756 h 3806688"/>
              <a:gd name="connsiteX2-15" fmla="*/ 9588358 w 9797080"/>
              <a:gd name="connsiteY2-16" fmla="*/ 3806688 h 3806688"/>
              <a:gd name="connsiteX3-17" fmla="*/ 228600 w 9797080"/>
              <a:gd name="connsiteY3-18" fmla="*/ 3806688 h 3806688"/>
              <a:gd name="connsiteX4-19" fmla="*/ 0 w 9797080"/>
              <a:gd name="connsiteY4-20" fmla="*/ 0 h 3806688"/>
              <a:gd name="connsiteX0-21" fmla="*/ 0 w 9797080"/>
              <a:gd name="connsiteY0-22" fmla="*/ 0 h 3806688"/>
              <a:gd name="connsiteX1-23" fmla="*/ 9797080 w 9797080"/>
              <a:gd name="connsiteY1-24" fmla="*/ 39756 h 3806688"/>
              <a:gd name="connsiteX2-25" fmla="*/ 9588358 w 9797080"/>
              <a:gd name="connsiteY2-26" fmla="*/ 3806688 h 3806688"/>
              <a:gd name="connsiteX3-27" fmla="*/ 347870 w 9797080"/>
              <a:gd name="connsiteY3-28" fmla="*/ 3806688 h 3806688"/>
              <a:gd name="connsiteX4-29" fmla="*/ 0 w 9797080"/>
              <a:gd name="connsiteY4-30" fmla="*/ 0 h 3806688"/>
              <a:gd name="connsiteX0-31" fmla="*/ 0 w 9797080"/>
              <a:gd name="connsiteY0-32" fmla="*/ 0 h 3816627"/>
              <a:gd name="connsiteX1-33" fmla="*/ 9797080 w 9797080"/>
              <a:gd name="connsiteY1-34" fmla="*/ 39756 h 3816627"/>
              <a:gd name="connsiteX2-35" fmla="*/ 9479028 w 9797080"/>
              <a:gd name="connsiteY2-36" fmla="*/ 3816627 h 3816627"/>
              <a:gd name="connsiteX3-37" fmla="*/ 347870 w 9797080"/>
              <a:gd name="connsiteY3-38" fmla="*/ 3806688 h 3816627"/>
              <a:gd name="connsiteX4-39" fmla="*/ 0 w 9797080"/>
              <a:gd name="connsiteY4-40" fmla="*/ 0 h 381662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97080" h="3816627">
                <a:moveTo>
                  <a:pt x="0" y="0"/>
                </a:moveTo>
                <a:lnTo>
                  <a:pt x="9797080" y="39756"/>
                </a:lnTo>
                <a:lnTo>
                  <a:pt x="9479028" y="3816627"/>
                </a:lnTo>
                <a:lnTo>
                  <a:pt x="347870" y="3806688"/>
                </a:lnTo>
                <a:lnTo>
                  <a:pt x="0" y="0"/>
                </a:lnTo>
                <a:close/>
              </a:path>
            </a:pathLst>
          </a:custGeom>
          <a:solidFill>
            <a:srgbClr val="003F88">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en-US" altLang="zh-CN" dirty="0">
                <a:latin typeface="更纱黑体 SC Light" panose="02000400000000000000" charset="-122"/>
                <a:ea typeface="更纱黑体 SC Light" panose="02000400000000000000" charset="-122"/>
              </a:rPr>
              <a:t>04 </a:t>
            </a:r>
            <a:r>
              <a:rPr lang="en-US" altLang="zh-CN" sz="2800" dirty="0">
                <a:latin typeface="更纱黑体 SC Light" panose="02000400000000000000" charset="-122"/>
                <a:ea typeface="更纱黑体 SC Light" panose="02000400000000000000" charset="-122"/>
              </a:rPr>
              <a:t>ERC-20 Standard</a:t>
            </a:r>
            <a:endParaRPr lang="zh-CN" altLang="en-US" dirty="0">
              <a:latin typeface="更纱黑体 SC Light" panose="02000400000000000000" charset="-122"/>
              <a:ea typeface="更纱黑体 SC Light" panose="02000400000000000000" charset="-122"/>
            </a:endParaRPr>
          </a:p>
        </p:txBody>
      </p:sp>
      <p:sp>
        <p:nvSpPr>
          <p:cNvPr id="3" name="灯片编号占位符 2"/>
          <p:cNvSpPr>
            <a:spLocks noGrp="1"/>
          </p:cNvSpPr>
          <p:nvPr>
            <p:ph type="sldNum" sz="quarter" idx="12"/>
          </p:nvPr>
        </p:nvSpPr>
        <p:spPr/>
        <p:txBody>
          <a:bodyPr/>
          <a:lstStyle/>
          <a:p>
            <a:fld id="{1AAC388E-FA9E-4A2C-95EA-1F6B3A07935A}" type="slidenum">
              <a:rPr lang="zh-CN" altLang="en-US" smtClean="0">
                <a:solidFill>
                  <a:schemeClr val="tx2"/>
                </a:solidFill>
              </a:rPr>
            </a:fld>
            <a:endParaRPr lang="zh-CN" altLang="en-US" dirty="0">
              <a:solidFill>
                <a:schemeClr val="tx2"/>
              </a:solidFill>
            </a:endParaRPr>
          </a:p>
        </p:txBody>
      </p:sp>
      <p:sp>
        <p:nvSpPr>
          <p:cNvPr id="5" name="文本框 4"/>
          <p:cNvSpPr txBox="1"/>
          <p:nvPr/>
        </p:nvSpPr>
        <p:spPr>
          <a:xfrm>
            <a:off x="1568521" y="1805608"/>
            <a:ext cx="9359759" cy="3747052"/>
          </a:xfrm>
          <a:prstGeom prst="rect">
            <a:avLst/>
          </a:prstGeom>
          <a:noFill/>
        </p:spPr>
        <p:txBody>
          <a:bodyPr wrap="square" lIns="0" tIns="0" rIns="0" bIns="0" rtlCol="0" anchor="ctr">
            <a:normAutofit/>
          </a:bodyPr>
          <a:lstStyle/>
          <a:p>
            <a:r>
              <a:rPr lang="en-US" altLang="zh-CN" sz="3200" dirty="0">
                <a:latin typeface="更纱黑体 SC Light" panose="02000400000000000000" charset="-122"/>
                <a:ea typeface="更纱黑体 SC Light" panose="02000400000000000000" charset="-122"/>
              </a:rPr>
              <a:t>• ERC-20 specifies six mandatory functions:</a:t>
            </a:r>
            <a:endParaRPr lang="en-US" altLang="zh-CN" sz="3200" dirty="0">
              <a:latin typeface="更纱黑体 SC Light" panose="02000400000000000000" charset="-122"/>
              <a:ea typeface="更纱黑体 SC Light" panose="02000400000000000000" charset="-122"/>
            </a:endParaRPr>
          </a:p>
          <a:p>
            <a:r>
              <a:rPr lang="en-US" altLang="zh-CN" sz="3200" dirty="0">
                <a:latin typeface="更纱黑体 SC Light" panose="02000400000000000000" charset="-122"/>
                <a:ea typeface="更纱黑体 SC Light" panose="02000400000000000000" charset="-122"/>
              </a:rPr>
              <a:t>	• </a:t>
            </a:r>
            <a:r>
              <a:rPr lang="en-US" altLang="zh-CN" sz="3200" dirty="0" err="1">
                <a:latin typeface="更纱黑体 SC Light" panose="02000400000000000000" charset="-122"/>
                <a:ea typeface="更纱黑体 SC Light" panose="02000400000000000000" charset="-122"/>
              </a:rPr>
              <a:t>totalSupply</a:t>
            </a:r>
            <a:endParaRPr lang="en-US" altLang="zh-CN" sz="3200" dirty="0">
              <a:latin typeface="更纱黑体 SC Light" panose="02000400000000000000" charset="-122"/>
              <a:ea typeface="更纱黑体 SC Light" panose="02000400000000000000" charset="-122"/>
            </a:endParaRPr>
          </a:p>
          <a:p>
            <a:r>
              <a:rPr lang="en-US" altLang="zh-CN" sz="3200" dirty="0">
                <a:latin typeface="更纱黑体 SC Light" panose="02000400000000000000" charset="-122"/>
                <a:ea typeface="更纱黑体 SC Light" panose="02000400000000000000" charset="-122"/>
              </a:rPr>
              <a:t>	• </a:t>
            </a:r>
            <a:r>
              <a:rPr lang="en-US" altLang="zh-CN" sz="3200" dirty="0" err="1">
                <a:latin typeface="更纱黑体 SC Light" panose="02000400000000000000" charset="-122"/>
                <a:ea typeface="更纱黑体 SC Light" panose="02000400000000000000" charset="-122"/>
              </a:rPr>
              <a:t>balanceOf</a:t>
            </a:r>
            <a:endParaRPr lang="en-US" altLang="zh-CN" sz="3200" dirty="0">
              <a:latin typeface="更纱黑体 SC Light" panose="02000400000000000000" charset="-122"/>
              <a:ea typeface="更纱黑体 SC Light" panose="02000400000000000000" charset="-122"/>
            </a:endParaRPr>
          </a:p>
          <a:p>
            <a:r>
              <a:rPr lang="en-US" altLang="zh-CN" sz="3200" dirty="0">
                <a:latin typeface="更纱黑体 SC Light" panose="02000400000000000000" charset="-122"/>
                <a:ea typeface="更纱黑体 SC Light" panose="02000400000000000000" charset="-122"/>
              </a:rPr>
              <a:t>	• transfer</a:t>
            </a:r>
            <a:endParaRPr lang="en-US" altLang="zh-CN" sz="3200" dirty="0">
              <a:latin typeface="更纱黑体 SC Light" panose="02000400000000000000" charset="-122"/>
              <a:ea typeface="更纱黑体 SC Light" panose="02000400000000000000" charset="-122"/>
            </a:endParaRPr>
          </a:p>
          <a:p>
            <a:r>
              <a:rPr lang="en-US" altLang="zh-CN" sz="3200" dirty="0">
                <a:latin typeface="更纱黑体 SC Light" panose="02000400000000000000" charset="-122"/>
                <a:ea typeface="更纱黑体 SC Light" panose="02000400000000000000" charset="-122"/>
              </a:rPr>
              <a:t>	• </a:t>
            </a:r>
            <a:r>
              <a:rPr lang="en-US" altLang="zh-CN" sz="3200" dirty="0" err="1">
                <a:latin typeface="更纱黑体 SC Light" panose="02000400000000000000" charset="-122"/>
                <a:ea typeface="更纱黑体 SC Light" panose="02000400000000000000" charset="-122"/>
              </a:rPr>
              <a:t>transferFrom</a:t>
            </a:r>
            <a:endParaRPr lang="en-US" altLang="zh-CN" sz="3200" dirty="0">
              <a:latin typeface="更纱黑体 SC Light" panose="02000400000000000000" charset="-122"/>
              <a:ea typeface="更纱黑体 SC Light" panose="02000400000000000000" charset="-122"/>
            </a:endParaRPr>
          </a:p>
          <a:p>
            <a:r>
              <a:rPr lang="en-US" altLang="zh-CN" sz="3200" dirty="0">
                <a:latin typeface="更纱黑体 SC Light" panose="02000400000000000000" charset="-122"/>
                <a:ea typeface="更纱黑体 SC Light" panose="02000400000000000000" charset="-122"/>
              </a:rPr>
              <a:t>	• approve</a:t>
            </a:r>
            <a:endParaRPr lang="en-US" altLang="zh-CN" sz="3200" dirty="0">
              <a:latin typeface="更纱黑体 SC Light" panose="02000400000000000000" charset="-122"/>
              <a:ea typeface="更纱黑体 SC Light" panose="02000400000000000000" charset="-122"/>
            </a:endParaRPr>
          </a:p>
          <a:p>
            <a:r>
              <a:rPr lang="en-US" altLang="zh-CN" sz="3200" dirty="0">
                <a:latin typeface="更纱黑体 SC Light" panose="02000400000000000000" charset="-122"/>
                <a:ea typeface="更纱黑体 SC Light" panose="02000400000000000000" charset="-122"/>
              </a:rPr>
              <a:t>	• allowance</a:t>
            </a:r>
            <a:endParaRPr lang="en-US" altLang="zh-CN" sz="3200" dirty="0">
              <a:latin typeface="更纱黑体 SC Light" panose="02000400000000000000" charset="-122"/>
              <a:ea typeface="更纱黑体 SC Light" panose="02000400000000000000" charset="-122"/>
            </a:endParaRPr>
          </a:p>
        </p:txBody>
      </p:sp>
      <p:sp>
        <p:nvSpPr>
          <p:cNvPr id="6" name="矩形 5"/>
          <p:cNvSpPr/>
          <p:nvPr/>
        </p:nvSpPr>
        <p:spPr>
          <a:xfrm>
            <a:off x="1568521" y="1428750"/>
            <a:ext cx="877163" cy="923330"/>
          </a:xfrm>
          <a:prstGeom prst="rect">
            <a:avLst/>
          </a:prstGeom>
          <a:noFill/>
        </p:spPr>
        <p:txBody>
          <a:bodyPr wrap="none" lIns="91440" tIns="45720" rIns="91440" bIns="45720">
            <a:spAutoFit/>
          </a:bodyPr>
          <a:lstStyle/>
          <a:p>
            <a:pPr algn="ctr"/>
            <a:r>
              <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rPr>
              <a:t>“</a:t>
            </a:r>
            <a:endPar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endParaRPr>
          </a:p>
        </p:txBody>
      </p:sp>
      <p:sp>
        <p:nvSpPr>
          <p:cNvPr id="7" name="矩形 14"/>
          <p:cNvSpPr/>
          <p:nvPr/>
        </p:nvSpPr>
        <p:spPr>
          <a:xfrm>
            <a:off x="1051687" y="1663146"/>
            <a:ext cx="10154889" cy="4055166"/>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1" fmla="*/ 0 w 9588358"/>
              <a:gd name="connsiteY0-2" fmla="*/ 0 h 3806688"/>
              <a:gd name="connsiteX1-3" fmla="*/ 9588358 w 9588358"/>
              <a:gd name="connsiteY1-4" fmla="*/ 59635 h 3806688"/>
              <a:gd name="connsiteX2-5" fmla="*/ 9588358 w 9588358"/>
              <a:gd name="connsiteY2-6" fmla="*/ 3806688 h 3806688"/>
              <a:gd name="connsiteX3-7" fmla="*/ 228600 w 9588358"/>
              <a:gd name="connsiteY3-8" fmla="*/ 3806688 h 3806688"/>
              <a:gd name="connsiteX4-9" fmla="*/ 0 w 9588358"/>
              <a:gd name="connsiteY4-10" fmla="*/ 0 h 3806688"/>
              <a:gd name="connsiteX0-11" fmla="*/ 0 w 9797080"/>
              <a:gd name="connsiteY0-12" fmla="*/ 0 h 3806688"/>
              <a:gd name="connsiteX1-13" fmla="*/ 9797080 w 9797080"/>
              <a:gd name="connsiteY1-14" fmla="*/ 39756 h 3806688"/>
              <a:gd name="connsiteX2-15" fmla="*/ 9588358 w 9797080"/>
              <a:gd name="connsiteY2-16" fmla="*/ 3806688 h 3806688"/>
              <a:gd name="connsiteX3-17" fmla="*/ 228600 w 9797080"/>
              <a:gd name="connsiteY3-18" fmla="*/ 3806688 h 3806688"/>
              <a:gd name="connsiteX4-19" fmla="*/ 0 w 9797080"/>
              <a:gd name="connsiteY4-20" fmla="*/ 0 h 3806688"/>
              <a:gd name="connsiteX0-21" fmla="*/ 0 w 9797080"/>
              <a:gd name="connsiteY0-22" fmla="*/ 0 h 3806688"/>
              <a:gd name="connsiteX1-23" fmla="*/ 9797080 w 9797080"/>
              <a:gd name="connsiteY1-24" fmla="*/ 39756 h 3806688"/>
              <a:gd name="connsiteX2-25" fmla="*/ 9588358 w 9797080"/>
              <a:gd name="connsiteY2-26" fmla="*/ 3806688 h 3806688"/>
              <a:gd name="connsiteX3-27" fmla="*/ 347870 w 9797080"/>
              <a:gd name="connsiteY3-28" fmla="*/ 3806688 h 3806688"/>
              <a:gd name="connsiteX4-29" fmla="*/ 0 w 9797080"/>
              <a:gd name="connsiteY4-30" fmla="*/ 0 h 3806688"/>
              <a:gd name="connsiteX0-31" fmla="*/ 0 w 9797080"/>
              <a:gd name="connsiteY0-32" fmla="*/ 0 h 3816627"/>
              <a:gd name="connsiteX1-33" fmla="*/ 9797080 w 9797080"/>
              <a:gd name="connsiteY1-34" fmla="*/ 39756 h 3816627"/>
              <a:gd name="connsiteX2-35" fmla="*/ 9479028 w 9797080"/>
              <a:gd name="connsiteY2-36" fmla="*/ 3816627 h 3816627"/>
              <a:gd name="connsiteX3-37" fmla="*/ 347870 w 9797080"/>
              <a:gd name="connsiteY3-38" fmla="*/ 3806688 h 3816627"/>
              <a:gd name="connsiteX4-39" fmla="*/ 0 w 9797080"/>
              <a:gd name="connsiteY4-40" fmla="*/ 0 h 3816627"/>
              <a:gd name="connsiteX0-41" fmla="*/ 0 w 9797080"/>
              <a:gd name="connsiteY0-42" fmla="*/ 0 h 3816627"/>
              <a:gd name="connsiteX1-43" fmla="*/ 9797080 w 9797080"/>
              <a:gd name="connsiteY1-44" fmla="*/ 39756 h 3816627"/>
              <a:gd name="connsiteX2-45" fmla="*/ 9479028 w 9797080"/>
              <a:gd name="connsiteY2-46" fmla="*/ 3816627 h 3816627"/>
              <a:gd name="connsiteX3-47" fmla="*/ 616227 w 9797080"/>
              <a:gd name="connsiteY3-48" fmla="*/ 3806688 h 3816627"/>
              <a:gd name="connsiteX4-49" fmla="*/ 0 w 9797080"/>
              <a:gd name="connsiteY4-50" fmla="*/ 0 h 3816627"/>
              <a:gd name="connsiteX0-51" fmla="*/ 0 w 10154889"/>
              <a:gd name="connsiteY0-52" fmla="*/ 0 h 3816627"/>
              <a:gd name="connsiteX1-53" fmla="*/ 10154889 w 10154889"/>
              <a:gd name="connsiteY1-54" fmla="*/ 377687 h 3816627"/>
              <a:gd name="connsiteX2-55" fmla="*/ 9479028 w 10154889"/>
              <a:gd name="connsiteY2-56" fmla="*/ 3816627 h 3816627"/>
              <a:gd name="connsiteX3-57" fmla="*/ 616227 w 10154889"/>
              <a:gd name="connsiteY3-58" fmla="*/ 3806688 h 3816627"/>
              <a:gd name="connsiteX4-59" fmla="*/ 0 w 10154889"/>
              <a:gd name="connsiteY4-60" fmla="*/ 0 h 3816627"/>
              <a:gd name="connsiteX0-61" fmla="*/ 0 w 10154889"/>
              <a:gd name="connsiteY0-62" fmla="*/ 0 h 4055166"/>
              <a:gd name="connsiteX1-63" fmla="*/ 10154889 w 10154889"/>
              <a:gd name="connsiteY1-64" fmla="*/ 377687 h 4055166"/>
              <a:gd name="connsiteX2-65" fmla="*/ 9359758 w 10154889"/>
              <a:gd name="connsiteY2-66" fmla="*/ 4055166 h 4055166"/>
              <a:gd name="connsiteX3-67" fmla="*/ 616227 w 10154889"/>
              <a:gd name="connsiteY3-68" fmla="*/ 3806688 h 4055166"/>
              <a:gd name="connsiteX4-69" fmla="*/ 0 w 10154889"/>
              <a:gd name="connsiteY4-70" fmla="*/ 0 h 405516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54889" h="4055166">
                <a:moveTo>
                  <a:pt x="0" y="0"/>
                </a:moveTo>
                <a:lnTo>
                  <a:pt x="10154889" y="377687"/>
                </a:lnTo>
                <a:lnTo>
                  <a:pt x="9359758" y="4055166"/>
                </a:lnTo>
                <a:lnTo>
                  <a:pt x="616227" y="3806688"/>
                </a:lnTo>
                <a:lnTo>
                  <a:pt x="0" y="0"/>
                </a:lnTo>
                <a:close/>
              </a:path>
            </a:pathLst>
          </a:custGeom>
          <a:noFill/>
          <a:ln w="38100">
            <a:solidFill>
              <a:srgbClr val="003F88">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latin typeface="更纱黑体 SC Light" panose="02000400000000000000" charset="-122"/>
                <a:ea typeface="更纱黑体 SC Light" panose="02000400000000000000" charset="-122"/>
              </a:rPr>
              <a:t>04 </a:t>
            </a:r>
            <a:r>
              <a:rPr lang="en-US" altLang="zh-CN" sz="2800" dirty="0">
                <a:latin typeface="更纱黑体 SC Light" panose="02000400000000000000" charset="-122"/>
                <a:ea typeface="更纱黑体 SC Light" panose="02000400000000000000" charset="-122"/>
              </a:rPr>
              <a:t>ERC-20 Standard</a:t>
            </a:r>
            <a:endParaRPr lang="zh-CN" altLang="en-US" dirty="0">
              <a:latin typeface="更纱黑体 SC Light" panose="02000400000000000000" charset="-122"/>
              <a:ea typeface="更纱黑体 SC Light" panose="02000400000000000000" charset="-122"/>
            </a:endParaRPr>
          </a:p>
        </p:txBody>
      </p:sp>
      <p:sp>
        <p:nvSpPr>
          <p:cNvPr id="3" name="灯片编号占位符 2"/>
          <p:cNvSpPr>
            <a:spLocks noGrp="1"/>
          </p:cNvSpPr>
          <p:nvPr>
            <p:ph type="sldNum" sz="quarter" idx="12"/>
          </p:nvPr>
        </p:nvSpPr>
        <p:spPr/>
        <p:txBody>
          <a:bodyPr/>
          <a:lstStyle/>
          <a:p>
            <a:fld id="{1AAC388E-FA9E-4A2C-95EA-1F6B3A07935A}" type="slidenum">
              <a:rPr lang="zh-CN" altLang="en-US" smtClean="0">
                <a:solidFill>
                  <a:schemeClr val="tx2"/>
                </a:solidFill>
              </a:rPr>
            </a:fld>
            <a:endParaRPr lang="zh-CN" altLang="en-US" dirty="0">
              <a:solidFill>
                <a:schemeClr val="tx2"/>
              </a:solidFill>
            </a:endParaRPr>
          </a:p>
        </p:txBody>
      </p:sp>
      <p:sp>
        <p:nvSpPr>
          <p:cNvPr id="6" name="矩形 5"/>
          <p:cNvSpPr/>
          <p:nvPr/>
        </p:nvSpPr>
        <p:spPr>
          <a:xfrm>
            <a:off x="1568521" y="1428750"/>
            <a:ext cx="877163" cy="923330"/>
          </a:xfrm>
          <a:prstGeom prst="rect">
            <a:avLst/>
          </a:prstGeom>
          <a:noFill/>
        </p:spPr>
        <p:txBody>
          <a:bodyPr wrap="none" lIns="91440" tIns="45720" rIns="91440" bIns="45720">
            <a:spAutoFit/>
          </a:bodyPr>
          <a:lstStyle/>
          <a:p>
            <a:pPr algn="ctr"/>
            <a:r>
              <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rPr>
              <a:t>“</a:t>
            </a:r>
            <a:endPar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endParaRPr>
          </a:p>
        </p:txBody>
      </p:sp>
      <p:pic>
        <p:nvPicPr>
          <p:cNvPr id="10" name="图片 9"/>
          <p:cNvPicPr>
            <a:picLocks noChangeAspect="1"/>
          </p:cNvPicPr>
          <p:nvPr/>
        </p:nvPicPr>
        <p:blipFill>
          <a:blip r:embed="rId1"/>
          <a:stretch>
            <a:fillRect/>
          </a:stretch>
        </p:blipFill>
        <p:spPr>
          <a:xfrm>
            <a:off x="2213811" y="1663146"/>
            <a:ext cx="7892715" cy="385307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latin typeface="更纱黑体 SC Light" panose="02000400000000000000" charset="-122"/>
                <a:ea typeface="更纱黑体 SC Light" panose="02000400000000000000" charset="-122"/>
              </a:rPr>
              <a:t>05 </a:t>
            </a:r>
            <a:r>
              <a:rPr lang="en-US" altLang="zh-CN" sz="2800" b="1" dirty="0">
                <a:latin typeface="更纱黑体 SC Light" panose="02000400000000000000" charset="-122"/>
                <a:ea typeface="更纱黑体 SC Light" panose="02000400000000000000" charset="-122"/>
              </a:rPr>
              <a:t>Exchange and Deposit</a:t>
            </a:r>
            <a:endParaRPr lang="zh-CN" altLang="en-US" dirty="0">
              <a:latin typeface="更纱黑体 SC Light" panose="02000400000000000000" charset="-122"/>
              <a:ea typeface="更纱黑体 SC Light" panose="02000400000000000000" charset="-122"/>
            </a:endParaRPr>
          </a:p>
        </p:txBody>
      </p:sp>
      <p:sp>
        <p:nvSpPr>
          <p:cNvPr id="3" name="灯片编号占位符 2"/>
          <p:cNvSpPr>
            <a:spLocks noGrp="1"/>
          </p:cNvSpPr>
          <p:nvPr>
            <p:ph type="sldNum" sz="quarter" idx="12"/>
          </p:nvPr>
        </p:nvSpPr>
        <p:spPr/>
        <p:txBody>
          <a:bodyPr/>
          <a:lstStyle/>
          <a:p>
            <a:fld id="{1AAC388E-FA9E-4A2C-95EA-1F6B3A07935A}" type="slidenum">
              <a:rPr lang="zh-CN" altLang="en-US" smtClean="0">
                <a:solidFill>
                  <a:schemeClr val="tx2"/>
                </a:solidFill>
              </a:rPr>
            </a:fld>
            <a:endParaRPr lang="zh-CN" altLang="en-US" dirty="0">
              <a:solidFill>
                <a:schemeClr val="tx2"/>
              </a:solidFill>
            </a:endParaRPr>
          </a:p>
        </p:txBody>
      </p:sp>
      <p:pic>
        <p:nvPicPr>
          <p:cNvPr id="8" name="图片 7"/>
          <p:cNvPicPr>
            <a:picLocks noChangeAspect="1"/>
          </p:cNvPicPr>
          <p:nvPr/>
        </p:nvPicPr>
        <p:blipFill>
          <a:blip r:embed="rId1"/>
          <a:stretch>
            <a:fillRect/>
          </a:stretch>
        </p:blipFill>
        <p:spPr>
          <a:xfrm>
            <a:off x="6239827" y="1673675"/>
            <a:ext cx="4772025" cy="1695450"/>
          </a:xfrm>
          <a:prstGeom prst="rect">
            <a:avLst/>
          </a:prstGeom>
        </p:spPr>
      </p:pic>
      <p:pic>
        <p:nvPicPr>
          <p:cNvPr id="10" name="图片 9"/>
          <p:cNvPicPr>
            <a:picLocks noChangeAspect="1"/>
          </p:cNvPicPr>
          <p:nvPr/>
        </p:nvPicPr>
        <p:blipFill>
          <a:blip r:embed="rId2"/>
          <a:stretch>
            <a:fillRect/>
          </a:stretch>
        </p:blipFill>
        <p:spPr>
          <a:xfrm>
            <a:off x="6393812" y="3488876"/>
            <a:ext cx="4867275" cy="2266950"/>
          </a:xfrm>
          <a:prstGeom prst="rect">
            <a:avLst/>
          </a:prstGeom>
        </p:spPr>
      </p:pic>
      <p:graphicFrame>
        <p:nvGraphicFramePr>
          <p:cNvPr id="11" name="表格 5"/>
          <p:cNvGraphicFramePr>
            <a:graphicFrameLocks noGrp="1"/>
          </p:cNvGraphicFramePr>
          <p:nvPr/>
        </p:nvGraphicFramePr>
        <p:xfrm>
          <a:off x="365759" y="1940738"/>
          <a:ext cx="5874385" cy="3176905"/>
        </p:xfrm>
        <a:graphic>
          <a:graphicData uri="http://schemas.openxmlformats.org/drawingml/2006/table">
            <a:tbl>
              <a:tblPr firstRow="1" bandRow="1">
                <a:tableStyleId>{21E4AEA4-8DFA-4A89-87EB-49C32662AFE0}</a:tableStyleId>
              </a:tblPr>
              <a:tblGrid>
                <a:gridCol w="2937034"/>
                <a:gridCol w="2937034"/>
              </a:tblGrid>
              <a:tr h="418626">
                <a:tc>
                  <a:txBody>
                    <a:bodyPr/>
                    <a:lstStyle/>
                    <a:p>
                      <a:pPr algn="ctr"/>
                      <a:r>
                        <a:rPr lang="en-US" altLang="zh-CN" dirty="0">
                          <a:solidFill>
                            <a:schemeClr val="bg1"/>
                          </a:solidFill>
                        </a:rPr>
                        <a:t>CEX</a:t>
                      </a:r>
                      <a:endParaRPr lang="zh-CN" altLang="en-US" dirty="0">
                        <a:solidFill>
                          <a:schemeClr val="bg1"/>
                        </a:solidFill>
                      </a:endParaRPr>
                    </a:p>
                  </a:txBody>
                  <a:tcPr>
                    <a:lnB w="12700" cap="flat" cmpd="sng" algn="ctr">
                      <a:solidFill>
                        <a:schemeClr val="tx1"/>
                      </a:solidFill>
                      <a:prstDash val="solid"/>
                      <a:round/>
                      <a:headEnd type="none" w="med" len="med"/>
                      <a:tailEnd type="none" w="med" len="med"/>
                    </a:lnB>
                  </a:tcPr>
                </a:tc>
                <a:tc>
                  <a:txBody>
                    <a:bodyPr/>
                    <a:lstStyle/>
                    <a:p>
                      <a:pPr algn="ctr"/>
                      <a:r>
                        <a:rPr lang="en-US" altLang="zh-CN" dirty="0"/>
                        <a:t>DEX</a:t>
                      </a:r>
                      <a:endParaRPr lang="zh-CN" altLang="en-US" dirty="0"/>
                    </a:p>
                  </a:txBody>
                  <a:tcPr/>
                </a:tc>
              </a:tr>
              <a:tr h="419100">
                <a:tc>
                  <a:txBody>
                    <a:bodyPr/>
                    <a:lstStyle/>
                    <a:p>
                      <a:pPr algn="ctr"/>
                      <a:r>
                        <a:rPr lang="en-US" altLang="zh-CN" sz="1800" b="0" u="none" strike="noStrike" kern="1200" baseline="0" dirty="0">
                          <a:solidFill>
                            <a:schemeClr val="dk1"/>
                          </a:solidFill>
                        </a:rPr>
                        <a:t>centralized</a:t>
                      </a:r>
                      <a:endParaRPr lang="zh-CN" altLang="en-US" dirty="0"/>
                    </a:p>
                  </a:txBody>
                  <a:tcPr>
                    <a:lnT w="12700" cap="flat" cmpd="sng" algn="ctr">
                      <a:solidFill>
                        <a:schemeClr val="tx1"/>
                      </a:solidFill>
                      <a:prstDash val="solid"/>
                      <a:round/>
                      <a:headEnd type="none" w="med" len="med"/>
                      <a:tailEnd type="none" w="med" len="med"/>
                    </a:lnT>
                  </a:tcPr>
                </a:tc>
                <a:tc>
                  <a:txBody>
                    <a:bodyPr/>
                    <a:lstStyle/>
                    <a:p>
                      <a:pPr algn="ctr"/>
                      <a:r>
                        <a:rPr lang="en-US" altLang="zh-CN" sz="1800" b="0" u="none" strike="noStrike" kern="1200" baseline="0" dirty="0">
                          <a:solidFill>
                            <a:schemeClr val="dk1"/>
                          </a:solidFill>
                        </a:rPr>
                        <a:t>no central entity</a:t>
                      </a:r>
                      <a:endParaRPr lang="zh-CN" altLang="en-US" dirty="0"/>
                    </a:p>
                  </a:txBody>
                  <a:tcPr/>
                </a:tc>
              </a:tr>
              <a:tr h="422410">
                <a:tc>
                  <a:txBody>
                    <a:bodyPr/>
                    <a:lstStyle/>
                    <a:p>
                      <a:pPr algn="ctr"/>
                      <a:r>
                        <a:rPr lang="en-US" altLang="zh-CN" sz="1800" b="0" u="none" strike="noStrike" kern="1200" baseline="0" dirty="0">
                          <a:solidFill>
                            <a:schemeClr val="dk1"/>
                          </a:solidFill>
                        </a:rPr>
                        <a:t>data breach or loss</a:t>
                      </a:r>
                      <a:endParaRPr lang="zh-CN" altLang="en-US" dirty="0"/>
                    </a:p>
                  </a:txBody>
                  <a:tcPr/>
                </a:tc>
                <a:tc>
                  <a:txBody>
                    <a:bodyPr/>
                    <a:lstStyle/>
                    <a:p>
                      <a:pPr algn="ctr"/>
                      <a:r>
                        <a:rPr lang="en-US" altLang="zh-CN" sz="1800" b="0" u="none" strike="noStrike" kern="1200" baseline="0" dirty="0">
                          <a:solidFill>
                            <a:schemeClr val="dk1"/>
                          </a:solidFill>
                        </a:rPr>
                        <a:t>can’t lead to a loss of funds</a:t>
                      </a:r>
                      <a:endParaRPr lang="zh-CN" altLang="en-US" dirty="0"/>
                    </a:p>
                  </a:txBody>
                  <a:tcPr/>
                </a:tc>
              </a:tr>
              <a:tr h="418626">
                <a:tc>
                  <a:txBody>
                    <a:bodyPr/>
                    <a:lstStyle/>
                    <a:p>
                      <a:pPr algn="ctr"/>
                      <a:r>
                        <a:rPr lang="en-US" altLang="zh-CN" sz="1800" b="0" u="none" strike="noStrike" kern="1200" baseline="0" dirty="0">
                          <a:solidFill>
                            <a:schemeClr val="dk1"/>
                          </a:solidFill>
                        </a:rPr>
                        <a:t>support multiple users</a:t>
                      </a:r>
                      <a:endParaRPr lang="en-US" altLang="zh-CN" sz="1800" b="0" i="0" u="none" strike="noStrike" kern="1200" baseline="0" dirty="0">
                        <a:solidFill>
                          <a:schemeClr val="dk1"/>
                        </a:solidFill>
                        <a:latin typeface="+mn-lt"/>
                        <a:ea typeface="+mn-ea"/>
                        <a:cs typeface="+mn-cs"/>
                      </a:endParaRPr>
                    </a:p>
                  </a:txBody>
                  <a:tcPr/>
                </a:tc>
                <a:tc>
                  <a:txBody>
                    <a:bodyPr/>
                    <a:lstStyle/>
                    <a:p>
                      <a:pPr algn="ctr"/>
                      <a:r>
                        <a:rPr lang="en-US" altLang="zh-CN" sz="1800" b="0" u="none" strike="noStrike" kern="1200" baseline="0" dirty="0">
                          <a:solidFill>
                            <a:schemeClr val="dk1"/>
                          </a:solidFill>
                        </a:rPr>
                        <a:t>various business logic</a:t>
                      </a:r>
                      <a:endParaRPr lang="zh-CN" altLang="en-US" dirty="0"/>
                    </a:p>
                  </a:txBody>
                  <a:tcPr/>
                </a:tc>
              </a:tr>
              <a:tr h="418626">
                <a:tc>
                  <a:txBody>
                    <a:bodyPr/>
                    <a:lstStyle/>
                    <a:p>
                      <a:pPr algn="ctr"/>
                      <a:r>
                        <a:rPr lang="en-US" altLang="zh-CN" sz="1800" b="0" u="none" strike="noStrike" kern="1200" baseline="0" dirty="0">
                          <a:solidFill>
                            <a:schemeClr val="dk1"/>
                          </a:solidFill>
                        </a:rPr>
                        <a:t>support the exchange</a:t>
                      </a:r>
                      <a:endParaRPr lang="zh-CN" altLang="en-US" dirty="0"/>
                    </a:p>
                  </a:txBody>
                  <a:tcPr/>
                </a:tc>
                <a:tc>
                  <a:txBody>
                    <a:bodyPr/>
                    <a:lstStyle/>
                    <a:p>
                      <a:pPr algn="ctr"/>
                      <a:r>
                        <a:rPr lang="en-US" altLang="zh-CN" sz="1800" b="0" u="none" strike="noStrike" kern="1200" baseline="0" dirty="0">
                          <a:solidFill>
                            <a:schemeClr val="dk1"/>
                          </a:solidFill>
                        </a:rPr>
                        <a:t>strictly follow </a:t>
                      </a:r>
                      <a:endParaRPr lang="en-US" altLang="zh-CN" sz="1800" b="0" u="none" strike="noStrike" kern="1200" baseline="0" dirty="0">
                        <a:solidFill>
                          <a:schemeClr val="dk1"/>
                        </a:solidFill>
                      </a:endParaRPr>
                    </a:p>
                    <a:p>
                      <a:pPr algn="ctr"/>
                      <a:r>
                        <a:rPr lang="en-US" altLang="zh-CN" sz="1800" b="0" u="none" strike="noStrike" kern="1200" baseline="0" dirty="0">
                          <a:solidFill>
                            <a:schemeClr val="dk1"/>
                          </a:solidFill>
                        </a:rPr>
                        <a:t>the smart contract</a:t>
                      </a:r>
                      <a:endParaRPr lang="zh-CN" altLang="en-US" dirty="0"/>
                    </a:p>
                  </a:txBody>
                  <a:tcPr/>
                </a:tc>
              </a:tr>
              <a:tr h="418626">
                <a:tc>
                  <a:txBody>
                    <a:bodyPr/>
                    <a:lstStyle/>
                    <a:p>
                      <a:pPr algn="ctr"/>
                      <a:r>
                        <a:rPr lang="en-US" altLang="zh-CN" sz="1800" b="0" u="none" strike="noStrike" kern="1200" baseline="0" dirty="0">
                          <a:solidFill>
                            <a:schemeClr val="dk1"/>
                          </a:solidFill>
                        </a:rPr>
                        <a:t>scalability and </a:t>
                      </a:r>
                      <a:endParaRPr lang="en-US" altLang="zh-CN" sz="1800" b="0" u="none" strike="noStrike" kern="1200" baseline="0" dirty="0">
                        <a:solidFill>
                          <a:schemeClr val="dk1"/>
                        </a:solidFill>
                      </a:endParaRPr>
                    </a:p>
                    <a:p>
                      <a:pPr algn="ctr"/>
                      <a:r>
                        <a:rPr lang="en-US" altLang="zh-CN" sz="1800" b="0" u="none" strike="noStrike" kern="1200" baseline="0" dirty="0">
                          <a:solidFill>
                            <a:schemeClr val="dk1"/>
                          </a:solidFill>
                        </a:rPr>
                        <a:t>quick response</a:t>
                      </a:r>
                      <a:endParaRPr lang="zh-CN" altLang="en-US" dirty="0"/>
                    </a:p>
                  </a:txBody>
                  <a:tcPr/>
                </a:tc>
                <a:tc>
                  <a:txBody>
                    <a:bodyPr/>
                    <a:lstStyle/>
                    <a:p>
                      <a:pPr algn="ctr"/>
                      <a:endParaRPr lang="zh-CN" altLang="en-US" dirty="0"/>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7027667" y="537616"/>
            <a:ext cx="6961907" cy="7021575"/>
            <a:chOff x="4038600" y="2259880"/>
            <a:chExt cx="2647060" cy="2669747"/>
          </a:xfrm>
          <a:solidFill>
            <a:srgbClr val="A6A6A6">
              <a:alpha val="20000"/>
            </a:srgbClr>
          </a:solidFill>
        </p:grpSpPr>
        <p:sp>
          <p:nvSpPr>
            <p:cNvPr id="7" name="Freeform 105"/>
            <p:cNvSpPr>
              <a:spLocks noEditPoints="1"/>
            </p:cNvSpPr>
            <p:nvPr userDrawn="1"/>
          </p:nvSpPr>
          <p:spPr bwMode="auto">
            <a:xfrm>
              <a:off x="4038600" y="2259880"/>
              <a:ext cx="2647060" cy="2669747"/>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8" name="Freeform 106"/>
            <p:cNvSpPr/>
            <p:nvPr userDrawn="1"/>
          </p:nvSpPr>
          <p:spPr bwMode="auto">
            <a:xfrm>
              <a:off x="4636079" y="2857359"/>
              <a:ext cx="1459664" cy="130840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9" name="Freeform 107"/>
            <p:cNvSpPr/>
            <p:nvPr userDrawn="1"/>
          </p:nvSpPr>
          <p:spPr bwMode="auto">
            <a:xfrm>
              <a:off x="4174734" y="3825426"/>
              <a:ext cx="302521" cy="219328"/>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0" name="Freeform 108"/>
            <p:cNvSpPr/>
            <p:nvPr userDrawn="1"/>
          </p:nvSpPr>
          <p:spPr bwMode="auto">
            <a:xfrm>
              <a:off x="4265491" y="3984249"/>
              <a:ext cx="287395" cy="234454"/>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1" name="Freeform 109"/>
            <p:cNvSpPr/>
            <p:nvPr userDrawn="1"/>
          </p:nvSpPr>
          <p:spPr bwMode="auto">
            <a:xfrm>
              <a:off x="4348684" y="4120384"/>
              <a:ext cx="287395" cy="249580"/>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2" name="Freeform 110"/>
            <p:cNvSpPr/>
            <p:nvPr userDrawn="1"/>
          </p:nvSpPr>
          <p:spPr bwMode="auto">
            <a:xfrm>
              <a:off x="4583138" y="4332148"/>
              <a:ext cx="181513" cy="219328"/>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3" name="Freeform 111"/>
            <p:cNvSpPr>
              <a:spLocks noEditPoints="1"/>
            </p:cNvSpPr>
            <p:nvPr userDrawn="1"/>
          </p:nvSpPr>
          <p:spPr bwMode="auto">
            <a:xfrm>
              <a:off x="4643642" y="4392652"/>
              <a:ext cx="219328" cy="264706"/>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4" name="Freeform 112"/>
            <p:cNvSpPr/>
            <p:nvPr userDrawn="1"/>
          </p:nvSpPr>
          <p:spPr bwMode="auto">
            <a:xfrm>
              <a:off x="4794903" y="4438031"/>
              <a:ext cx="242017" cy="294958"/>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5" name="Freeform 113"/>
            <p:cNvSpPr/>
            <p:nvPr userDrawn="1"/>
          </p:nvSpPr>
          <p:spPr bwMode="auto">
            <a:xfrm>
              <a:off x="4983978" y="4506098"/>
              <a:ext cx="173950" cy="272269"/>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6" name="Freeform 114"/>
            <p:cNvSpPr/>
            <p:nvPr userDrawn="1"/>
          </p:nvSpPr>
          <p:spPr bwMode="auto">
            <a:xfrm>
              <a:off x="5301626" y="4543913"/>
              <a:ext cx="143698" cy="249580"/>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7" name="Freeform 115"/>
            <p:cNvSpPr/>
            <p:nvPr userDrawn="1"/>
          </p:nvSpPr>
          <p:spPr bwMode="auto">
            <a:xfrm>
              <a:off x="5460449" y="4521224"/>
              <a:ext cx="158824" cy="272269"/>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8" name="Freeform 116"/>
            <p:cNvSpPr/>
            <p:nvPr userDrawn="1"/>
          </p:nvSpPr>
          <p:spPr bwMode="auto">
            <a:xfrm>
              <a:off x="5611710" y="4506098"/>
              <a:ext cx="105882" cy="249580"/>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9" name="Freeform 117"/>
            <p:cNvSpPr/>
            <p:nvPr userDrawn="1"/>
          </p:nvSpPr>
          <p:spPr bwMode="auto">
            <a:xfrm>
              <a:off x="5664651" y="4438031"/>
              <a:ext cx="173950" cy="279832"/>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0" name="Freeform 118"/>
            <p:cNvSpPr/>
            <p:nvPr userDrawn="1"/>
          </p:nvSpPr>
          <p:spPr bwMode="auto">
            <a:xfrm>
              <a:off x="5808348" y="4369963"/>
              <a:ext cx="249580" cy="287395"/>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1" name="Freeform 119"/>
            <p:cNvSpPr>
              <a:spLocks noEditPoints="1"/>
            </p:cNvSpPr>
            <p:nvPr userDrawn="1"/>
          </p:nvSpPr>
          <p:spPr bwMode="auto">
            <a:xfrm>
              <a:off x="5936920" y="4309459"/>
              <a:ext cx="257143" cy="257143"/>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2" name="Freeform 120"/>
            <p:cNvSpPr/>
            <p:nvPr userDrawn="1"/>
          </p:nvSpPr>
          <p:spPr bwMode="auto">
            <a:xfrm>
              <a:off x="6073054" y="4196014"/>
              <a:ext cx="257143" cy="219328"/>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3" name="Freeform 121"/>
            <p:cNvSpPr/>
            <p:nvPr userDrawn="1"/>
          </p:nvSpPr>
          <p:spPr bwMode="auto">
            <a:xfrm>
              <a:off x="6156248" y="4120384"/>
              <a:ext cx="234454" cy="158823"/>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4" name="Freeform 122"/>
            <p:cNvSpPr/>
            <p:nvPr userDrawn="1"/>
          </p:nvSpPr>
          <p:spPr bwMode="auto">
            <a:xfrm>
              <a:off x="6194063" y="3953997"/>
              <a:ext cx="272269" cy="211765"/>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5" name="Freeform 123"/>
            <p:cNvSpPr/>
            <p:nvPr userDrawn="1"/>
          </p:nvSpPr>
          <p:spPr bwMode="auto">
            <a:xfrm>
              <a:off x="6254567" y="3810300"/>
              <a:ext cx="272269" cy="173950"/>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6" name="Freeform 124"/>
            <p:cNvSpPr/>
            <p:nvPr userDrawn="1"/>
          </p:nvSpPr>
          <p:spPr bwMode="auto">
            <a:xfrm>
              <a:off x="4462130" y="4286770"/>
              <a:ext cx="257143" cy="189076"/>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7" name="Freeform 125"/>
            <p:cNvSpPr>
              <a:spLocks noEditPoints="1"/>
            </p:cNvSpPr>
            <p:nvPr userDrawn="1"/>
          </p:nvSpPr>
          <p:spPr bwMode="auto">
            <a:xfrm>
              <a:off x="4938600" y="4203577"/>
              <a:ext cx="801681" cy="249580"/>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8" name="Freeform 126"/>
            <p:cNvSpPr/>
            <p:nvPr userDrawn="1"/>
          </p:nvSpPr>
          <p:spPr bwMode="auto">
            <a:xfrm>
              <a:off x="5778096" y="2774166"/>
              <a:ext cx="105882" cy="105882"/>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9" name="Freeform 127"/>
            <p:cNvSpPr/>
            <p:nvPr userDrawn="1"/>
          </p:nvSpPr>
          <p:spPr bwMode="auto">
            <a:xfrm>
              <a:off x="5505827" y="2456519"/>
              <a:ext cx="385714" cy="340336"/>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0" name="Freeform 128"/>
            <p:cNvSpPr/>
            <p:nvPr userDrawn="1"/>
          </p:nvSpPr>
          <p:spPr bwMode="auto">
            <a:xfrm>
              <a:off x="4862970" y="2668283"/>
              <a:ext cx="151261" cy="310084"/>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1" name="Freeform 129"/>
            <p:cNvSpPr/>
            <p:nvPr userDrawn="1"/>
          </p:nvSpPr>
          <p:spPr bwMode="auto">
            <a:xfrm>
              <a:off x="5067172" y="2592653"/>
              <a:ext cx="121008" cy="121008"/>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2" name="Freeform 130"/>
            <p:cNvSpPr/>
            <p:nvPr userDrawn="1"/>
          </p:nvSpPr>
          <p:spPr bwMode="auto">
            <a:xfrm>
              <a:off x="4855407" y="2638031"/>
              <a:ext cx="90756" cy="105882"/>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3" name="Freeform 131"/>
            <p:cNvSpPr/>
            <p:nvPr userDrawn="1"/>
          </p:nvSpPr>
          <p:spPr bwMode="auto">
            <a:xfrm>
              <a:off x="5029357" y="2471645"/>
              <a:ext cx="143698" cy="158823"/>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4" name="Freeform 132"/>
            <p:cNvSpPr/>
            <p:nvPr userDrawn="1"/>
          </p:nvSpPr>
          <p:spPr bwMode="auto">
            <a:xfrm>
              <a:off x="4855407" y="2509460"/>
              <a:ext cx="90756" cy="98319"/>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5" name="Freeform 133"/>
            <p:cNvSpPr/>
            <p:nvPr userDrawn="1"/>
          </p:nvSpPr>
          <p:spPr bwMode="auto">
            <a:xfrm>
              <a:off x="4356247" y="2880048"/>
              <a:ext cx="355462" cy="627731"/>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6" name="Freeform 134"/>
            <p:cNvSpPr/>
            <p:nvPr userDrawn="1"/>
          </p:nvSpPr>
          <p:spPr bwMode="auto">
            <a:xfrm>
              <a:off x="4303306" y="3235510"/>
              <a:ext cx="98319" cy="83193"/>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7" name="Freeform 135"/>
            <p:cNvSpPr/>
            <p:nvPr userDrawn="1"/>
          </p:nvSpPr>
          <p:spPr bwMode="auto">
            <a:xfrm>
              <a:off x="4212550" y="3137191"/>
              <a:ext cx="105882" cy="98319"/>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8" name="Freeform 136"/>
            <p:cNvSpPr/>
            <p:nvPr userDrawn="1"/>
          </p:nvSpPr>
          <p:spPr bwMode="auto">
            <a:xfrm>
              <a:off x="4749525" y="3212821"/>
              <a:ext cx="1232773" cy="1066386"/>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9" name="Freeform 137"/>
            <p:cNvSpPr>
              <a:spLocks noEditPoints="1"/>
            </p:cNvSpPr>
            <p:nvPr userDrawn="1"/>
          </p:nvSpPr>
          <p:spPr bwMode="auto">
            <a:xfrm>
              <a:off x="6004987" y="2993493"/>
              <a:ext cx="484034" cy="325210"/>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0" name="Freeform 138"/>
            <p:cNvSpPr/>
            <p:nvPr userDrawn="1"/>
          </p:nvSpPr>
          <p:spPr bwMode="auto">
            <a:xfrm>
              <a:off x="6194063" y="2940552"/>
              <a:ext cx="75630" cy="143697"/>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1" name="Freeform 139"/>
            <p:cNvSpPr/>
            <p:nvPr userDrawn="1"/>
          </p:nvSpPr>
          <p:spPr bwMode="auto">
            <a:xfrm>
              <a:off x="6194063" y="2940552"/>
              <a:ext cx="75630" cy="143697"/>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2" name="Freeform 140"/>
            <p:cNvSpPr/>
            <p:nvPr userDrawn="1"/>
          </p:nvSpPr>
          <p:spPr bwMode="auto">
            <a:xfrm>
              <a:off x="6118433" y="2993493"/>
              <a:ext cx="52941" cy="68067"/>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3" name="Freeform 141"/>
            <p:cNvSpPr/>
            <p:nvPr userDrawn="1"/>
          </p:nvSpPr>
          <p:spPr bwMode="auto">
            <a:xfrm>
              <a:off x="6118433" y="2993493"/>
              <a:ext cx="52941" cy="68067"/>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grpSp>
      <p:pic>
        <p:nvPicPr>
          <p:cNvPr id="535" name="图片 534"/>
          <p:cNvPicPr>
            <a:picLocks noChangeAspect="1"/>
          </p:cNvPicPr>
          <p:nvPr/>
        </p:nvPicPr>
        <p:blipFill>
          <a:blip r:embed="rId1">
            <a:alphaModFix amt="50000"/>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6133162" y="2934949"/>
            <a:ext cx="5847404" cy="3530228"/>
          </a:xfrm>
          <a:prstGeom prst="rect">
            <a:avLst/>
          </a:prstGeom>
        </p:spPr>
      </p:pic>
      <p:sp>
        <p:nvSpPr>
          <p:cNvPr id="2" name="文本占位符 1"/>
          <p:cNvSpPr>
            <a:spLocks noGrp="1"/>
          </p:cNvSpPr>
          <p:nvPr>
            <p:ph type="body" sz="quarter" idx="11"/>
          </p:nvPr>
        </p:nvSpPr>
        <p:spPr>
          <a:xfrm>
            <a:off x="960755" y="2785110"/>
            <a:ext cx="7671435" cy="721995"/>
          </a:xfrm>
        </p:spPr>
        <p:txBody>
          <a:bodyPr/>
          <a:lstStyle/>
          <a:p>
            <a:r>
              <a:rPr lang="en-US" altLang="zh-CN" sz="4000" dirty="0">
                <a:latin typeface="更纱黑体 SC Light" panose="02000400000000000000" charset="-122"/>
                <a:ea typeface="更纱黑体 SC Light" panose="02000400000000000000" charset="-122"/>
              </a:rPr>
              <a:t>Fake Deposit Vulnerability</a:t>
            </a:r>
            <a:endParaRPr lang="zh-CN" altLang="en-US" sz="4000" dirty="0">
              <a:latin typeface="更纱黑体 SC Light" panose="02000400000000000000" charset="-122"/>
              <a:ea typeface="更纱黑体 SC Light" panose="02000400000000000000" charset="-122"/>
            </a:endParaRPr>
          </a:p>
        </p:txBody>
      </p:sp>
      <p:sp>
        <p:nvSpPr>
          <p:cNvPr id="4" name="文本占位符 3"/>
          <p:cNvSpPr>
            <a:spLocks noGrp="1"/>
          </p:cNvSpPr>
          <p:nvPr>
            <p:ph type="body" sz="quarter" idx="15"/>
          </p:nvPr>
        </p:nvSpPr>
        <p:spPr/>
        <p:txBody>
          <a:bodyPr/>
          <a:lstStyle/>
          <a:p>
            <a:r>
              <a:rPr lang="en-US" altLang="zh-CN" dirty="0"/>
              <a:t>03</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latin typeface="更纱黑体 SC Light" panose="02000400000000000000" charset="-122"/>
                <a:ea typeface="更纱黑体 SC Light" panose="02000400000000000000" charset="-122"/>
              </a:rPr>
              <a:t>01 Non-standard Implementation of Tokens</a:t>
            </a:r>
            <a:endParaRPr lang="zh-CN" altLang="en-US" dirty="0">
              <a:latin typeface="更纱黑体 SC Light" panose="02000400000000000000" charset="-122"/>
              <a:ea typeface="更纱黑体 SC Light" panose="02000400000000000000" charset="-122"/>
            </a:endParaRPr>
          </a:p>
        </p:txBody>
      </p:sp>
      <p:sp>
        <p:nvSpPr>
          <p:cNvPr id="3" name="灯片编号占位符 2"/>
          <p:cNvSpPr>
            <a:spLocks noGrp="1"/>
          </p:cNvSpPr>
          <p:nvPr>
            <p:ph type="sldNum" sz="quarter" idx="12"/>
          </p:nvPr>
        </p:nvSpPr>
        <p:spPr>
          <a:xfrm>
            <a:off x="9137021" y="6485108"/>
            <a:ext cx="2743200" cy="341761"/>
          </a:xfrm>
        </p:spPr>
        <p:txBody>
          <a:bodyPr/>
          <a:lstStyle/>
          <a:p>
            <a:fld id="{1AAC388E-FA9E-4A2C-95EA-1F6B3A07935A}" type="slidenum">
              <a:rPr lang="zh-CN" altLang="en-US" smtClean="0">
                <a:solidFill>
                  <a:schemeClr val="tx2"/>
                </a:solidFill>
              </a:rPr>
            </a:fld>
            <a:endParaRPr lang="zh-CN" altLang="en-US" dirty="0">
              <a:solidFill>
                <a:schemeClr val="tx2"/>
              </a:solidFill>
            </a:endParaRPr>
          </a:p>
        </p:txBody>
      </p:sp>
      <p:pic>
        <p:nvPicPr>
          <p:cNvPr id="4" name="图片 3"/>
          <p:cNvPicPr>
            <a:picLocks noChangeAspect="1"/>
          </p:cNvPicPr>
          <p:nvPr/>
        </p:nvPicPr>
        <p:blipFill>
          <a:blip r:embed="rId1"/>
          <a:stretch>
            <a:fillRect/>
          </a:stretch>
        </p:blipFill>
        <p:spPr>
          <a:xfrm>
            <a:off x="376555" y="1688147"/>
            <a:ext cx="5428906" cy="3389819"/>
          </a:xfrm>
          <a:prstGeom prst="rect">
            <a:avLst/>
          </a:prstGeom>
        </p:spPr>
      </p:pic>
      <p:pic>
        <p:nvPicPr>
          <p:cNvPr id="5" name="图片 4"/>
          <p:cNvPicPr>
            <a:picLocks noChangeAspect="1"/>
          </p:cNvPicPr>
          <p:nvPr/>
        </p:nvPicPr>
        <p:blipFill>
          <a:blip r:embed="rId2"/>
          <a:stretch>
            <a:fillRect/>
          </a:stretch>
        </p:blipFill>
        <p:spPr>
          <a:xfrm>
            <a:off x="6108531" y="2037936"/>
            <a:ext cx="5022403" cy="2441446"/>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latin typeface="更纱黑体 SC Light" panose="02000400000000000000" charset="-122"/>
                <a:ea typeface="更纱黑体 SC Light" panose="02000400000000000000" charset="-122"/>
              </a:rPr>
              <a:t>02 Flawed Verification of Exchanges</a:t>
            </a:r>
            <a:endParaRPr lang="zh-CN" altLang="en-US" dirty="0">
              <a:latin typeface="更纱黑体 SC Light" panose="02000400000000000000" charset="-122"/>
              <a:ea typeface="更纱黑体 SC Light" panose="02000400000000000000" charset="-122"/>
            </a:endParaRPr>
          </a:p>
        </p:txBody>
      </p:sp>
      <p:sp>
        <p:nvSpPr>
          <p:cNvPr id="3" name="灯片编号占位符 2"/>
          <p:cNvSpPr>
            <a:spLocks noGrp="1"/>
          </p:cNvSpPr>
          <p:nvPr>
            <p:ph type="sldNum" sz="quarter" idx="12"/>
          </p:nvPr>
        </p:nvSpPr>
        <p:spPr/>
        <p:txBody>
          <a:bodyPr/>
          <a:lstStyle/>
          <a:p>
            <a:fld id="{1AAC388E-FA9E-4A2C-95EA-1F6B3A07935A}" type="slidenum">
              <a:rPr lang="zh-CN" altLang="en-US" smtClean="0">
                <a:solidFill>
                  <a:schemeClr val="tx2"/>
                </a:solidFill>
              </a:rPr>
            </a:fld>
            <a:endParaRPr lang="zh-CN" altLang="en-US" dirty="0">
              <a:solidFill>
                <a:schemeClr val="tx2"/>
              </a:solidFill>
            </a:endParaRPr>
          </a:p>
        </p:txBody>
      </p:sp>
      <p:sp>
        <p:nvSpPr>
          <p:cNvPr id="8" name="文本框 7"/>
          <p:cNvSpPr txBox="1"/>
          <p:nvPr/>
        </p:nvSpPr>
        <p:spPr>
          <a:xfrm>
            <a:off x="1617979" y="1971035"/>
            <a:ext cx="8023326" cy="3539430"/>
          </a:xfrm>
          <a:prstGeom prst="rect">
            <a:avLst/>
          </a:prstGeom>
          <a:noFill/>
        </p:spPr>
        <p:txBody>
          <a:bodyPr wrap="square">
            <a:spAutoFit/>
          </a:bodyPr>
          <a:lstStyle/>
          <a:p>
            <a:r>
              <a:rPr lang="en-US" altLang="zh-CN" sz="3200" dirty="0"/>
              <a:t>• Flawed Token Verification of </a:t>
            </a:r>
            <a:r>
              <a:rPr lang="en-US" altLang="zh-CN" sz="3200" dirty="0" err="1"/>
              <a:t>Dexes</a:t>
            </a:r>
            <a:endParaRPr lang="en-US" altLang="zh-CN" sz="3200" dirty="0"/>
          </a:p>
          <a:p>
            <a:endParaRPr lang="en-US" altLang="zh-CN" sz="3200" dirty="0"/>
          </a:p>
          <a:p>
            <a:endParaRPr lang="en-US" altLang="zh-CN" sz="3200" dirty="0"/>
          </a:p>
          <a:p>
            <a:endParaRPr lang="en-US" altLang="zh-CN" sz="3200" dirty="0"/>
          </a:p>
          <a:p>
            <a:endParaRPr lang="en-US" altLang="zh-CN" sz="3200" dirty="0"/>
          </a:p>
          <a:p>
            <a:endParaRPr lang="en-US" altLang="zh-CN" sz="3200" dirty="0"/>
          </a:p>
          <a:p>
            <a:r>
              <a:rPr lang="en-US" altLang="zh-CN" sz="3200" dirty="0"/>
              <a:t>• Flawed Back-end Verification of </a:t>
            </a:r>
            <a:r>
              <a:rPr lang="en-US" altLang="zh-CN" sz="3200" dirty="0" err="1"/>
              <a:t>CEXes</a:t>
            </a:r>
            <a:endParaRPr lang="en-US" altLang="zh-CN" sz="3200" dirty="0"/>
          </a:p>
        </p:txBody>
      </p:sp>
      <p:pic>
        <p:nvPicPr>
          <p:cNvPr id="9" name="图片 8"/>
          <p:cNvPicPr>
            <a:picLocks noChangeAspect="1"/>
          </p:cNvPicPr>
          <p:nvPr/>
        </p:nvPicPr>
        <p:blipFill>
          <a:blip r:embed="rId1"/>
          <a:stretch>
            <a:fillRect/>
          </a:stretch>
        </p:blipFill>
        <p:spPr>
          <a:xfrm>
            <a:off x="2712582" y="2622975"/>
            <a:ext cx="4867275" cy="226695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灯片编号占位符 17"/>
          <p:cNvSpPr>
            <a:spLocks noGrp="1"/>
          </p:cNvSpPr>
          <p:nvPr>
            <p:ph type="sldNum" sz="quarter" idx="12"/>
          </p:nvPr>
        </p:nvSpPr>
        <p:spPr/>
        <p:txBody>
          <a:bodyPr/>
          <a:lstStyle/>
          <a:p>
            <a:fld id="{1AAC388E-FA9E-4A2C-95EA-1F6B3A07935A}" type="slidenum">
              <a:rPr lang="zh-CN" altLang="en-US" smtClean="0"/>
            </a:fld>
            <a:endParaRPr lang="zh-CN" altLang="en-US"/>
          </a:p>
        </p:txBody>
      </p:sp>
      <p:pic>
        <p:nvPicPr>
          <p:cNvPr id="1026" name="Picture 2" descr="Bitcoin is gunning for a record and no one is talking about it - The  Economic Times"/>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844165" y="1068070"/>
            <a:ext cx="6568440" cy="492061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7027667" y="537616"/>
            <a:ext cx="6961907" cy="7021575"/>
            <a:chOff x="4038600" y="2259880"/>
            <a:chExt cx="2647060" cy="2669747"/>
          </a:xfrm>
          <a:solidFill>
            <a:srgbClr val="A6A6A6">
              <a:alpha val="20000"/>
            </a:srgbClr>
          </a:solidFill>
        </p:grpSpPr>
        <p:sp>
          <p:nvSpPr>
            <p:cNvPr id="7" name="Freeform 105"/>
            <p:cNvSpPr>
              <a:spLocks noEditPoints="1"/>
            </p:cNvSpPr>
            <p:nvPr userDrawn="1"/>
          </p:nvSpPr>
          <p:spPr bwMode="auto">
            <a:xfrm>
              <a:off x="4038600" y="2259880"/>
              <a:ext cx="2647060" cy="2669747"/>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8" name="Freeform 106"/>
            <p:cNvSpPr/>
            <p:nvPr userDrawn="1"/>
          </p:nvSpPr>
          <p:spPr bwMode="auto">
            <a:xfrm>
              <a:off x="4636079" y="2857359"/>
              <a:ext cx="1459664" cy="130840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9" name="Freeform 107"/>
            <p:cNvSpPr/>
            <p:nvPr userDrawn="1"/>
          </p:nvSpPr>
          <p:spPr bwMode="auto">
            <a:xfrm>
              <a:off x="4174734" y="3825426"/>
              <a:ext cx="302521" cy="219328"/>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0" name="Freeform 108"/>
            <p:cNvSpPr/>
            <p:nvPr userDrawn="1"/>
          </p:nvSpPr>
          <p:spPr bwMode="auto">
            <a:xfrm>
              <a:off x="4265491" y="3984249"/>
              <a:ext cx="287395" cy="234454"/>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1" name="Freeform 109"/>
            <p:cNvSpPr/>
            <p:nvPr userDrawn="1"/>
          </p:nvSpPr>
          <p:spPr bwMode="auto">
            <a:xfrm>
              <a:off x="4348684" y="4120384"/>
              <a:ext cx="287395" cy="249580"/>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2" name="Freeform 110"/>
            <p:cNvSpPr/>
            <p:nvPr userDrawn="1"/>
          </p:nvSpPr>
          <p:spPr bwMode="auto">
            <a:xfrm>
              <a:off x="4583138" y="4332148"/>
              <a:ext cx="181513" cy="219328"/>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3" name="Freeform 111"/>
            <p:cNvSpPr>
              <a:spLocks noEditPoints="1"/>
            </p:cNvSpPr>
            <p:nvPr userDrawn="1"/>
          </p:nvSpPr>
          <p:spPr bwMode="auto">
            <a:xfrm>
              <a:off x="4643642" y="4392652"/>
              <a:ext cx="219328" cy="264706"/>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4" name="Freeform 112"/>
            <p:cNvSpPr/>
            <p:nvPr userDrawn="1"/>
          </p:nvSpPr>
          <p:spPr bwMode="auto">
            <a:xfrm>
              <a:off x="4794903" y="4438031"/>
              <a:ext cx="242017" cy="294958"/>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5" name="Freeform 113"/>
            <p:cNvSpPr/>
            <p:nvPr userDrawn="1"/>
          </p:nvSpPr>
          <p:spPr bwMode="auto">
            <a:xfrm>
              <a:off x="4983978" y="4506098"/>
              <a:ext cx="173950" cy="272269"/>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6" name="Freeform 114"/>
            <p:cNvSpPr/>
            <p:nvPr userDrawn="1"/>
          </p:nvSpPr>
          <p:spPr bwMode="auto">
            <a:xfrm>
              <a:off x="5301626" y="4543913"/>
              <a:ext cx="143698" cy="249580"/>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7" name="Freeform 115"/>
            <p:cNvSpPr/>
            <p:nvPr userDrawn="1"/>
          </p:nvSpPr>
          <p:spPr bwMode="auto">
            <a:xfrm>
              <a:off x="5460449" y="4521224"/>
              <a:ext cx="158824" cy="272269"/>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8" name="Freeform 116"/>
            <p:cNvSpPr/>
            <p:nvPr userDrawn="1"/>
          </p:nvSpPr>
          <p:spPr bwMode="auto">
            <a:xfrm>
              <a:off x="5611710" y="4506098"/>
              <a:ext cx="105882" cy="249580"/>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9" name="Freeform 117"/>
            <p:cNvSpPr/>
            <p:nvPr userDrawn="1"/>
          </p:nvSpPr>
          <p:spPr bwMode="auto">
            <a:xfrm>
              <a:off x="5664651" y="4438031"/>
              <a:ext cx="173950" cy="279832"/>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0" name="Freeform 118"/>
            <p:cNvSpPr/>
            <p:nvPr userDrawn="1"/>
          </p:nvSpPr>
          <p:spPr bwMode="auto">
            <a:xfrm>
              <a:off x="5808348" y="4369963"/>
              <a:ext cx="249580" cy="287395"/>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1" name="Freeform 119"/>
            <p:cNvSpPr>
              <a:spLocks noEditPoints="1"/>
            </p:cNvSpPr>
            <p:nvPr userDrawn="1"/>
          </p:nvSpPr>
          <p:spPr bwMode="auto">
            <a:xfrm>
              <a:off x="5936920" y="4309459"/>
              <a:ext cx="257143" cy="257143"/>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2" name="Freeform 120"/>
            <p:cNvSpPr/>
            <p:nvPr userDrawn="1"/>
          </p:nvSpPr>
          <p:spPr bwMode="auto">
            <a:xfrm>
              <a:off x="6073054" y="4196014"/>
              <a:ext cx="257143" cy="219328"/>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3" name="Freeform 121"/>
            <p:cNvSpPr/>
            <p:nvPr userDrawn="1"/>
          </p:nvSpPr>
          <p:spPr bwMode="auto">
            <a:xfrm>
              <a:off x="6156248" y="4120384"/>
              <a:ext cx="234454" cy="158823"/>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4" name="Freeform 122"/>
            <p:cNvSpPr/>
            <p:nvPr userDrawn="1"/>
          </p:nvSpPr>
          <p:spPr bwMode="auto">
            <a:xfrm>
              <a:off x="6194063" y="3953997"/>
              <a:ext cx="272269" cy="211765"/>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5" name="Freeform 123"/>
            <p:cNvSpPr/>
            <p:nvPr userDrawn="1"/>
          </p:nvSpPr>
          <p:spPr bwMode="auto">
            <a:xfrm>
              <a:off x="6254567" y="3810300"/>
              <a:ext cx="272269" cy="173950"/>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6" name="Freeform 124"/>
            <p:cNvSpPr/>
            <p:nvPr userDrawn="1"/>
          </p:nvSpPr>
          <p:spPr bwMode="auto">
            <a:xfrm>
              <a:off x="4462130" y="4286770"/>
              <a:ext cx="257143" cy="189076"/>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7" name="Freeform 125"/>
            <p:cNvSpPr>
              <a:spLocks noEditPoints="1"/>
            </p:cNvSpPr>
            <p:nvPr userDrawn="1"/>
          </p:nvSpPr>
          <p:spPr bwMode="auto">
            <a:xfrm>
              <a:off x="4938600" y="4203577"/>
              <a:ext cx="801681" cy="249580"/>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8" name="Freeform 126"/>
            <p:cNvSpPr/>
            <p:nvPr userDrawn="1"/>
          </p:nvSpPr>
          <p:spPr bwMode="auto">
            <a:xfrm>
              <a:off x="5778096" y="2774166"/>
              <a:ext cx="105882" cy="105882"/>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9" name="Freeform 127"/>
            <p:cNvSpPr/>
            <p:nvPr userDrawn="1"/>
          </p:nvSpPr>
          <p:spPr bwMode="auto">
            <a:xfrm>
              <a:off x="5505827" y="2456519"/>
              <a:ext cx="385714" cy="340336"/>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0" name="Freeform 128"/>
            <p:cNvSpPr/>
            <p:nvPr userDrawn="1"/>
          </p:nvSpPr>
          <p:spPr bwMode="auto">
            <a:xfrm>
              <a:off x="4862970" y="2668283"/>
              <a:ext cx="151261" cy="310084"/>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1" name="Freeform 129"/>
            <p:cNvSpPr/>
            <p:nvPr userDrawn="1"/>
          </p:nvSpPr>
          <p:spPr bwMode="auto">
            <a:xfrm>
              <a:off x="5067172" y="2592653"/>
              <a:ext cx="121008" cy="121008"/>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2" name="Freeform 130"/>
            <p:cNvSpPr/>
            <p:nvPr userDrawn="1"/>
          </p:nvSpPr>
          <p:spPr bwMode="auto">
            <a:xfrm>
              <a:off x="4855407" y="2638031"/>
              <a:ext cx="90756" cy="105882"/>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3" name="Freeform 131"/>
            <p:cNvSpPr/>
            <p:nvPr userDrawn="1"/>
          </p:nvSpPr>
          <p:spPr bwMode="auto">
            <a:xfrm>
              <a:off x="5029357" y="2471645"/>
              <a:ext cx="143698" cy="158823"/>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4" name="Freeform 132"/>
            <p:cNvSpPr/>
            <p:nvPr userDrawn="1"/>
          </p:nvSpPr>
          <p:spPr bwMode="auto">
            <a:xfrm>
              <a:off x="4855407" y="2509460"/>
              <a:ext cx="90756" cy="98319"/>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5" name="Freeform 133"/>
            <p:cNvSpPr/>
            <p:nvPr userDrawn="1"/>
          </p:nvSpPr>
          <p:spPr bwMode="auto">
            <a:xfrm>
              <a:off x="4356247" y="2880048"/>
              <a:ext cx="355462" cy="627731"/>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6" name="Freeform 134"/>
            <p:cNvSpPr/>
            <p:nvPr userDrawn="1"/>
          </p:nvSpPr>
          <p:spPr bwMode="auto">
            <a:xfrm>
              <a:off x="4303306" y="3235510"/>
              <a:ext cx="98319" cy="83193"/>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7" name="Freeform 135"/>
            <p:cNvSpPr/>
            <p:nvPr userDrawn="1"/>
          </p:nvSpPr>
          <p:spPr bwMode="auto">
            <a:xfrm>
              <a:off x="4212550" y="3137191"/>
              <a:ext cx="105882" cy="98319"/>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8" name="Freeform 136"/>
            <p:cNvSpPr/>
            <p:nvPr userDrawn="1"/>
          </p:nvSpPr>
          <p:spPr bwMode="auto">
            <a:xfrm>
              <a:off x="4749525" y="3212821"/>
              <a:ext cx="1232773" cy="1066386"/>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9" name="Freeform 137"/>
            <p:cNvSpPr>
              <a:spLocks noEditPoints="1"/>
            </p:cNvSpPr>
            <p:nvPr userDrawn="1"/>
          </p:nvSpPr>
          <p:spPr bwMode="auto">
            <a:xfrm>
              <a:off x="6004987" y="2993493"/>
              <a:ext cx="484034" cy="325210"/>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0" name="Freeform 138"/>
            <p:cNvSpPr/>
            <p:nvPr userDrawn="1"/>
          </p:nvSpPr>
          <p:spPr bwMode="auto">
            <a:xfrm>
              <a:off x="6194063" y="2940552"/>
              <a:ext cx="75630" cy="143697"/>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1" name="Freeform 139"/>
            <p:cNvSpPr/>
            <p:nvPr userDrawn="1"/>
          </p:nvSpPr>
          <p:spPr bwMode="auto">
            <a:xfrm>
              <a:off x="6194063" y="2940552"/>
              <a:ext cx="75630" cy="143697"/>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2" name="Freeform 140"/>
            <p:cNvSpPr/>
            <p:nvPr userDrawn="1"/>
          </p:nvSpPr>
          <p:spPr bwMode="auto">
            <a:xfrm>
              <a:off x="6118433" y="2993493"/>
              <a:ext cx="52941" cy="68067"/>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3" name="Freeform 141"/>
            <p:cNvSpPr/>
            <p:nvPr userDrawn="1"/>
          </p:nvSpPr>
          <p:spPr bwMode="auto">
            <a:xfrm>
              <a:off x="6118433" y="2993493"/>
              <a:ext cx="52941" cy="68067"/>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grpSp>
      <p:pic>
        <p:nvPicPr>
          <p:cNvPr id="185" name="图片 184"/>
          <p:cNvPicPr>
            <a:picLocks noChangeAspect="1"/>
          </p:cNvPicPr>
          <p:nvPr/>
        </p:nvPicPr>
        <p:blipFill>
          <a:blip r:embed="rId1" cstate="print">
            <a:alphaModFix amt="50000"/>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6096000" y="2522539"/>
            <a:ext cx="5807191" cy="3892201"/>
          </a:xfrm>
          <a:prstGeom prst="rect">
            <a:avLst/>
          </a:prstGeom>
        </p:spPr>
      </p:pic>
      <p:sp>
        <p:nvSpPr>
          <p:cNvPr id="2" name="文本占位符 1"/>
          <p:cNvSpPr>
            <a:spLocks noGrp="1"/>
          </p:cNvSpPr>
          <p:nvPr>
            <p:ph type="body" sz="quarter" idx="11"/>
          </p:nvPr>
        </p:nvSpPr>
        <p:spPr/>
        <p:txBody>
          <a:bodyPr/>
          <a:lstStyle/>
          <a:p>
            <a:r>
              <a:rPr lang="en-US" altLang="zh-CN" sz="4000" dirty="0" err="1">
                <a:latin typeface="更纱黑体 SC Light" panose="02000400000000000000" charset="-122"/>
                <a:ea typeface="更纱黑体 SC Light" panose="02000400000000000000" charset="-122"/>
              </a:rPr>
              <a:t>DEPOSafe</a:t>
            </a:r>
            <a:endParaRPr lang="zh-CN" altLang="en-US" sz="4000" dirty="0">
              <a:latin typeface="更纱黑体 SC Light" panose="02000400000000000000" charset="-122"/>
              <a:ea typeface="更纱黑体 SC Light" panose="02000400000000000000" charset="-122"/>
            </a:endParaRPr>
          </a:p>
        </p:txBody>
      </p:sp>
      <p:sp>
        <p:nvSpPr>
          <p:cNvPr id="4" name="文本占位符 3"/>
          <p:cNvSpPr>
            <a:spLocks noGrp="1"/>
          </p:cNvSpPr>
          <p:nvPr>
            <p:ph type="body" sz="quarter" idx="15"/>
          </p:nvPr>
        </p:nvSpPr>
        <p:spPr/>
        <p:txBody>
          <a:bodyPr/>
          <a:lstStyle/>
          <a:p>
            <a:r>
              <a:rPr lang="en-US" altLang="zh-CN" dirty="0"/>
              <a:t>04</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1197460" y="1699589"/>
            <a:ext cx="9797080" cy="3816627"/>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1" fmla="*/ 0 w 9588358"/>
              <a:gd name="connsiteY0-2" fmla="*/ 0 h 3806688"/>
              <a:gd name="connsiteX1-3" fmla="*/ 9588358 w 9588358"/>
              <a:gd name="connsiteY1-4" fmla="*/ 59635 h 3806688"/>
              <a:gd name="connsiteX2-5" fmla="*/ 9588358 w 9588358"/>
              <a:gd name="connsiteY2-6" fmla="*/ 3806688 h 3806688"/>
              <a:gd name="connsiteX3-7" fmla="*/ 228600 w 9588358"/>
              <a:gd name="connsiteY3-8" fmla="*/ 3806688 h 3806688"/>
              <a:gd name="connsiteX4-9" fmla="*/ 0 w 9588358"/>
              <a:gd name="connsiteY4-10" fmla="*/ 0 h 3806688"/>
              <a:gd name="connsiteX0-11" fmla="*/ 0 w 9797080"/>
              <a:gd name="connsiteY0-12" fmla="*/ 0 h 3806688"/>
              <a:gd name="connsiteX1-13" fmla="*/ 9797080 w 9797080"/>
              <a:gd name="connsiteY1-14" fmla="*/ 39756 h 3806688"/>
              <a:gd name="connsiteX2-15" fmla="*/ 9588358 w 9797080"/>
              <a:gd name="connsiteY2-16" fmla="*/ 3806688 h 3806688"/>
              <a:gd name="connsiteX3-17" fmla="*/ 228600 w 9797080"/>
              <a:gd name="connsiteY3-18" fmla="*/ 3806688 h 3806688"/>
              <a:gd name="connsiteX4-19" fmla="*/ 0 w 9797080"/>
              <a:gd name="connsiteY4-20" fmla="*/ 0 h 3806688"/>
              <a:gd name="connsiteX0-21" fmla="*/ 0 w 9797080"/>
              <a:gd name="connsiteY0-22" fmla="*/ 0 h 3806688"/>
              <a:gd name="connsiteX1-23" fmla="*/ 9797080 w 9797080"/>
              <a:gd name="connsiteY1-24" fmla="*/ 39756 h 3806688"/>
              <a:gd name="connsiteX2-25" fmla="*/ 9588358 w 9797080"/>
              <a:gd name="connsiteY2-26" fmla="*/ 3806688 h 3806688"/>
              <a:gd name="connsiteX3-27" fmla="*/ 347870 w 9797080"/>
              <a:gd name="connsiteY3-28" fmla="*/ 3806688 h 3806688"/>
              <a:gd name="connsiteX4-29" fmla="*/ 0 w 9797080"/>
              <a:gd name="connsiteY4-30" fmla="*/ 0 h 3806688"/>
              <a:gd name="connsiteX0-31" fmla="*/ 0 w 9797080"/>
              <a:gd name="connsiteY0-32" fmla="*/ 0 h 3816627"/>
              <a:gd name="connsiteX1-33" fmla="*/ 9797080 w 9797080"/>
              <a:gd name="connsiteY1-34" fmla="*/ 39756 h 3816627"/>
              <a:gd name="connsiteX2-35" fmla="*/ 9479028 w 9797080"/>
              <a:gd name="connsiteY2-36" fmla="*/ 3816627 h 3816627"/>
              <a:gd name="connsiteX3-37" fmla="*/ 347870 w 9797080"/>
              <a:gd name="connsiteY3-38" fmla="*/ 3806688 h 3816627"/>
              <a:gd name="connsiteX4-39" fmla="*/ 0 w 9797080"/>
              <a:gd name="connsiteY4-40" fmla="*/ 0 h 381662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97080" h="3816627">
                <a:moveTo>
                  <a:pt x="0" y="0"/>
                </a:moveTo>
                <a:lnTo>
                  <a:pt x="9797080" y="39756"/>
                </a:lnTo>
                <a:lnTo>
                  <a:pt x="9479028" y="3816627"/>
                </a:lnTo>
                <a:lnTo>
                  <a:pt x="347870" y="3806688"/>
                </a:lnTo>
                <a:lnTo>
                  <a:pt x="0" y="0"/>
                </a:lnTo>
                <a:close/>
              </a:path>
            </a:pathLst>
          </a:custGeom>
          <a:solidFill>
            <a:srgbClr val="003F88">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p:cNvSpPr>
            <a:spLocks noGrp="1"/>
          </p:cNvSpPr>
          <p:nvPr>
            <p:ph type="sldNum" sz="quarter" idx="12"/>
          </p:nvPr>
        </p:nvSpPr>
        <p:spPr/>
        <p:txBody>
          <a:bodyPr/>
          <a:lstStyle/>
          <a:p>
            <a:fld id="{1AAC388E-FA9E-4A2C-95EA-1F6B3A07935A}" type="slidenum">
              <a:rPr lang="zh-CN" altLang="en-US" smtClean="0"/>
            </a:fld>
            <a:endParaRPr lang="zh-CN" altLang="en-US"/>
          </a:p>
        </p:txBody>
      </p:sp>
      <p:sp>
        <p:nvSpPr>
          <p:cNvPr id="10" name="文本框 9"/>
          <p:cNvSpPr txBox="1"/>
          <p:nvPr/>
        </p:nvSpPr>
        <p:spPr>
          <a:xfrm>
            <a:off x="1568521" y="1805608"/>
            <a:ext cx="9359759" cy="3747052"/>
          </a:xfrm>
          <a:prstGeom prst="rect">
            <a:avLst/>
          </a:prstGeom>
          <a:noFill/>
        </p:spPr>
        <p:txBody>
          <a:bodyPr wrap="square" lIns="0" tIns="0" rIns="0" bIns="0" rtlCol="0" anchor="ctr">
            <a:normAutofit/>
          </a:bodyPr>
          <a:lstStyle/>
          <a:p>
            <a:r>
              <a:rPr lang="en-US" altLang="zh-CN" sz="2400" dirty="0">
                <a:latin typeface="更纱黑体 SC Light" panose="02000400000000000000" charset="-122"/>
                <a:ea typeface="更纱黑体 SC Light" panose="02000400000000000000" charset="-122"/>
              </a:rPr>
              <a:t>• </a:t>
            </a:r>
            <a:r>
              <a:rPr lang="en-US" altLang="zh-CN" sz="2400" b="1" dirty="0">
                <a:latin typeface="更纱黑体 SC Light" panose="02000400000000000000" charset="-122"/>
                <a:ea typeface="更纱黑体 SC Light" panose="02000400000000000000" charset="-122"/>
              </a:rPr>
              <a:t>Static detector</a:t>
            </a:r>
            <a:endParaRPr lang="en-US" altLang="zh-CN" sz="2400" dirty="0">
              <a:latin typeface="更纱黑体 SC Light" panose="02000400000000000000" charset="-122"/>
              <a:ea typeface="更纱黑体 SC Light" panose="02000400000000000000" charset="-122"/>
            </a:endParaRPr>
          </a:p>
          <a:p>
            <a:r>
              <a:rPr lang="en-US" altLang="zh-CN" sz="2400" dirty="0">
                <a:latin typeface="更纱黑体 SC Light" panose="02000400000000000000" charset="-122"/>
                <a:ea typeface="更纱黑体 SC Light" panose="02000400000000000000" charset="-122"/>
              </a:rPr>
              <a:t>• </a:t>
            </a:r>
            <a:r>
              <a:rPr lang="en-US" altLang="zh-CN" sz="2400" b="1" dirty="0">
                <a:latin typeface="更纱黑体 SC Light" panose="02000400000000000000" charset="-122"/>
                <a:ea typeface="更纱黑体 SC Light" panose="02000400000000000000" charset="-122"/>
              </a:rPr>
              <a:t>Dynamic validator</a:t>
            </a:r>
            <a:endParaRPr lang="en-US" altLang="zh-CN" sz="2400" b="1" dirty="0">
              <a:latin typeface="更纱黑体 SC Light" panose="02000400000000000000" charset="-122"/>
              <a:ea typeface="更纱黑体 SC Light" panose="02000400000000000000" charset="-122"/>
            </a:endParaRPr>
          </a:p>
        </p:txBody>
      </p:sp>
      <p:sp>
        <p:nvSpPr>
          <p:cNvPr id="14" name="矩形 13"/>
          <p:cNvSpPr/>
          <p:nvPr/>
        </p:nvSpPr>
        <p:spPr>
          <a:xfrm>
            <a:off x="1568521" y="1428750"/>
            <a:ext cx="877163" cy="923330"/>
          </a:xfrm>
          <a:prstGeom prst="rect">
            <a:avLst/>
          </a:prstGeom>
          <a:noFill/>
        </p:spPr>
        <p:txBody>
          <a:bodyPr wrap="none" lIns="91440" tIns="45720" rIns="91440" bIns="45720">
            <a:spAutoFit/>
          </a:bodyPr>
          <a:lstStyle/>
          <a:p>
            <a:pPr algn="ctr"/>
            <a:r>
              <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rPr>
              <a:t>“</a:t>
            </a:r>
            <a:endPar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endParaRPr>
          </a:p>
        </p:txBody>
      </p:sp>
      <p:sp>
        <p:nvSpPr>
          <p:cNvPr id="16" name="矩形 14"/>
          <p:cNvSpPr/>
          <p:nvPr/>
        </p:nvSpPr>
        <p:spPr>
          <a:xfrm>
            <a:off x="1018554" y="1651551"/>
            <a:ext cx="10154889" cy="4055166"/>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1" fmla="*/ 0 w 9588358"/>
              <a:gd name="connsiteY0-2" fmla="*/ 0 h 3806688"/>
              <a:gd name="connsiteX1-3" fmla="*/ 9588358 w 9588358"/>
              <a:gd name="connsiteY1-4" fmla="*/ 59635 h 3806688"/>
              <a:gd name="connsiteX2-5" fmla="*/ 9588358 w 9588358"/>
              <a:gd name="connsiteY2-6" fmla="*/ 3806688 h 3806688"/>
              <a:gd name="connsiteX3-7" fmla="*/ 228600 w 9588358"/>
              <a:gd name="connsiteY3-8" fmla="*/ 3806688 h 3806688"/>
              <a:gd name="connsiteX4-9" fmla="*/ 0 w 9588358"/>
              <a:gd name="connsiteY4-10" fmla="*/ 0 h 3806688"/>
              <a:gd name="connsiteX0-11" fmla="*/ 0 w 9797080"/>
              <a:gd name="connsiteY0-12" fmla="*/ 0 h 3806688"/>
              <a:gd name="connsiteX1-13" fmla="*/ 9797080 w 9797080"/>
              <a:gd name="connsiteY1-14" fmla="*/ 39756 h 3806688"/>
              <a:gd name="connsiteX2-15" fmla="*/ 9588358 w 9797080"/>
              <a:gd name="connsiteY2-16" fmla="*/ 3806688 h 3806688"/>
              <a:gd name="connsiteX3-17" fmla="*/ 228600 w 9797080"/>
              <a:gd name="connsiteY3-18" fmla="*/ 3806688 h 3806688"/>
              <a:gd name="connsiteX4-19" fmla="*/ 0 w 9797080"/>
              <a:gd name="connsiteY4-20" fmla="*/ 0 h 3806688"/>
              <a:gd name="connsiteX0-21" fmla="*/ 0 w 9797080"/>
              <a:gd name="connsiteY0-22" fmla="*/ 0 h 3806688"/>
              <a:gd name="connsiteX1-23" fmla="*/ 9797080 w 9797080"/>
              <a:gd name="connsiteY1-24" fmla="*/ 39756 h 3806688"/>
              <a:gd name="connsiteX2-25" fmla="*/ 9588358 w 9797080"/>
              <a:gd name="connsiteY2-26" fmla="*/ 3806688 h 3806688"/>
              <a:gd name="connsiteX3-27" fmla="*/ 347870 w 9797080"/>
              <a:gd name="connsiteY3-28" fmla="*/ 3806688 h 3806688"/>
              <a:gd name="connsiteX4-29" fmla="*/ 0 w 9797080"/>
              <a:gd name="connsiteY4-30" fmla="*/ 0 h 3806688"/>
              <a:gd name="connsiteX0-31" fmla="*/ 0 w 9797080"/>
              <a:gd name="connsiteY0-32" fmla="*/ 0 h 3816627"/>
              <a:gd name="connsiteX1-33" fmla="*/ 9797080 w 9797080"/>
              <a:gd name="connsiteY1-34" fmla="*/ 39756 h 3816627"/>
              <a:gd name="connsiteX2-35" fmla="*/ 9479028 w 9797080"/>
              <a:gd name="connsiteY2-36" fmla="*/ 3816627 h 3816627"/>
              <a:gd name="connsiteX3-37" fmla="*/ 347870 w 9797080"/>
              <a:gd name="connsiteY3-38" fmla="*/ 3806688 h 3816627"/>
              <a:gd name="connsiteX4-39" fmla="*/ 0 w 9797080"/>
              <a:gd name="connsiteY4-40" fmla="*/ 0 h 3816627"/>
              <a:gd name="connsiteX0-41" fmla="*/ 0 w 9797080"/>
              <a:gd name="connsiteY0-42" fmla="*/ 0 h 3816627"/>
              <a:gd name="connsiteX1-43" fmla="*/ 9797080 w 9797080"/>
              <a:gd name="connsiteY1-44" fmla="*/ 39756 h 3816627"/>
              <a:gd name="connsiteX2-45" fmla="*/ 9479028 w 9797080"/>
              <a:gd name="connsiteY2-46" fmla="*/ 3816627 h 3816627"/>
              <a:gd name="connsiteX3-47" fmla="*/ 616227 w 9797080"/>
              <a:gd name="connsiteY3-48" fmla="*/ 3806688 h 3816627"/>
              <a:gd name="connsiteX4-49" fmla="*/ 0 w 9797080"/>
              <a:gd name="connsiteY4-50" fmla="*/ 0 h 3816627"/>
              <a:gd name="connsiteX0-51" fmla="*/ 0 w 10154889"/>
              <a:gd name="connsiteY0-52" fmla="*/ 0 h 3816627"/>
              <a:gd name="connsiteX1-53" fmla="*/ 10154889 w 10154889"/>
              <a:gd name="connsiteY1-54" fmla="*/ 377687 h 3816627"/>
              <a:gd name="connsiteX2-55" fmla="*/ 9479028 w 10154889"/>
              <a:gd name="connsiteY2-56" fmla="*/ 3816627 h 3816627"/>
              <a:gd name="connsiteX3-57" fmla="*/ 616227 w 10154889"/>
              <a:gd name="connsiteY3-58" fmla="*/ 3806688 h 3816627"/>
              <a:gd name="connsiteX4-59" fmla="*/ 0 w 10154889"/>
              <a:gd name="connsiteY4-60" fmla="*/ 0 h 3816627"/>
              <a:gd name="connsiteX0-61" fmla="*/ 0 w 10154889"/>
              <a:gd name="connsiteY0-62" fmla="*/ 0 h 4055166"/>
              <a:gd name="connsiteX1-63" fmla="*/ 10154889 w 10154889"/>
              <a:gd name="connsiteY1-64" fmla="*/ 377687 h 4055166"/>
              <a:gd name="connsiteX2-65" fmla="*/ 9359758 w 10154889"/>
              <a:gd name="connsiteY2-66" fmla="*/ 4055166 h 4055166"/>
              <a:gd name="connsiteX3-67" fmla="*/ 616227 w 10154889"/>
              <a:gd name="connsiteY3-68" fmla="*/ 3806688 h 4055166"/>
              <a:gd name="connsiteX4-69" fmla="*/ 0 w 10154889"/>
              <a:gd name="connsiteY4-70" fmla="*/ 0 h 405516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54889" h="4055166">
                <a:moveTo>
                  <a:pt x="0" y="0"/>
                </a:moveTo>
                <a:lnTo>
                  <a:pt x="10154889" y="377687"/>
                </a:lnTo>
                <a:lnTo>
                  <a:pt x="9359758" y="4055166"/>
                </a:lnTo>
                <a:lnTo>
                  <a:pt x="616227" y="3806688"/>
                </a:lnTo>
                <a:lnTo>
                  <a:pt x="0" y="0"/>
                </a:lnTo>
                <a:close/>
              </a:path>
            </a:pathLst>
          </a:custGeom>
          <a:noFill/>
          <a:ln w="38100">
            <a:solidFill>
              <a:srgbClr val="003F88">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p:cNvPicPr>
            <a:picLocks noChangeAspect="1"/>
          </p:cNvPicPr>
          <p:nvPr/>
        </p:nvPicPr>
        <p:blipFill>
          <a:blip r:embed="rId1"/>
          <a:stretch>
            <a:fillRect/>
          </a:stretch>
        </p:blipFill>
        <p:spPr>
          <a:xfrm>
            <a:off x="4499172" y="1693049"/>
            <a:ext cx="7352574" cy="4539924"/>
          </a:xfrm>
          <a:prstGeom prst="rect">
            <a:avLst/>
          </a:prstGeom>
        </p:spPr>
      </p:pic>
      <p:sp>
        <p:nvSpPr>
          <p:cNvPr id="12" name="文本框 11"/>
          <p:cNvSpPr txBox="1"/>
          <p:nvPr/>
        </p:nvSpPr>
        <p:spPr>
          <a:xfrm>
            <a:off x="2907382" y="882463"/>
            <a:ext cx="6096000" cy="706755"/>
          </a:xfrm>
          <a:prstGeom prst="rect">
            <a:avLst/>
          </a:prstGeom>
          <a:noFill/>
        </p:spPr>
        <p:txBody>
          <a:bodyPr wrap="square">
            <a:spAutoFit/>
          </a:bodyPr>
          <a:lstStyle/>
          <a:p>
            <a:pPr algn="ctr"/>
            <a:r>
              <a:rPr lang="en-US" altLang="zh-CN" sz="4000" b="1" dirty="0" err="1">
                <a:latin typeface="更纱黑体 SC Light" panose="02000400000000000000" charset="-122"/>
                <a:ea typeface="更纱黑体 SC Light" panose="02000400000000000000" charset="-122"/>
              </a:rPr>
              <a:t>DEPOSafe</a:t>
            </a:r>
            <a:endParaRPr lang="zh-CN" altLang="en-US" sz="4000" b="1" dirty="0">
              <a:latin typeface="更纱黑体 SC Light" panose="02000400000000000000" charset="-122"/>
              <a:ea typeface="更纱黑体 SC Light" panose="02000400000000000000" charset="-122"/>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latin typeface="更纱黑体 SC Light" panose="02000400000000000000" charset="-122"/>
                <a:ea typeface="更纱黑体 SC Light" panose="02000400000000000000" charset="-122"/>
              </a:rPr>
              <a:t>01 Static Detector</a:t>
            </a:r>
            <a:endParaRPr lang="zh-CN" altLang="en-US" dirty="0">
              <a:latin typeface="更纱黑体 SC Light" panose="02000400000000000000" charset="-122"/>
              <a:ea typeface="更纱黑体 SC Light" panose="02000400000000000000" charset="-122"/>
            </a:endParaRPr>
          </a:p>
        </p:txBody>
      </p:sp>
      <p:sp>
        <p:nvSpPr>
          <p:cNvPr id="3" name="灯片编号占位符 2"/>
          <p:cNvSpPr>
            <a:spLocks noGrp="1"/>
          </p:cNvSpPr>
          <p:nvPr>
            <p:ph type="sldNum" sz="quarter" idx="12"/>
          </p:nvPr>
        </p:nvSpPr>
        <p:spPr/>
        <p:txBody>
          <a:bodyPr/>
          <a:lstStyle/>
          <a:p>
            <a:fld id="{1AAC388E-FA9E-4A2C-95EA-1F6B3A07935A}" type="slidenum">
              <a:rPr lang="zh-CN" altLang="en-US" smtClean="0">
                <a:solidFill>
                  <a:schemeClr val="tx2"/>
                </a:solidFill>
              </a:rPr>
            </a:fld>
            <a:endParaRPr lang="zh-CN" altLang="en-US" dirty="0">
              <a:solidFill>
                <a:schemeClr val="tx2"/>
              </a:solidFill>
            </a:endParaRPr>
          </a:p>
        </p:txBody>
      </p:sp>
      <p:sp>
        <p:nvSpPr>
          <p:cNvPr id="6" name="文本框 5"/>
          <p:cNvSpPr txBox="1"/>
          <p:nvPr/>
        </p:nvSpPr>
        <p:spPr>
          <a:xfrm>
            <a:off x="411480" y="3700172"/>
            <a:ext cx="11369040" cy="1568450"/>
          </a:xfrm>
          <a:prstGeom prst="rect">
            <a:avLst/>
          </a:prstGeom>
          <a:noFill/>
        </p:spPr>
        <p:txBody>
          <a:bodyPr wrap="square">
            <a:spAutoFit/>
          </a:bodyPr>
          <a:lstStyle/>
          <a:p>
            <a:r>
              <a:rPr lang="en-US" altLang="zh-CN" sz="3200" dirty="0">
                <a:latin typeface="更纱黑体 SC Light" panose="02000400000000000000" charset="-122"/>
                <a:ea typeface="更纱黑体 SC Light" panose="02000400000000000000" charset="-122"/>
              </a:rPr>
              <a:t>• Enumerate Standard APIs</a:t>
            </a:r>
            <a:endParaRPr lang="en-US" altLang="zh-CN" sz="3200" dirty="0">
              <a:latin typeface="更纱黑体 SC Light" panose="02000400000000000000" charset="-122"/>
              <a:ea typeface="更纱黑体 SC Light" panose="02000400000000000000" charset="-122"/>
            </a:endParaRPr>
          </a:p>
          <a:p>
            <a:r>
              <a:rPr lang="en-US" altLang="zh-CN" sz="3200" dirty="0">
                <a:latin typeface="更纱黑体 SC Light" panose="02000400000000000000" charset="-122"/>
                <a:ea typeface="更纱黑体 SC Light" panose="02000400000000000000" charset="-122"/>
              </a:rPr>
              <a:t>• Locate Key Storage</a:t>
            </a:r>
            <a:endParaRPr lang="en-US" altLang="zh-CN" sz="3200" dirty="0">
              <a:latin typeface="更纱黑体 SC Light" panose="02000400000000000000" charset="-122"/>
              <a:ea typeface="更纱黑体 SC Light" panose="02000400000000000000" charset="-122"/>
            </a:endParaRPr>
          </a:p>
          <a:p>
            <a:r>
              <a:rPr lang="en-US" altLang="zh-CN" sz="3200" dirty="0">
                <a:latin typeface="更纱黑体 SC Light" panose="02000400000000000000" charset="-122"/>
                <a:ea typeface="更纱黑体 SC Light" panose="02000400000000000000" charset="-122"/>
              </a:rPr>
              <a:t>• Verify Required </a:t>
            </a:r>
            <a:r>
              <a:rPr lang="en-US" altLang="zh-CN" sz="3200" i="1" dirty="0">
                <a:latin typeface="更纱黑体 SC Light" panose="02000400000000000000" charset="-122"/>
                <a:ea typeface="更纱黑体 SC Light" panose="02000400000000000000" charset="-122"/>
              </a:rPr>
              <a:t>throw</a:t>
            </a:r>
            <a:endParaRPr lang="en-US" altLang="zh-CN" sz="3200" i="1" dirty="0">
              <a:latin typeface="更纱黑体 SC Light" panose="02000400000000000000" charset="-122"/>
              <a:ea typeface="更纱黑体 SC Light" panose="02000400000000000000" charset="-122"/>
            </a:endParaRPr>
          </a:p>
        </p:txBody>
      </p:sp>
      <p:pic>
        <p:nvPicPr>
          <p:cNvPr id="7" name="图片 6"/>
          <p:cNvPicPr>
            <a:picLocks noChangeAspect="1"/>
          </p:cNvPicPr>
          <p:nvPr/>
        </p:nvPicPr>
        <p:blipFill>
          <a:blip r:embed="rId1"/>
          <a:stretch>
            <a:fillRect/>
          </a:stretch>
        </p:blipFill>
        <p:spPr>
          <a:xfrm>
            <a:off x="1880352" y="1046151"/>
            <a:ext cx="8431296" cy="2410956"/>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latin typeface="更纱黑体 SC Light" panose="02000400000000000000" charset="-122"/>
                <a:ea typeface="更纱黑体 SC Light" panose="02000400000000000000" charset="-122"/>
              </a:rPr>
              <a:t>01 Static Detector</a:t>
            </a:r>
            <a:endParaRPr lang="zh-CN" altLang="en-US" dirty="0">
              <a:latin typeface="更纱黑体 SC Light" panose="02000400000000000000" charset="-122"/>
              <a:ea typeface="更纱黑体 SC Light" panose="02000400000000000000" charset="-122"/>
            </a:endParaRPr>
          </a:p>
        </p:txBody>
      </p:sp>
      <p:sp>
        <p:nvSpPr>
          <p:cNvPr id="3" name="灯片编号占位符 2"/>
          <p:cNvSpPr>
            <a:spLocks noGrp="1"/>
          </p:cNvSpPr>
          <p:nvPr>
            <p:ph type="sldNum" sz="quarter" idx="12"/>
          </p:nvPr>
        </p:nvSpPr>
        <p:spPr/>
        <p:txBody>
          <a:bodyPr/>
          <a:lstStyle/>
          <a:p>
            <a:fld id="{1AAC388E-FA9E-4A2C-95EA-1F6B3A07935A}" type="slidenum">
              <a:rPr lang="zh-CN" altLang="en-US" smtClean="0">
                <a:solidFill>
                  <a:schemeClr val="tx2"/>
                </a:solidFill>
              </a:rPr>
            </a:fld>
            <a:endParaRPr lang="zh-CN" altLang="en-US" dirty="0">
              <a:solidFill>
                <a:schemeClr val="tx2"/>
              </a:solidFill>
            </a:endParaRPr>
          </a:p>
        </p:txBody>
      </p:sp>
      <p:pic>
        <p:nvPicPr>
          <p:cNvPr id="8" name="图片 7"/>
          <p:cNvPicPr>
            <a:picLocks noChangeAspect="1"/>
          </p:cNvPicPr>
          <p:nvPr/>
        </p:nvPicPr>
        <p:blipFill>
          <a:blip r:embed="rId1"/>
          <a:stretch>
            <a:fillRect/>
          </a:stretch>
        </p:blipFill>
        <p:spPr>
          <a:xfrm>
            <a:off x="1087958" y="1183126"/>
            <a:ext cx="10016083" cy="4491748"/>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latin typeface="更纱黑体 SC Light" panose="02000400000000000000" charset="-122"/>
                <a:ea typeface="更纱黑体 SC Light" panose="02000400000000000000" charset="-122"/>
              </a:rPr>
              <a:t>01 Static Detector</a:t>
            </a:r>
            <a:endParaRPr lang="zh-CN" altLang="en-US" dirty="0">
              <a:latin typeface="更纱黑体 SC Light" panose="02000400000000000000" charset="-122"/>
              <a:ea typeface="更纱黑体 SC Light" panose="02000400000000000000" charset="-122"/>
            </a:endParaRPr>
          </a:p>
        </p:txBody>
      </p:sp>
      <p:sp>
        <p:nvSpPr>
          <p:cNvPr id="3" name="灯片编号占位符 2"/>
          <p:cNvSpPr>
            <a:spLocks noGrp="1"/>
          </p:cNvSpPr>
          <p:nvPr>
            <p:ph type="sldNum" sz="quarter" idx="12"/>
          </p:nvPr>
        </p:nvSpPr>
        <p:spPr/>
        <p:txBody>
          <a:bodyPr/>
          <a:lstStyle/>
          <a:p>
            <a:fld id="{1AAC388E-FA9E-4A2C-95EA-1F6B3A07935A}" type="slidenum">
              <a:rPr lang="zh-CN" altLang="en-US" smtClean="0">
                <a:solidFill>
                  <a:schemeClr val="tx2"/>
                </a:solidFill>
              </a:rPr>
            </a:fld>
            <a:endParaRPr lang="zh-CN" altLang="en-US" dirty="0">
              <a:solidFill>
                <a:schemeClr val="tx2"/>
              </a:solidFill>
            </a:endParaRPr>
          </a:p>
        </p:txBody>
      </p:sp>
      <p:pic>
        <p:nvPicPr>
          <p:cNvPr id="8" name="图片 7"/>
          <p:cNvPicPr>
            <a:picLocks noChangeAspect="1"/>
          </p:cNvPicPr>
          <p:nvPr/>
        </p:nvPicPr>
        <p:blipFill>
          <a:blip r:embed="rId1"/>
          <a:stretch>
            <a:fillRect/>
          </a:stretch>
        </p:blipFill>
        <p:spPr>
          <a:xfrm>
            <a:off x="1087958" y="1183126"/>
            <a:ext cx="10016083" cy="4491748"/>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latin typeface="更纱黑体 SC Light" panose="02000400000000000000" charset="-122"/>
                <a:ea typeface="更纱黑体 SC Light" panose="02000400000000000000" charset="-122"/>
              </a:rPr>
              <a:t>01 Static Detector</a:t>
            </a:r>
            <a:endParaRPr lang="zh-CN" altLang="en-US" dirty="0">
              <a:latin typeface="更纱黑体 SC Light" panose="02000400000000000000" charset="-122"/>
              <a:ea typeface="更纱黑体 SC Light" panose="02000400000000000000" charset="-122"/>
            </a:endParaRPr>
          </a:p>
        </p:txBody>
      </p:sp>
      <p:sp>
        <p:nvSpPr>
          <p:cNvPr id="3" name="灯片编号占位符 2"/>
          <p:cNvSpPr>
            <a:spLocks noGrp="1"/>
          </p:cNvSpPr>
          <p:nvPr>
            <p:ph type="sldNum" sz="quarter" idx="12"/>
          </p:nvPr>
        </p:nvSpPr>
        <p:spPr/>
        <p:txBody>
          <a:bodyPr/>
          <a:lstStyle/>
          <a:p>
            <a:fld id="{1AAC388E-FA9E-4A2C-95EA-1F6B3A07935A}" type="slidenum">
              <a:rPr lang="zh-CN" altLang="en-US" smtClean="0">
                <a:solidFill>
                  <a:schemeClr val="tx2"/>
                </a:solidFill>
              </a:rPr>
            </a:fld>
            <a:endParaRPr lang="zh-CN" altLang="en-US" dirty="0">
              <a:solidFill>
                <a:schemeClr val="tx2"/>
              </a:solidFill>
            </a:endParaRPr>
          </a:p>
        </p:txBody>
      </p:sp>
      <p:pic>
        <p:nvPicPr>
          <p:cNvPr id="8" name="图片 7"/>
          <p:cNvPicPr>
            <a:picLocks noChangeAspect="1"/>
          </p:cNvPicPr>
          <p:nvPr/>
        </p:nvPicPr>
        <p:blipFill>
          <a:blip r:embed="rId1"/>
          <a:stretch>
            <a:fillRect/>
          </a:stretch>
        </p:blipFill>
        <p:spPr>
          <a:xfrm>
            <a:off x="1087958" y="1183126"/>
            <a:ext cx="10016083" cy="4491748"/>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latin typeface="更纱黑体 SC Light" panose="02000400000000000000" charset="-122"/>
                <a:ea typeface="更纱黑体 SC Light" panose="02000400000000000000" charset="-122"/>
              </a:rPr>
              <a:t>01 Static Detector</a:t>
            </a:r>
            <a:endParaRPr lang="zh-CN" altLang="en-US" dirty="0">
              <a:latin typeface="更纱黑体 SC Light" panose="02000400000000000000" charset="-122"/>
              <a:ea typeface="更纱黑体 SC Light" panose="02000400000000000000" charset="-122"/>
            </a:endParaRPr>
          </a:p>
        </p:txBody>
      </p:sp>
      <p:sp>
        <p:nvSpPr>
          <p:cNvPr id="3" name="灯片编号占位符 2"/>
          <p:cNvSpPr>
            <a:spLocks noGrp="1"/>
          </p:cNvSpPr>
          <p:nvPr>
            <p:ph type="sldNum" sz="quarter" idx="12"/>
          </p:nvPr>
        </p:nvSpPr>
        <p:spPr/>
        <p:txBody>
          <a:bodyPr/>
          <a:lstStyle/>
          <a:p>
            <a:fld id="{1AAC388E-FA9E-4A2C-95EA-1F6B3A07935A}" type="slidenum">
              <a:rPr lang="zh-CN" altLang="en-US" smtClean="0">
                <a:solidFill>
                  <a:schemeClr val="tx2"/>
                </a:solidFill>
              </a:rPr>
            </a:fld>
            <a:endParaRPr lang="zh-CN" altLang="en-US" dirty="0">
              <a:solidFill>
                <a:schemeClr val="tx2"/>
              </a:solidFill>
            </a:endParaRPr>
          </a:p>
        </p:txBody>
      </p:sp>
      <p:pic>
        <p:nvPicPr>
          <p:cNvPr id="11" name="图片 10"/>
          <p:cNvPicPr>
            <a:picLocks noChangeAspect="1"/>
          </p:cNvPicPr>
          <p:nvPr/>
        </p:nvPicPr>
        <p:blipFill>
          <a:blip r:embed="rId1"/>
          <a:stretch>
            <a:fillRect/>
          </a:stretch>
        </p:blipFill>
        <p:spPr>
          <a:xfrm>
            <a:off x="1594048" y="1225286"/>
            <a:ext cx="8223720" cy="5134906"/>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latin typeface="更纱黑体 SC Light" panose="02000400000000000000" charset="-122"/>
                <a:ea typeface="更纱黑体 SC Light" panose="02000400000000000000" charset="-122"/>
              </a:rPr>
              <a:t>02 Dynamic Validator</a:t>
            </a:r>
            <a:endParaRPr lang="zh-CN" altLang="en-US" dirty="0">
              <a:latin typeface="更纱黑体 SC Light" panose="02000400000000000000" charset="-122"/>
              <a:ea typeface="更纱黑体 SC Light" panose="02000400000000000000" charset="-122"/>
            </a:endParaRPr>
          </a:p>
        </p:txBody>
      </p:sp>
      <p:sp>
        <p:nvSpPr>
          <p:cNvPr id="3" name="灯片编号占位符 2"/>
          <p:cNvSpPr>
            <a:spLocks noGrp="1"/>
          </p:cNvSpPr>
          <p:nvPr>
            <p:ph type="sldNum" sz="quarter" idx="12"/>
          </p:nvPr>
        </p:nvSpPr>
        <p:spPr/>
        <p:txBody>
          <a:bodyPr/>
          <a:lstStyle/>
          <a:p>
            <a:fld id="{1AAC388E-FA9E-4A2C-95EA-1F6B3A07935A}" type="slidenum">
              <a:rPr lang="zh-CN" altLang="en-US" smtClean="0">
                <a:solidFill>
                  <a:schemeClr val="tx2"/>
                </a:solidFill>
              </a:rPr>
            </a:fld>
            <a:endParaRPr lang="zh-CN" altLang="en-US" dirty="0">
              <a:solidFill>
                <a:schemeClr val="tx2"/>
              </a:solidFill>
            </a:endParaRPr>
          </a:p>
        </p:txBody>
      </p:sp>
      <p:sp>
        <p:nvSpPr>
          <p:cNvPr id="8" name="文本框 7"/>
          <p:cNvSpPr txBox="1"/>
          <p:nvPr/>
        </p:nvSpPr>
        <p:spPr>
          <a:xfrm>
            <a:off x="1191259" y="1600606"/>
            <a:ext cx="11369040" cy="1569660"/>
          </a:xfrm>
          <a:prstGeom prst="rect">
            <a:avLst/>
          </a:prstGeom>
          <a:noFill/>
        </p:spPr>
        <p:txBody>
          <a:bodyPr wrap="square">
            <a:spAutoFit/>
          </a:bodyPr>
          <a:lstStyle/>
          <a:p>
            <a:r>
              <a:rPr lang="en-US" altLang="zh-CN" sz="3200" dirty="0"/>
              <a:t>• Obtain Creation Code</a:t>
            </a:r>
            <a:endParaRPr lang="en-US" altLang="zh-CN" sz="3200" dirty="0"/>
          </a:p>
          <a:p>
            <a:r>
              <a:rPr lang="en-US" altLang="zh-CN" sz="3200" dirty="0"/>
              <a:t>• Prepare Deployment Environment</a:t>
            </a:r>
            <a:endParaRPr lang="en-US" altLang="zh-CN" sz="3200" dirty="0"/>
          </a:p>
          <a:p>
            <a:r>
              <a:rPr lang="en-US" altLang="zh-CN" sz="3200" dirty="0"/>
              <a:t>• Verify Deposit Behavior</a:t>
            </a:r>
            <a:endParaRPr lang="en-US" altLang="zh-CN" sz="3200" i="1" dirty="0"/>
          </a:p>
        </p:txBody>
      </p:sp>
      <p:pic>
        <p:nvPicPr>
          <p:cNvPr id="9" name="图片 8"/>
          <p:cNvPicPr>
            <a:picLocks noChangeAspect="1"/>
          </p:cNvPicPr>
          <p:nvPr/>
        </p:nvPicPr>
        <p:blipFill>
          <a:blip r:embed="rId1"/>
          <a:stretch>
            <a:fillRect/>
          </a:stretch>
        </p:blipFill>
        <p:spPr>
          <a:xfrm>
            <a:off x="3095307" y="3213477"/>
            <a:ext cx="5686425" cy="283845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latin typeface="更纱黑体 SC Light" panose="02000400000000000000" charset="-122"/>
                <a:ea typeface="更纱黑体 SC Light" panose="02000400000000000000" charset="-122"/>
              </a:rPr>
              <a:t>02 Dynamic Validator</a:t>
            </a:r>
            <a:endParaRPr lang="zh-CN" altLang="en-US" dirty="0">
              <a:latin typeface="更纱黑体 SC Light" panose="02000400000000000000" charset="-122"/>
              <a:ea typeface="更纱黑体 SC Light" panose="02000400000000000000" charset="-122"/>
            </a:endParaRPr>
          </a:p>
        </p:txBody>
      </p:sp>
      <p:sp>
        <p:nvSpPr>
          <p:cNvPr id="3" name="灯片编号占位符 2"/>
          <p:cNvSpPr>
            <a:spLocks noGrp="1"/>
          </p:cNvSpPr>
          <p:nvPr>
            <p:ph type="sldNum" sz="quarter" idx="12"/>
          </p:nvPr>
        </p:nvSpPr>
        <p:spPr/>
        <p:txBody>
          <a:bodyPr/>
          <a:lstStyle/>
          <a:p>
            <a:fld id="{1AAC388E-FA9E-4A2C-95EA-1F6B3A07935A}" type="slidenum">
              <a:rPr lang="zh-CN" altLang="en-US" smtClean="0">
                <a:solidFill>
                  <a:schemeClr val="tx2"/>
                </a:solidFill>
              </a:rPr>
            </a:fld>
            <a:endParaRPr lang="zh-CN" altLang="en-US" dirty="0">
              <a:solidFill>
                <a:schemeClr val="tx2"/>
              </a:solidFill>
            </a:endParaRPr>
          </a:p>
        </p:txBody>
      </p:sp>
      <p:pic>
        <p:nvPicPr>
          <p:cNvPr id="6" name="图片 5"/>
          <p:cNvPicPr>
            <a:picLocks noChangeAspect="1"/>
          </p:cNvPicPr>
          <p:nvPr/>
        </p:nvPicPr>
        <p:blipFill>
          <a:blip r:embed="rId1"/>
          <a:stretch>
            <a:fillRect/>
          </a:stretch>
        </p:blipFill>
        <p:spPr>
          <a:xfrm>
            <a:off x="1452562" y="1557395"/>
            <a:ext cx="9286875" cy="44577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14"/>
          <p:cNvSpPr/>
          <p:nvPr/>
        </p:nvSpPr>
        <p:spPr>
          <a:xfrm>
            <a:off x="1197460" y="1699589"/>
            <a:ext cx="9797080" cy="3816627"/>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1" fmla="*/ 0 w 9588358"/>
              <a:gd name="connsiteY0-2" fmla="*/ 0 h 3806688"/>
              <a:gd name="connsiteX1-3" fmla="*/ 9588358 w 9588358"/>
              <a:gd name="connsiteY1-4" fmla="*/ 59635 h 3806688"/>
              <a:gd name="connsiteX2-5" fmla="*/ 9588358 w 9588358"/>
              <a:gd name="connsiteY2-6" fmla="*/ 3806688 h 3806688"/>
              <a:gd name="connsiteX3-7" fmla="*/ 228600 w 9588358"/>
              <a:gd name="connsiteY3-8" fmla="*/ 3806688 h 3806688"/>
              <a:gd name="connsiteX4-9" fmla="*/ 0 w 9588358"/>
              <a:gd name="connsiteY4-10" fmla="*/ 0 h 3806688"/>
              <a:gd name="connsiteX0-11" fmla="*/ 0 w 9797080"/>
              <a:gd name="connsiteY0-12" fmla="*/ 0 h 3806688"/>
              <a:gd name="connsiteX1-13" fmla="*/ 9797080 w 9797080"/>
              <a:gd name="connsiteY1-14" fmla="*/ 39756 h 3806688"/>
              <a:gd name="connsiteX2-15" fmla="*/ 9588358 w 9797080"/>
              <a:gd name="connsiteY2-16" fmla="*/ 3806688 h 3806688"/>
              <a:gd name="connsiteX3-17" fmla="*/ 228600 w 9797080"/>
              <a:gd name="connsiteY3-18" fmla="*/ 3806688 h 3806688"/>
              <a:gd name="connsiteX4-19" fmla="*/ 0 w 9797080"/>
              <a:gd name="connsiteY4-20" fmla="*/ 0 h 3806688"/>
              <a:gd name="connsiteX0-21" fmla="*/ 0 w 9797080"/>
              <a:gd name="connsiteY0-22" fmla="*/ 0 h 3806688"/>
              <a:gd name="connsiteX1-23" fmla="*/ 9797080 w 9797080"/>
              <a:gd name="connsiteY1-24" fmla="*/ 39756 h 3806688"/>
              <a:gd name="connsiteX2-25" fmla="*/ 9588358 w 9797080"/>
              <a:gd name="connsiteY2-26" fmla="*/ 3806688 h 3806688"/>
              <a:gd name="connsiteX3-27" fmla="*/ 347870 w 9797080"/>
              <a:gd name="connsiteY3-28" fmla="*/ 3806688 h 3806688"/>
              <a:gd name="connsiteX4-29" fmla="*/ 0 w 9797080"/>
              <a:gd name="connsiteY4-30" fmla="*/ 0 h 3806688"/>
              <a:gd name="connsiteX0-31" fmla="*/ 0 w 9797080"/>
              <a:gd name="connsiteY0-32" fmla="*/ 0 h 3816627"/>
              <a:gd name="connsiteX1-33" fmla="*/ 9797080 w 9797080"/>
              <a:gd name="connsiteY1-34" fmla="*/ 39756 h 3816627"/>
              <a:gd name="connsiteX2-35" fmla="*/ 9479028 w 9797080"/>
              <a:gd name="connsiteY2-36" fmla="*/ 3816627 h 3816627"/>
              <a:gd name="connsiteX3-37" fmla="*/ 347870 w 9797080"/>
              <a:gd name="connsiteY3-38" fmla="*/ 3806688 h 3816627"/>
              <a:gd name="connsiteX4-39" fmla="*/ 0 w 9797080"/>
              <a:gd name="connsiteY4-40" fmla="*/ 0 h 381662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97080" h="3816627">
                <a:moveTo>
                  <a:pt x="0" y="0"/>
                </a:moveTo>
                <a:lnTo>
                  <a:pt x="9797080" y="39756"/>
                </a:lnTo>
                <a:lnTo>
                  <a:pt x="9479028" y="3816627"/>
                </a:lnTo>
                <a:lnTo>
                  <a:pt x="347870" y="3806688"/>
                </a:lnTo>
                <a:lnTo>
                  <a:pt x="0" y="0"/>
                </a:lnTo>
                <a:close/>
              </a:path>
            </a:pathLst>
          </a:custGeom>
          <a:solidFill>
            <a:srgbClr val="003F88">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en-US" altLang="zh-CN" dirty="0">
                <a:latin typeface="更纱黑体 SC Light" panose="02000400000000000000" charset="-122"/>
                <a:ea typeface="更纱黑体 SC Light" panose="02000400000000000000" charset="-122"/>
              </a:rPr>
              <a:t>02 Dynamic Validator</a:t>
            </a:r>
            <a:endParaRPr lang="zh-CN" altLang="en-US" dirty="0">
              <a:latin typeface="更纱黑体 SC Light" panose="02000400000000000000" charset="-122"/>
              <a:ea typeface="更纱黑体 SC Light" panose="02000400000000000000" charset="-122"/>
            </a:endParaRPr>
          </a:p>
        </p:txBody>
      </p:sp>
      <p:sp>
        <p:nvSpPr>
          <p:cNvPr id="3" name="灯片编号占位符 2"/>
          <p:cNvSpPr>
            <a:spLocks noGrp="1"/>
          </p:cNvSpPr>
          <p:nvPr>
            <p:ph type="sldNum" sz="quarter" idx="12"/>
          </p:nvPr>
        </p:nvSpPr>
        <p:spPr/>
        <p:txBody>
          <a:bodyPr/>
          <a:lstStyle/>
          <a:p>
            <a:fld id="{1AAC388E-FA9E-4A2C-95EA-1F6B3A07935A}" type="slidenum">
              <a:rPr lang="zh-CN" altLang="en-US" smtClean="0">
                <a:solidFill>
                  <a:schemeClr val="tx2"/>
                </a:solidFill>
              </a:rPr>
            </a:fld>
            <a:endParaRPr lang="zh-CN" altLang="en-US" dirty="0">
              <a:solidFill>
                <a:schemeClr val="tx2"/>
              </a:solidFill>
            </a:endParaRPr>
          </a:p>
        </p:txBody>
      </p:sp>
      <p:sp>
        <p:nvSpPr>
          <p:cNvPr id="5" name="文本框 4"/>
          <p:cNvSpPr txBox="1"/>
          <p:nvPr/>
        </p:nvSpPr>
        <p:spPr>
          <a:xfrm>
            <a:off x="1568521" y="1805608"/>
            <a:ext cx="9359759" cy="3747052"/>
          </a:xfrm>
          <a:prstGeom prst="rect">
            <a:avLst/>
          </a:prstGeom>
          <a:noFill/>
        </p:spPr>
        <p:txBody>
          <a:bodyPr wrap="square" lIns="0" tIns="0" rIns="0" bIns="0" rtlCol="0" anchor="ctr">
            <a:normAutofit lnSpcReduction="10000"/>
          </a:bodyPr>
          <a:lstStyle/>
          <a:p>
            <a:r>
              <a:rPr lang="en-US" altLang="zh-CN" sz="3200" dirty="0"/>
              <a:t>• We divide the verifying process into two parts which aim to  verify the vulnerabilities existed in DEX and CEX.</a:t>
            </a:r>
            <a:endParaRPr lang="en-US" altLang="zh-CN" sz="3200" dirty="0"/>
          </a:p>
          <a:p>
            <a:r>
              <a:rPr lang="en-US" altLang="zh-CN" sz="3200" dirty="0"/>
              <a:t>	• </a:t>
            </a:r>
            <a:r>
              <a:rPr lang="en-US" altLang="zh-CN" sz="3200" b="1" dirty="0"/>
              <a:t>Type-I Attack</a:t>
            </a:r>
            <a:endParaRPr lang="en-US" altLang="zh-CN" sz="3200" b="1" dirty="0"/>
          </a:p>
          <a:p>
            <a:r>
              <a:rPr lang="en-US" altLang="zh-CN" sz="3200" dirty="0"/>
              <a:t>		 • Type-I attack is related to the </a:t>
            </a:r>
            <a:r>
              <a:rPr lang="en-US" altLang="zh-CN" sz="3200" dirty="0" err="1"/>
              <a:t>DEXes</a:t>
            </a:r>
            <a:r>
              <a:rPr lang="en-US" altLang="zh-CN" sz="3200" dirty="0"/>
              <a:t>.</a:t>
            </a:r>
            <a:endParaRPr lang="en-US" altLang="zh-CN" sz="3200" dirty="0"/>
          </a:p>
          <a:p>
            <a:r>
              <a:rPr lang="en-US" altLang="zh-CN" sz="3200" i="1" dirty="0"/>
              <a:t>	</a:t>
            </a:r>
            <a:r>
              <a:rPr lang="en-US" altLang="zh-CN" sz="3200" dirty="0"/>
              <a:t>• </a:t>
            </a:r>
            <a:r>
              <a:rPr lang="en-US" altLang="zh-CN" sz="3200" b="1" dirty="0"/>
              <a:t>Type-II Attack</a:t>
            </a:r>
            <a:endParaRPr lang="en-US" altLang="zh-CN" sz="3200" b="1" dirty="0"/>
          </a:p>
          <a:p>
            <a:r>
              <a:rPr lang="en-US" altLang="zh-CN" sz="3200" dirty="0"/>
              <a:t>		 • The Type-II attack relies on the flaws in </a:t>
            </a:r>
            <a:endParaRPr lang="en-US" altLang="zh-CN" sz="3200" dirty="0"/>
          </a:p>
          <a:p>
            <a:r>
              <a:rPr lang="en-US" altLang="zh-CN" sz="3200" dirty="0"/>
              <a:t>		    back-end source code of CEX.</a:t>
            </a:r>
            <a:endParaRPr lang="en-US" altLang="zh-CN" sz="3200" dirty="0"/>
          </a:p>
        </p:txBody>
      </p:sp>
      <p:sp>
        <p:nvSpPr>
          <p:cNvPr id="6" name="矩形 5"/>
          <p:cNvSpPr/>
          <p:nvPr/>
        </p:nvSpPr>
        <p:spPr>
          <a:xfrm>
            <a:off x="1568521" y="1428750"/>
            <a:ext cx="877163" cy="923330"/>
          </a:xfrm>
          <a:prstGeom prst="rect">
            <a:avLst/>
          </a:prstGeom>
          <a:noFill/>
        </p:spPr>
        <p:txBody>
          <a:bodyPr wrap="none" lIns="91440" tIns="45720" rIns="91440" bIns="45720">
            <a:spAutoFit/>
          </a:bodyPr>
          <a:lstStyle/>
          <a:p>
            <a:pPr algn="ctr"/>
            <a:r>
              <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rPr>
              <a:t>“</a:t>
            </a:r>
            <a:endPar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endParaRPr>
          </a:p>
        </p:txBody>
      </p:sp>
      <p:sp>
        <p:nvSpPr>
          <p:cNvPr id="7" name="矩形 14"/>
          <p:cNvSpPr/>
          <p:nvPr/>
        </p:nvSpPr>
        <p:spPr>
          <a:xfrm>
            <a:off x="1051687" y="1663146"/>
            <a:ext cx="10154889" cy="4055166"/>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1" fmla="*/ 0 w 9588358"/>
              <a:gd name="connsiteY0-2" fmla="*/ 0 h 3806688"/>
              <a:gd name="connsiteX1-3" fmla="*/ 9588358 w 9588358"/>
              <a:gd name="connsiteY1-4" fmla="*/ 59635 h 3806688"/>
              <a:gd name="connsiteX2-5" fmla="*/ 9588358 w 9588358"/>
              <a:gd name="connsiteY2-6" fmla="*/ 3806688 h 3806688"/>
              <a:gd name="connsiteX3-7" fmla="*/ 228600 w 9588358"/>
              <a:gd name="connsiteY3-8" fmla="*/ 3806688 h 3806688"/>
              <a:gd name="connsiteX4-9" fmla="*/ 0 w 9588358"/>
              <a:gd name="connsiteY4-10" fmla="*/ 0 h 3806688"/>
              <a:gd name="connsiteX0-11" fmla="*/ 0 w 9797080"/>
              <a:gd name="connsiteY0-12" fmla="*/ 0 h 3806688"/>
              <a:gd name="connsiteX1-13" fmla="*/ 9797080 w 9797080"/>
              <a:gd name="connsiteY1-14" fmla="*/ 39756 h 3806688"/>
              <a:gd name="connsiteX2-15" fmla="*/ 9588358 w 9797080"/>
              <a:gd name="connsiteY2-16" fmla="*/ 3806688 h 3806688"/>
              <a:gd name="connsiteX3-17" fmla="*/ 228600 w 9797080"/>
              <a:gd name="connsiteY3-18" fmla="*/ 3806688 h 3806688"/>
              <a:gd name="connsiteX4-19" fmla="*/ 0 w 9797080"/>
              <a:gd name="connsiteY4-20" fmla="*/ 0 h 3806688"/>
              <a:gd name="connsiteX0-21" fmla="*/ 0 w 9797080"/>
              <a:gd name="connsiteY0-22" fmla="*/ 0 h 3806688"/>
              <a:gd name="connsiteX1-23" fmla="*/ 9797080 w 9797080"/>
              <a:gd name="connsiteY1-24" fmla="*/ 39756 h 3806688"/>
              <a:gd name="connsiteX2-25" fmla="*/ 9588358 w 9797080"/>
              <a:gd name="connsiteY2-26" fmla="*/ 3806688 h 3806688"/>
              <a:gd name="connsiteX3-27" fmla="*/ 347870 w 9797080"/>
              <a:gd name="connsiteY3-28" fmla="*/ 3806688 h 3806688"/>
              <a:gd name="connsiteX4-29" fmla="*/ 0 w 9797080"/>
              <a:gd name="connsiteY4-30" fmla="*/ 0 h 3806688"/>
              <a:gd name="connsiteX0-31" fmla="*/ 0 w 9797080"/>
              <a:gd name="connsiteY0-32" fmla="*/ 0 h 3816627"/>
              <a:gd name="connsiteX1-33" fmla="*/ 9797080 w 9797080"/>
              <a:gd name="connsiteY1-34" fmla="*/ 39756 h 3816627"/>
              <a:gd name="connsiteX2-35" fmla="*/ 9479028 w 9797080"/>
              <a:gd name="connsiteY2-36" fmla="*/ 3816627 h 3816627"/>
              <a:gd name="connsiteX3-37" fmla="*/ 347870 w 9797080"/>
              <a:gd name="connsiteY3-38" fmla="*/ 3806688 h 3816627"/>
              <a:gd name="connsiteX4-39" fmla="*/ 0 w 9797080"/>
              <a:gd name="connsiteY4-40" fmla="*/ 0 h 3816627"/>
              <a:gd name="connsiteX0-41" fmla="*/ 0 w 9797080"/>
              <a:gd name="connsiteY0-42" fmla="*/ 0 h 3816627"/>
              <a:gd name="connsiteX1-43" fmla="*/ 9797080 w 9797080"/>
              <a:gd name="connsiteY1-44" fmla="*/ 39756 h 3816627"/>
              <a:gd name="connsiteX2-45" fmla="*/ 9479028 w 9797080"/>
              <a:gd name="connsiteY2-46" fmla="*/ 3816627 h 3816627"/>
              <a:gd name="connsiteX3-47" fmla="*/ 616227 w 9797080"/>
              <a:gd name="connsiteY3-48" fmla="*/ 3806688 h 3816627"/>
              <a:gd name="connsiteX4-49" fmla="*/ 0 w 9797080"/>
              <a:gd name="connsiteY4-50" fmla="*/ 0 h 3816627"/>
              <a:gd name="connsiteX0-51" fmla="*/ 0 w 10154889"/>
              <a:gd name="connsiteY0-52" fmla="*/ 0 h 3816627"/>
              <a:gd name="connsiteX1-53" fmla="*/ 10154889 w 10154889"/>
              <a:gd name="connsiteY1-54" fmla="*/ 377687 h 3816627"/>
              <a:gd name="connsiteX2-55" fmla="*/ 9479028 w 10154889"/>
              <a:gd name="connsiteY2-56" fmla="*/ 3816627 h 3816627"/>
              <a:gd name="connsiteX3-57" fmla="*/ 616227 w 10154889"/>
              <a:gd name="connsiteY3-58" fmla="*/ 3806688 h 3816627"/>
              <a:gd name="connsiteX4-59" fmla="*/ 0 w 10154889"/>
              <a:gd name="connsiteY4-60" fmla="*/ 0 h 3816627"/>
              <a:gd name="connsiteX0-61" fmla="*/ 0 w 10154889"/>
              <a:gd name="connsiteY0-62" fmla="*/ 0 h 4055166"/>
              <a:gd name="connsiteX1-63" fmla="*/ 10154889 w 10154889"/>
              <a:gd name="connsiteY1-64" fmla="*/ 377687 h 4055166"/>
              <a:gd name="connsiteX2-65" fmla="*/ 9359758 w 10154889"/>
              <a:gd name="connsiteY2-66" fmla="*/ 4055166 h 4055166"/>
              <a:gd name="connsiteX3-67" fmla="*/ 616227 w 10154889"/>
              <a:gd name="connsiteY3-68" fmla="*/ 3806688 h 4055166"/>
              <a:gd name="connsiteX4-69" fmla="*/ 0 w 10154889"/>
              <a:gd name="connsiteY4-70" fmla="*/ 0 h 405516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54889" h="4055166">
                <a:moveTo>
                  <a:pt x="0" y="0"/>
                </a:moveTo>
                <a:lnTo>
                  <a:pt x="10154889" y="377687"/>
                </a:lnTo>
                <a:lnTo>
                  <a:pt x="9359758" y="4055166"/>
                </a:lnTo>
                <a:lnTo>
                  <a:pt x="616227" y="3806688"/>
                </a:lnTo>
                <a:lnTo>
                  <a:pt x="0" y="0"/>
                </a:lnTo>
                <a:close/>
              </a:path>
            </a:pathLst>
          </a:custGeom>
          <a:noFill/>
          <a:ln w="38100">
            <a:solidFill>
              <a:srgbClr val="003F88">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灯片编号占位符 17"/>
          <p:cNvSpPr>
            <a:spLocks noGrp="1"/>
          </p:cNvSpPr>
          <p:nvPr>
            <p:ph type="sldNum" sz="quarter" idx="12"/>
          </p:nvPr>
        </p:nvSpPr>
        <p:spPr/>
        <p:txBody>
          <a:bodyPr/>
          <a:lstStyle/>
          <a:p>
            <a:fld id="{1AAC388E-FA9E-4A2C-95EA-1F6B3A07935A}" type="slidenum">
              <a:rPr lang="zh-CN" altLang="en-US" smtClean="0"/>
            </a:fld>
            <a:endParaRPr lang="zh-CN" altLang="en-US"/>
          </a:p>
        </p:txBody>
      </p:sp>
      <p:pic>
        <p:nvPicPr>
          <p:cNvPr id="100" name="图片 99"/>
          <p:cNvPicPr/>
          <p:nvPr/>
        </p:nvPicPr>
        <p:blipFill>
          <a:blip r:embed="rId1"/>
          <a:stretch>
            <a:fillRect/>
          </a:stretch>
        </p:blipFill>
        <p:spPr>
          <a:xfrm>
            <a:off x="1798320" y="1284605"/>
            <a:ext cx="8965565" cy="440626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latin typeface="更纱黑体 SC Light" panose="02000400000000000000" charset="-122"/>
                <a:ea typeface="更纱黑体 SC Light" panose="02000400000000000000" charset="-122"/>
              </a:rPr>
              <a:t>02 Dynamic Validator</a:t>
            </a:r>
            <a:endParaRPr lang="zh-CN" altLang="en-US" dirty="0">
              <a:latin typeface="更纱黑体 SC Light" panose="02000400000000000000" charset="-122"/>
              <a:ea typeface="更纱黑体 SC Light" panose="02000400000000000000" charset="-122"/>
            </a:endParaRPr>
          </a:p>
        </p:txBody>
      </p:sp>
      <p:sp>
        <p:nvSpPr>
          <p:cNvPr id="3" name="灯片编号占位符 2"/>
          <p:cNvSpPr>
            <a:spLocks noGrp="1"/>
          </p:cNvSpPr>
          <p:nvPr>
            <p:ph type="sldNum" sz="quarter" idx="12"/>
          </p:nvPr>
        </p:nvSpPr>
        <p:spPr/>
        <p:txBody>
          <a:bodyPr/>
          <a:lstStyle/>
          <a:p>
            <a:fld id="{1AAC388E-FA9E-4A2C-95EA-1F6B3A07935A}" type="slidenum">
              <a:rPr lang="zh-CN" altLang="en-US" smtClean="0">
                <a:solidFill>
                  <a:schemeClr val="tx2"/>
                </a:solidFill>
              </a:rPr>
            </a:fld>
            <a:endParaRPr lang="zh-CN" altLang="en-US" dirty="0">
              <a:solidFill>
                <a:schemeClr val="tx2"/>
              </a:solidFill>
            </a:endParaRPr>
          </a:p>
        </p:txBody>
      </p:sp>
      <p:pic>
        <p:nvPicPr>
          <p:cNvPr id="7" name="图片 6"/>
          <p:cNvPicPr>
            <a:picLocks noChangeAspect="1"/>
          </p:cNvPicPr>
          <p:nvPr/>
        </p:nvPicPr>
        <p:blipFill>
          <a:blip r:embed="rId1"/>
          <a:stretch>
            <a:fillRect/>
          </a:stretch>
        </p:blipFill>
        <p:spPr>
          <a:xfrm>
            <a:off x="1493226" y="1669413"/>
            <a:ext cx="8829040" cy="4497292"/>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2"/>
          <p:cNvSpPr txBox="1"/>
          <p:nvPr/>
        </p:nvSpPr>
        <p:spPr>
          <a:xfrm>
            <a:off x="311779" y="6517525"/>
            <a:ext cx="2743200" cy="340476"/>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Aft>
                <a:spcPts val="100"/>
              </a:spcAft>
            </a:pPr>
            <a:fld id="{87A43631-42BC-4255-9B30-786C9543311F}" type="datetimeFigureOut">
              <a:rPr lang="zh-CN" altLang="en-US" smtClean="0"/>
            </a:fld>
            <a:endParaRPr lang="zh-CN" altLang="en-US"/>
          </a:p>
        </p:txBody>
      </p:sp>
      <p:sp>
        <p:nvSpPr>
          <p:cNvPr id="3" name="灯片编号占位符 4"/>
          <p:cNvSpPr txBox="1"/>
          <p:nvPr/>
        </p:nvSpPr>
        <p:spPr>
          <a:xfrm>
            <a:off x="9137021" y="6516239"/>
            <a:ext cx="2743200" cy="341761"/>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Aft>
                <a:spcPts val="100"/>
              </a:spcAft>
            </a:pPr>
            <a:fld id="{1AAC388E-FA9E-4A2C-95EA-1F6B3A07935A}" type="slidenum">
              <a:rPr lang="zh-CN" altLang="en-US" smtClean="0"/>
            </a:fld>
            <a:endParaRPr lang="zh-CN" altLang="en-US"/>
          </a:p>
        </p:txBody>
      </p:sp>
      <p:pic>
        <p:nvPicPr>
          <p:cNvPr id="4" name="图片占位符 16" descr="图片包含 建筑物, 蛋糕&#10;&#10;描述已自动生成"/>
          <p:cNvPicPr>
            <a:picLocks noChangeAspect="1"/>
          </p:cNvPicPr>
          <p:nvPr/>
        </p:nvPicPr>
        <p:blipFill>
          <a:blip r:embed="rId1">
            <a:duotone>
              <a:schemeClr val="accent6">
                <a:shade val="45000"/>
                <a:satMod val="135000"/>
              </a:schemeClr>
              <a:prstClr val="white"/>
            </a:duotone>
            <a:extLst>
              <a:ext uri="{28A0092B-C50C-407E-A947-70E740481C1C}">
                <a14:useLocalDpi xmlns:a14="http://schemas.microsoft.com/office/drawing/2010/main" val="0"/>
              </a:ext>
            </a:extLst>
          </a:blip>
          <a:srcRect t="3926" b="3926"/>
          <a:stretch>
            <a:fillRect/>
          </a:stretch>
        </p:blipFill>
        <p:spPr>
          <a:xfrm>
            <a:off x="0" y="0"/>
            <a:ext cx="12192000" cy="6858000"/>
          </a:xfrm>
          <a:prstGeom prst="rect">
            <a:avLst/>
          </a:prstGeom>
        </p:spPr>
      </p:pic>
      <p:sp>
        <p:nvSpPr>
          <p:cNvPr id="5" name="任意多边形: 形状 4"/>
          <p:cNvSpPr/>
          <p:nvPr/>
        </p:nvSpPr>
        <p:spPr>
          <a:xfrm>
            <a:off x="0" y="2820188"/>
            <a:ext cx="12192000" cy="4037813"/>
          </a:xfrm>
          <a:custGeom>
            <a:avLst/>
            <a:gdLst>
              <a:gd name="connsiteX0" fmla="*/ 0 w 12192000"/>
              <a:gd name="connsiteY0" fmla="*/ 0 h 4037813"/>
              <a:gd name="connsiteX1" fmla="*/ 106773 w 12192000"/>
              <a:gd name="connsiteY1" fmla="*/ 36445 h 4037813"/>
              <a:gd name="connsiteX2" fmla="*/ 6096001 w 12192000"/>
              <a:gd name="connsiteY2" fmla="*/ 883678 h 4037813"/>
              <a:gd name="connsiteX3" fmla="*/ 12085229 w 12192000"/>
              <a:gd name="connsiteY3" fmla="*/ 36445 h 4037813"/>
              <a:gd name="connsiteX4" fmla="*/ 12192000 w 12192000"/>
              <a:gd name="connsiteY4" fmla="*/ 1 h 4037813"/>
              <a:gd name="connsiteX5" fmla="*/ 12192000 w 12192000"/>
              <a:gd name="connsiteY5" fmla="*/ 4037813 h 4037813"/>
              <a:gd name="connsiteX6" fmla="*/ 0 w 12192000"/>
              <a:gd name="connsiteY6" fmla="*/ 4037813 h 4037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037813">
                <a:moveTo>
                  <a:pt x="0" y="0"/>
                </a:moveTo>
                <a:lnTo>
                  <a:pt x="106773" y="36445"/>
                </a:lnTo>
                <a:cubicBezTo>
                  <a:pt x="1734353" y="565729"/>
                  <a:pt x="3820949" y="883678"/>
                  <a:pt x="6096001" y="883678"/>
                </a:cubicBezTo>
                <a:cubicBezTo>
                  <a:pt x="8371054" y="883678"/>
                  <a:pt x="10457649" y="565729"/>
                  <a:pt x="12085229" y="36445"/>
                </a:cubicBezTo>
                <a:lnTo>
                  <a:pt x="12192000" y="1"/>
                </a:lnTo>
                <a:lnTo>
                  <a:pt x="12192000" y="4037813"/>
                </a:lnTo>
                <a:lnTo>
                  <a:pt x="0" y="4037813"/>
                </a:lnTo>
                <a:close/>
              </a:path>
            </a:pathLst>
          </a:custGeom>
          <a:solidFill>
            <a:srgbClr val="0442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spcAft>
                <a:spcPts val="100"/>
              </a:spcAft>
            </a:pPr>
            <a:endParaRPr lang="zh-CN" altLang="en-US"/>
          </a:p>
        </p:txBody>
      </p:sp>
      <p:sp>
        <p:nvSpPr>
          <p:cNvPr id="6" name="矩形 5"/>
          <p:cNvSpPr/>
          <p:nvPr/>
        </p:nvSpPr>
        <p:spPr>
          <a:xfrm>
            <a:off x="2786743" y="5736210"/>
            <a:ext cx="6618515" cy="260008"/>
          </a:xfrm>
          <a:prstGeom prst="rect">
            <a:avLst/>
          </a:prstGeom>
        </p:spPr>
        <p:txBody>
          <a:bodyPr wrap="square" lIns="0" rIns="0">
            <a:spAutoFit/>
          </a:bodyPr>
          <a:lstStyle/>
          <a:p>
            <a:pPr algn="dist">
              <a:lnSpc>
                <a:spcPct val="120000"/>
              </a:lnSpc>
              <a:spcAft>
                <a:spcPts val="100"/>
              </a:spcAft>
            </a:pPr>
            <a:r>
              <a:rPr lang="en-US" altLang="zh-CN" sz="1000" b="1" dirty="0">
                <a:solidFill>
                  <a:schemeClr val="bg1">
                    <a:lumMod val="95000"/>
                  </a:schemeClr>
                </a:solidFill>
              </a:rPr>
              <a:t>ACCEPT MY ENDLESS GRATITUDE</a:t>
            </a:r>
            <a:endParaRPr lang="zh-CN" altLang="zh-CN" sz="1000" b="1" dirty="0">
              <a:solidFill>
                <a:schemeClr val="bg1">
                  <a:lumMod val="95000"/>
                </a:schemeClr>
              </a:solidFill>
            </a:endParaRPr>
          </a:p>
        </p:txBody>
      </p:sp>
      <p:sp>
        <p:nvSpPr>
          <p:cNvPr id="75" name="标题 86"/>
          <p:cNvSpPr txBox="1"/>
          <p:nvPr/>
        </p:nvSpPr>
        <p:spPr>
          <a:xfrm>
            <a:off x="2337220" y="4743697"/>
            <a:ext cx="7517561" cy="1108170"/>
          </a:xfrm>
          <a:prstGeom prst="rect">
            <a:avLst/>
          </a:prstGeom>
        </p:spPr>
        <p:txBody>
          <a:bodyPr anchor="ctr"/>
          <a:lstStyle>
            <a:lvl1pPr algn="l" defTabSz="914400" rtl="0" eaLnBrk="1" latinLnBrk="0" hangingPunct="1">
              <a:lnSpc>
                <a:spcPct val="90000"/>
              </a:lnSpc>
              <a:spcBef>
                <a:spcPct val="0"/>
              </a:spcBef>
              <a:buNone/>
              <a:defRPr lang="zh-CN" altLang="en-US" sz="5400" b="1" kern="1200" dirty="0">
                <a:solidFill>
                  <a:schemeClr val="bg1"/>
                </a:solidFill>
                <a:latin typeface="+mj-lt"/>
                <a:ea typeface="+mj-ea"/>
                <a:cs typeface="+mj-cs"/>
              </a:defRPr>
            </a:lvl1pPr>
          </a:lstStyle>
          <a:p>
            <a:pPr algn="ctr">
              <a:lnSpc>
                <a:spcPct val="120000"/>
              </a:lnSpc>
              <a:spcAft>
                <a:spcPts val="100"/>
              </a:spcAft>
            </a:pPr>
            <a:r>
              <a:rPr lang="en-US" altLang="zh-CN" sz="4800" dirty="0">
                <a:latin typeface="方正粗雅宋简体" panose="02000000000000000000" pitchFamily="2" charset="-122"/>
                <a:ea typeface="方正粗雅宋简体" panose="02000000000000000000" pitchFamily="2" charset="-122"/>
              </a:rPr>
              <a:t>Thank you!</a:t>
            </a:r>
            <a:endParaRPr lang="zh-CN" altLang="en-US" sz="4800" dirty="0">
              <a:latin typeface="方正粗雅宋简体" panose="02000000000000000000" pitchFamily="2" charset="-122"/>
              <a:ea typeface="方正粗雅宋简体" panose="02000000000000000000" pitchFamily="2" charset="-122"/>
            </a:endParaRPr>
          </a:p>
        </p:txBody>
      </p:sp>
      <p:grpSp>
        <p:nvGrpSpPr>
          <p:cNvPr id="76" name="Group 74"/>
          <p:cNvGrpSpPr>
            <a:grpSpLocks noChangeAspect="1"/>
          </p:cNvGrpSpPr>
          <p:nvPr/>
        </p:nvGrpSpPr>
        <p:grpSpPr bwMode="auto">
          <a:xfrm>
            <a:off x="5159308" y="4066426"/>
            <a:ext cx="1873384" cy="521122"/>
            <a:chOff x="954" y="660"/>
            <a:chExt cx="1269" cy="353"/>
          </a:xfrm>
          <a:solidFill>
            <a:schemeClr val="bg1"/>
          </a:solidFill>
        </p:grpSpPr>
        <p:sp>
          <p:nvSpPr>
            <p:cNvPr id="77" name="Freeform 75"/>
            <p:cNvSpPr/>
            <p:nvPr userDrawn="1"/>
          </p:nvSpPr>
          <p:spPr bwMode="auto">
            <a:xfrm>
              <a:off x="1968" y="833"/>
              <a:ext cx="45" cy="46"/>
            </a:xfrm>
            <a:custGeom>
              <a:avLst/>
              <a:gdLst>
                <a:gd name="T0" fmla="*/ 10 w 36"/>
                <a:gd name="T1" fmla="*/ 35 h 37"/>
                <a:gd name="T2" fmla="*/ 6 w 36"/>
                <a:gd name="T3" fmla="*/ 25 h 37"/>
                <a:gd name="T4" fmla="*/ 0 w 36"/>
                <a:gd name="T5" fmla="*/ 11 h 37"/>
                <a:gd name="T6" fmla="*/ 23 w 36"/>
                <a:gd name="T7" fmla="*/ 4 h 37"/>
                <a:gd name="T8" fmla="*/ 28 w 36"/>
                <a:gd name="T9" fmla="*/ 9 h 37"/>
                <a:gd name="T10" fmla="*/ 30 w 36"/>
                <a:gd name="T11" fmla="*/ 29 h 37"/>
                <a:gd name="T12" fmla="*/ 10 w 3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36" h="37">
                  <a:moveTo>
                    <a:pt x="10" y="35"/>
                  </a:moveTo>
                  <a:cubicBezTo>
                    <a:pt x="3" y="34"/>
                    <a:pt x="7" y="31"/>
                    <a:pt x="6" y="25"/>
                  </a:cubicBezTo>
                  <a:cubicBezTo>
                    <a:pt x="5" y="20"/>
                    <a:pt x="0" y="14"/>
                    <a:pt x="0" y="11"/>
                  </a:cubicBezTo>
                  <a:cubicBezTo>
                    <a:pt x="1" y="0"/>
                    <a:pt x="15" y="0"/>
                    <a:pt x="23" y="4"/>
                  </a:cubicBezTo>
                  <a:cubicBezTo>
                    <a:pt x="25" y="4"/>
                    <a:pt x="26" y="7"/>
                    <a:pt x="28" y="9"/>
                  </a:cubicBezTo>
                  <a:cubicBezTo>
                    <a:pt x="32" y="14"/>
                    <a:pt x="36" y="23"/>
                    <a:pt x="30" y="29"/>
                  </a:cubicBezTo>
                  <a:cubicBezTo>
                    <a:pt x="25" y="34"/>
                    <a:pt x="17" y="37"/>
                    <a:pt x="10" y="3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78" name="Freeform 76"/>
            <p:cNvSpPr/>
            <p:nvPr userDrawn="1"/>
          </p:nvSpPr>
          <p:spPr bwMode="auto">
            <a:xfrm>
              <a:off x="1837" y="698"/>
              <a:ext cx="160" cy="165"/>
            </a:xfrm>
            <a:custGeom>
              <a:avLst/>
              <a:gdLst>
                <a:gd name="T0" fmla="*/ 33 w 129"/>
                <a:gd name="T1" fmla="*/ 133 h 133"/>
                <a:gd name="T2" fmla="*/ 32 w 129"/>
                <a:gd name="T3" fmla="*/ 133 h 133"/>
                <a:gd name="T4" fmla="*/ 33 w 129"/>
                <a:gd name="T5" fmla="*/ 130 h 133"/>
                <a:gd name="T6" fmla="*/ 55 w 129"/>
                <a:gd name="T7" fmla="*/ 116 h 133"/>
                <a:gd name="T8" fmla="*/ 67 w 129"/>
                <a:gd name="T9" fmla="*/ 99 h 133"/>
                <a:gd name="T10" fmla="*/ 25 w 129"/>
                <a:gd name="T11" fmla="*/ 115 h 133"/>
                <a:gd name="T12" fmla="*/ 8 w 129"/>
                <a:gd name="T13" fmla="*/ 108 h 133"/>
                <a:gd name="T14" fmla="*/ 8 w 129"/>
                <a:gd name="T15" fmla="*/ 107 h 133"/>
                <a:gd name="T16" fmla="*/ 8 w 129"/>
                <a:gd name="T17" fmla="*/ 92 h 133"/>
                <a:gd name="T18" fmla="*/ 60 w 129"/>
                <a:gd name="T19" fmla="*/ 80 h 133"/>
                <a:gd name="T20" fmla="*/ 75 w 129"/>
                <a:gd name="T21" fmla="*/ 72 h 133"/>
                <a:gd name="T22" fmla="*/ 77 w 129"/>
                <a:gd name="T23" fmla="*/ 14 h 133"/>
                <a:gd name="T24" fmla="*/ 99 w 129"/>
                <a:gd name="T25" fmla="*/ 16 h 133"/>
                <a:gd name="T26" fmla="*/ 103 w 129"/>
                <a:gd name="T27" fmla="*/ 21 h 133"/>
                <a:gd name="T28" fmla="*/ 104 w 129"/>
                <a:gd name="T29" fmla="*/ 21 h 133"/>
                <a:gd name="T30" fmla="*/ 103 w 129"/>
                <a:gd name="T31" fmla="*/ 35 h 133"/>
                <a:gd name="T32" fmla="*/ 98 w 129"/>
                <a:gd name="T33" fmla="*/ 65 h 133"/>
                <a:gd name="T34" fmla="*/ 126 w 129"/>
                <a:gd name="T35" fmla="*/ 54 h 133"/>
                <a:gd name="T36" fmla="*/ 123 w 129"/>
                <a:gd name="T37" fmla="*/ 69 h 133"/>
                <a:gd name="T38" fmla="*/ 95 w 129"/>
                <a:gd name="T39" fmla="*/ 81 h 133"/>
                <a:gd name="T40" fmla="*/ 82 w 129"/>
                <a:gd name="T41" fmla="*/ 111 h 133"/>
                <a:gd name="T42" fmla="*/ 75 w 129"/>
                <a:gd name="T43" fmla="*/ 118 h 133"/>
                <a:gd name="T44" fmla="*/ 56 w 129"/>
                <a:gd name="T45" fmla="*/ 128 h 133"/>
                <a:gd name="T46" fmla="*/ 33 w 129"/>
                <a:gd name="T47"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9" h="133">
                  <a:moveTo>
                    <a:pt x="33" y="133"/>
                  </a:moveTo>
                  <a:cubicBezTo>
                    <a:pt x="33" y="133"/>
                    <a:pt x="33" y="133"/>
                    <a:pt x="32" y="133"/>
                  </a:cubicBezTo>
                  <a:cubicBezTo>
                    <a:pt x="32" y="132"/>
                    <a:pt x="32" y="131"/>
                    <a:pt x="33" y="130"/>
                  </a:cubicBezTo>
                  <a:cubicBezTo>
                    <a:pt x="35" y="130"/>
                    <a:pt x="55" y="117"/>
                    <a:pt x="55" y="116"/>
                  </a:cubicBezTo>
                  <a:cubicBezTo>
                    <a:pt x="60" y="111"/>
                    <a:pt x="66" y="106"/>
                    <a:pt x="67" y="99"/>
                  </a:cubicBezTo>
                  <a:cubicBezTo>
                    <a:pt x="53" y="104"/>
                    <a:pt x="40" y="114"/>
                    <a:pt x="25" y="115"/>
                  </a:cubicBezTo>
                  <a:cubicBezTo>
                    <a:pt x="18" y="113"/>
                    <a:pt x="13" y="110"/>
                    <a:pt x="8" y="108"/>
                  </a:cubicBezTo>
                  <a:cubicBezTo>
                    <a:pt x="8" y="107"/>
                    <a:pt x="8" y="107"/>
                    <a:pt x="8" y="107"/>
                  </a:cubicBezTo>
                  <a:cubicBezTo>
                    <a:pt x="1" y="102"/>
                    <a:pt x="0" y="95"/>
                    <a:pt x="8" y="92"/>
                  </a:cubicBezTo>
                  <a:cubicBezTo>
                    <a:pt x="23" y="96"/>
                    <a:pt x="46" y="85"/>
                    <a:pt x="60" y="80"/>
                  </a:cubicBezTo>
                  <a:cubicBezTo>
                    <a:pt x="63" y="78"/>
                    <a:pt x="72" y="75"/>
                    <a:pt x="75" y="72"/>
                  </a:cubicBezTo>
                  <a:cubicBezTo>
                    <a:pt x="78" y="52"/>
                    <a:pt x="76" y="33"/>
                    <a:pt x="77" y="14"/>
                  </a:cubicBezTo>
                  <a:cubicBezTo>
                    <a:pt x="82" y="0"/>
                    <a:pt x="90" y="10"/>
                    <a:pt x="99" y="16"/>
                  </a:cubicBezTo>
                  <a:cubicBezTo>
                    <a:pt x="99" y="18"/>
                    <a:pt x="101" y="19"/>
                    <a:pt x="103" y="21"/>
                  </a:cubicBezTo>
                  <a:cubicBezTo>
                    <a:pt x="103" y="21"/>
                    <a:pt x="103" y="21"/>
                    <a:pt x="104" y="21"/>
                  </a:cubicBezTo>
                  <a:cubicBezTo>
                    <a:pt x="107" y="27"/>
                    <a:pt x="108" y="30"/>
                    <a:pt x="103" y="35"/>
                  </a:cubicBezTo>
                  <a:cubicBezTo>
                    <a:pt x="99" y="44"/>
                    <a:pt x="97" y="54"/>
                    <a:pt x="98" y="65"/>
                  </a:cubicBezTo>
                  <a:cubicBezTo>
                    <a:pt x="108" y="63"/>
                    <a:pt x="114" y="55"/>
                    <a:pt x="126" y="54"/>
                  </a:cubicBezTo>
                  <a:cubicBezTo>
                    <a:pt x="129" y="60"/>
                    <a:pt x="128" y="65"/>
                    <a:pt x="123" y="69"/>
                  </a:cubicBezTo>
                  <a:cubicBezTo>
                    <a:pt x="114" y="73"/>
                    <a:pt x="105" y="77"/>
                    <a:pt x="95" y="81"/>
                  </a:cubicBezTo>
                  <a:cubicBezTo>
                    <a:pt x="93" y="91"/>
                    <a:pt x="89" y="103"/>
                    <a:pt x="82" y="111"/>
                  </a:cubicBezTo>
                  <a:cubicBezTo>
                    <a:pt x="81" y="113"/>
                    <a:pt x="76" y="117"/>
                    <a:pt x="75" y="118"/>
                  </a:cubicBezTo>
                  <a:cubicBezTo>
                    <a:pt x="69" y="122"/>
                    <a:pt x="63" y="126"/>
                    <a:pt x="56" y="128"/>
                  </a:cubicBezTo>
                  <a:cubicBezTo>
                    <a:pt x="37" y="133"/>
                    <a:pt x="37" y="133"/>
                    <a:pt x="33" y="1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79" name="Freeform 77"/>
            <p:cNvSpPr/>
            <p:nvPr userDrawn="1"/>
          </p:nvSpPr>
          <p:spPr bwMode="auto">
            <a:xfrm>
              <a:off x="1630" y="796"/>
              <a:ext cx="94" cy="110"/>
            </a:xfrm>
            <a:custGeom>
              <a:avLst/>
              <a:gdLst>
                <a:gd name="T0" fmla="*/ 17 w 76"/>
                <a:gd name="T1" fmla="*/ 88 h 88"/>
                <a:gd name="T2" fmla="*/ 0 w 76"/>
                <a:gd name="T3" fmla="*/ 70 h 88"/>
                <a:gd name="T4" fmla="*/ 2 w 76"/>
                <a:gd name="T5" fmla="*/ 65 h 88"/>
                <a:gd name="T6" fmla="*/ 50 w 76"/>
                <a:gd name="T7" fmla="*/ 26 h 88"/>
                <a:gd name="T8" fmla="*/ 65 w 76"/>
                <a:gd name="T9" fmla="*/ 5 h 88"/>
                <a:gd name="T10" fmla="*/ 66 w 76"/>
                <a:gd name="T11" fmla="*/ 4 h 88"/>
                <a:gd name="T12" fmla="*/ 66 w 76"/>
                <a:gd name="T13" fmla="*/ 4 h 88"/>
                <a:gd name="T14" fmla="*/ 76 w 76"/>
                <a:gd name="T15" fmla="*/ 5 h 88"/>
                <a:gd name="T16" fmla="*/ 65 w 76"/>
                <a:gd name="T17" fmla="*/ 19 h 88"/>
                <a:gd name="T18" fmla="*/ 54 w 76"/>
                <a:gd name="T19" fmla="*/ 43 h 88"/>
                <a:gd name="T20" fmla="*/ 48 w 76"/>
                <a:gd name="T21" fmla="*/ 54 h 88"/>
                <a:gd name="T22" fmla="*/ 35 w 76"/>
                <a:gd name="T23" fmla="*/ 72 h 88"/>
                <a:gd name="T24" fmla="*/ 21 w 76"/>
                <a:gd name="T25" fmla="*/ 87 h 88"/>
                <a:gd name="T26" fmla="*/ 17 w 76"/>
                <a:gd name="T27"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88">
                  <a:moveTo>
                    <a:pt x="17" y="88"/>
                  </a:moveTo>
                  <a:cubicBezTo>
                    <a:pt x="10" y="84"/>
                    <a:pt x="3" y="76"/>
                    <a:pt x="0" y="70"/>
                  </a:cubicBezTo>
                  <a:cubicBezTo>
                    <a:pt x="0" y="69"/>
                    <a:pt x="1" y="67"/>
                    <a:pt x="2" y="65"/>
                  </a:cubicBezTo>
                  <a:cubicBezTo>
                    <a:pt x="18" y="52"/>
                    <a:pt x="35" y="41"/>
                    <a:pt x="50" y="26"/>
                  </a:cubicBezTo>
                  <a:cubicBezTo>
                    <a:pt x="54" y="19"/>
                    <a:pt x="60" y="12"/>
                    <a:pt x="65" y="5"/>
                  </a:cubicBezTo>
                  <a:cubicBezTo>
                    <a:pt x="65" y="5"/>
                    <a:pt x="66" y="5"/>
                    <a:pt x="66" y="4"/>
                  </a:cubicBezTo>
                  <a:cubicBezTo>
                    <a:pt x="66" y="4"/>
                    <a:pt x="66" y="4"/>
                    <a:pt x="66" y="4"/>
                  </a:cubicBezTo>
                  <a:cubicBezTo>
                    <a:pt x="70" y="0"/>
                    <a:pt x="72" y="0"/>
                    <a:pt x="76" y="5"/>
                  </a:cubicBezTo>
                  <a:cubicBezTo>
                    <a:pt x="76" y="10"/>
                    <a:pt x="68" y="14"/>
                    <a:pt x="65" y="19"/>
                  </a:cubicBezTo>
                  <a:cubicBezTo>
                    <a:pt x="62" y="27"/>
                    <a:pt x="58" y="35"/>
                    <a:pt x="54" y="43"/>
                  </a:cubicBezTo>
                  <a:cubicBezTo>
                    <a:pt x="53" y="45"/>
                    <a:pt x="53" y="45"/>
                    <a:pt x="48" y="54"/>
                  </a:cubicBezTo>
                  <a:cubicBezTo>
                    <a:pt x="43" y="57"/>
                    <a:pt x="37" y="66"/>
                    <a:pt x="35" y="72"/>
                  </a:cubicBezTo>
                  <a:cubicBezTo>
                    <a:pt x="29" y="75"/>
                    <a:pt x="27" y="84"/>
                    <a:pt x="21" y="87"/>
                  </a:cubicBezTo>
                  <a:cubicBezTo>
                    <a:pt x="19" y="87"/>
                    <a:pt x="18" y="87"/>
                    <a:pt x="17" y="88"/>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80" name="Freeform 78"/>
            <p:cNvSpPr/>
            <p:nvPr userDrawn="1"/>
          </p:nvSpPr>
          <p:spPr bwMode="auto">
            <a:xfrm>
              <a:off x="1749" y="791"/>
              <a:ext cx="53" cy="41"/>
            </a:xfrm>
            <a:custGeom>
              <a:avLst/>
              <a:gdLst>
                <a:gd name="T0" fmla="*/ 19 w 43"/>
                <a:gd name="T1" fmla="*/ 33 h 33"/>
                <a:gd name="T2" fmla="*/ 0 w 43"/>
                <a:gd name="T3" fmla="*/ 20 h 33"/>
                <a:gd name="T4" fmla="*/ 2 w 43"/>
                <a:gd name="T5" fmla="*/ 14 h 33"/>
                <a:gd name="T6" fmla="*/ 6 w 43"/>
                <a:gd name="T7" fmla="*/ 13 h 33"/>
                <a:gd name="T8" fmla="*/ 17 w 43"/>
                <a:gd name="T9" fmla="*/ 12 h 33"/>
                <a:gd name="T10" fmla="*/ 43 w 43"/>
                <a:gd name="T11" fmla="*/ 5 h 33"/>
                <a:gd name="T12" fmla="*/ 19 w 43"/>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43" h="33">
                  <a:moveTo>
                    <a:pt x="19" y="33"/>
                  </a:moveTo>
                  <a:cubicBezTo>
                    <a:pt x="9" y="33"/>
                    <a:pt x="6" y="26"/>
                    <a:pt x="0" y="20"/>
                  </a:cubicBezTo>
                  <a:cubicBezTo>
                    <a:pt x="0" y="18"/>
                    <a:pt x="2" y="16"/>
                    <a:pt x="2" y="14"/>
                  </a:cubicBezTo>
                  <a:cubicBezTo>
                    <a:pt x="4" y="14"/>
                    <a:pt x="4" y="14"/>
                    <a:pt x="6" y="13"/>
                  </a:cubicBezTo>
                  <a:cubicBezTo>
                    <a:pt x="10" y="12"/>
                    <a:pt x="12" y="12"/>
                    <a:pt x="17" y="12"/>
                  </a:cubicBezTo>
                  <a:cubicBezTo>
                    <a:pt x="22" y="11"/>
                    <a:pt x="38" y="0"/>
                    <a:pt x="43" y="5"/>
                  </a:cubicBezTo>
                  <a:cubicBezTo>
                    <a:pt x="43" y="17"/>
                    <a:pt x="30" y="30"/>
                    <a:pt x="19" y="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81" name="Freeform 79"/>
            <p:cNvSpPr/>
            <p:nvPr userDrawn="1"/>
          </p:nvSpPr>
          <p:spPr bwMode="auto">
            <a:xfrm>
              <a:off x="1668" y="766"/>
              <a:ext cx="36" cy="42"/>
            </a:xfrm>
            <a:custGeom>
              <a:avLst/>
              <a:gdLst>
                <a:gd name="T0" fmla="*/ 5 w 29"/>
                <a:gd name="T1" fmla="*/ 34 h 34"/>
                <a:gd name="T2" fmla="*/ 0 w 29"/>
                <a:gd name="T3" fmla="*/ 9 h 34"/>
                <a:gd name="T4" fmla="*/ 19 w 29"/>
                <a:gd name="T5" fmla="*/ 6 h 34"/>
                <a:gd name="T6" fmla="*/ 23 w 29"/>
                <a:gd name="T7" fmla="*/ 26 h 34"/>
                <a:gd name="T8" fmla="*/ 5 w 29"/>
                <a:gd name="T9" fmla="*/ 34 h 34"/>
              </a:gdLst>
              <a:ahLst/>
              <a:cxnLst>
                <a:cxn ang="0">
                  <a:pos x="T0" y="T1"/>
                </a:cxn>
                <a:cxn ang="0">
                  <a:pos x="T2" y="T3"/>
                </a:cxn>
                <a:cxn ang="0">
                  <a:pos x="T4" y="T5"/>
                </a:cxn>
                <a:cxn ang="0">
                  <a:pos x="T6" y="T7"/>
                </a:cxn>
                <a:cxn ang="0">
                  <a:pos x="T8" y="T9"/>
                </a:cxn>
              </a:cxnLst>
              <a:rect l="0" t="0" r="r" b="b"/>
              <a:pathLst>
                <a:path w="29" h="34">
                  <a:moveTo>
                    <a:pt x="5" y="34"/>
                  </a:moveTo>
                  <a:cubicBezTo>
                    <a:pt x="1" y="30"/>
                    <a:pt x="0" y="14"/>
                    <a:pt x="0" y="9"/>
                  </a:cubicBezTo>
                  <a:cubicBezTo>
                    <a:pt x="3" y="0"/>
                    <a:pt x="12" y="0"/>
                    <a:pt x="19" y="6"/>
                  </a:cubicBezTo>
                  <a:cubicBezTo>
                    <a:pt x="25" y="14"/>
                    <a:pt x="29" y="17"/>
                    <a:pt x="23" y="26"/>
                  </a:cubicBezTo>
                  <a:cubicBezTo>
                    <a:pt x="16" y="32"/>
                    <a:pt x="13" y="32"/>
                    <a:pt x="5" y="3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82" name="Freeform 80"/>
            <p:cNvSpPr/>
            <p:nvPr userDrawn="1"/>
          </p:nvSpPr>
          <p:spPr bwMode="auto">
            <a:xfrm>
              <a:off x="1748" y="739"/>
              <a:ext cx="63" cy="60"/>
            </a:xfrm>
            <a:custGeom>
              <a:avLst/>
              <a:gdLst>
                <a:gd name="T0" fmla="*/ 17 w 51"/>
                <a:gd name="T1" fmla="*/ 48 h 48"/>
                <a:gd name="T2" fmla="*/ 21 w 51"/>
                <a:gd name="T3" fmla="*/ 30 h 48"/>
                <a:gd name="T4" fmla="*/ 13 w 51"/>
                <a:gd name="T5" fmla="*/ 32 h 48"/>
                <a:gd name="T6" fmla="*/ 3 w 51"/>
                <a:gd name="T7" fmla="*/ 15 h 48"/>
                <a:gd name="T8" fmla="*/ 13 w 51"/>
                <a:gd name="T9" fmla="*/ 11 h 48"/>
                <a:gd name="T10" fmla="*/ 33 w 51"/>
                <a:gd name="T11" fmla="*/ 2 h 48"/>
                <a:gd name="T12" fmla="*/ 51 w 51"/>
                <a:gd name="T13" fmla="*/ 18 h 48"/>
                <a:gd name="T14" fmla="*/ 39 w 51"/>
                <a:gd name="T15" fmla="*/ 36 h 48"/>
                <a:gd name="T16" fmla="*/ 22 w 51"/>
                <a:gd name="T17" fmla="*/ 47 h 48"/>
                <a:gd name="T18" fmla="*/ 17 w 51"/>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48">
                  <a:moveTo>
                    <a:pt x="17" y="48"/>
                  </a:moveTo>
                  <a:cubicBezTo>
                    <a:pt x="16" y="43"/>
                    <a:pt x="23" y="33"/>
                    <a:pt x="21" y="30"/>
                  </a:cubicBezTo>
                  <a:cubicBezTo>
                    <a:pt x="18" y="31"/>
                    <a:pt x="16" y="32"/>
                    <a:pt x="13" y="32"/>
                  </a:cubicBezTo>
                  <a:cubicBezTo>
                    <a:pt x="7" y="29"/>
                    <a:pt x="0" y="21"/>
                    <a:pt x="3" y="15"/>
                  </a:cubicBezTo>
                  <a:cubicBezTo>
                    <a:pt x="7" y="10"/>
                    <a:pt x="6" y="12"/>
                    <a:pt x="13" y="11"/>
                  </a:cubicBezTo>
                  <a:cubicBezTo>
                    <a:pt x="19" y="8"/>
                    <a:pt x="26" y="5"/>
                    <a:pt x="33" y="2"/>
                  </a:cubicBezTo>
                  <a:cubicBezTo>
                    <a:pt x="45" y="0"/>
                    <a:pt x="50" y="6"/>
                    <a:pt x="51" y="18"/>
                  </a:cubicBezTo>
                  <a:cubicBezTo>
                    <a:pt x="49" y="25"/>
                    <a:pt x="44" y="31"/>
                    <a:pt x="39" y="36"/>
                  </a:cubicBezTo>
                  <a:cubicBezTo>
                    <a:pt x="33" y="40"/>
                    <a:pt x="27" y="44"/>
                    <a:pt x="22" y="47"/>
                  </a:cubicBezTo>
                  <a:cubicBezTo>
                    <a:pt x="20" y="47"/>
                    <a:pt x="19" y="48"/>
                    <a:pt x="17" y="48"/>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83" name="Freeform 81"/>
            <p:cNvSpPr/>
            <p:nvPr userDrawn="1"/>
          </p:nvSpPr>
          <p:spPr bwMode="auto">
            <a:xfrm>
              <a:off x="1687" y="715"/>
              <a:ext cx="38" cy="42"/>
            </a:xfrm>
            <a:custGeom>
              <a:avLst/>
              <a:gdLst>
                <a:gd name="T0" fmla="*/ 3 w 31"/>
                <a:gd name="T1" fmla="*/ 34 h 34"/>
                <a:gd name="T2" fmla="*/ 3 w 31"/>
                <a:gd name="T3" fmla="*/ 29 h 34"/>
                <a:gd name="T4" fmla="*/ 0 w 31"/>
                <a:gd name="T5" fmla="*/ 16 h 34"/>
                <a:gd name="T6" fmla="*/ 7 w 31"/>
                <a:gd name="T7" fmla="*/ 0 h 34"/>
                <a:gd name="T8" fmla="*/ 26 w 31"/>
                <a:gd name="T9" fmla="*/ 23 h 34"/>
                <a:gd name="T10" fmla="*/ 3 w 31"/>
                <a:gd name="T11" fmla="*/ 34 h 34"/>
              </a:gdLst>
              <a:ahLst/>
              <a:cxnLst>
                <a:cxn ang="0">
                  <a:pos x="T0" y="T1"/>
                </a:cxn>
                <a:cxn ang="0">
                  <a:pos x="T2" y="T3"/>
                </a:cxn>
                <a:cxn ang="0">
                  <a:pos x="T4" y="T5"/>
                </a:cxn>
                <a:cxn ang="0">
                  <a:pos x="T6" y="T7"/>
                </a:cxn>
                <a:cxn ang="0">
                  <a:pos x="T8" y="T9"/>
                </a:cxn>
                <a:cxn ang="0">
                  <a:pos x="T10" y="T11"/>
                </a:cxn>
              </a:cxnLst>
              <a:rect l="0" t="0" r="r" b="b"/>
              <a:pathLst>
                <a:path w="31" h="34">
                  <a:moveTo>
                    <a:pt x="3" y="34"/>
                  </a:moveTo>
                  <a:cubicBezTo>
                    <a:pt x="1" y="32"/>
                    <a:pt x="2" y="31"/>
                    <a:pt x="3" y="29"/>
                  </a:cubicBezTo>
                  <a:cubicBezTo>
                    <a:pt x="3" y="24"/>
                    <a:pt x="0" y="20"/>
                    <a:pt x="0" y="16"/>
                  </a:cubicBezTo>
                  <a:cubicBezTo>
                    <a:pt x="1" y="7"/>
                    <a:pt x="0" y="4"/>
                    <a:pt x="7" y="0"/>
                  </a:cubicBezTo>
                  <a:cubicBezTo>
                    <a:pt x="12" y="3"/>
                    <a:pt x="31" y="12"/>
                    <a:pt x="26" y="23"/>
                  </a:cubicBezTo>
                  <a:cubicBezTo>
                    <a:pt x="21" y="29"/>
                    <a:pt x="11" y="33"/>
                    <a:pt x="3" y="3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84" name="Freeform 82"/>
            <p:cNvSpPr/>
            <p:nvPr userDrawn="1"/>
          </p:nvSpPr>
          <p:spPr bwMode="auto">
            <a:xfrm>
              <a:off x="1365" y="728"/>
              <a:ext cx="244" cy="186"/>
            </a:xfrm>
            <a:custGeom>
              <a:avLst/>
              <a:gdLst>
                <a:gd name="T0" fmla="*/ 20 w 197"/>
                <a:gd name="T1" fmla="*/ 150 h 150"/>
                <a:gd name="T2" fmla="*/ 13 w 197"/>
                <a:gd name="T3" fmla="*/ 119 h 150"/>
                <a:gd name="T4" fmla="*/ 17 w 197"/>
                <a:gd name="T5" fmla="*/ 114 h 150"/>
                <a:gd name="T6" fmla="*/ 17 w 197"/>
                <a:gd name="T7" fmla="*/ 113 h 150"/>
                <a:gd name="T8" fmla="*/ 44 w 197"/>
                <a:gd name="T9" fmla="*/ 77 h 150"/>
                <a:gd name="T10" fmla="*/ 52 w 197"/>
                <a:gd name="T11" fmla="*/ 67 h 150"/>
                <a:gd name="T12" fmla="*/ 53 w 197"/>
                <a:gd name="T13" fmla="*/ 78 h 150"/>
                <a:gd name="T14" fmla="*/ 60 w 197"/>
                <a:gd name="T15" fmla="*/ 77 h 150"/>
                <a:gd name="T16" fmla="*/ 85 w 197"/>
                <a:gd name="T17" fmla="*/ 58 h 150"/>
                <a:gd name="T18" fmla="*/ 87 w 197"/>
                <a:gd name="T19" fmla="*/ 48 h 150"/>
                <a:gd name="T20" fmla="*/ 68 w 197"/>
                <a:gd name="T21" fmla="*/ 44 h 150"/>
                <a:gd name="T22" fmla="*/ 88 w 197"/>
                <a:gd name="T23" fmla="*/ 29 h 150"/>
                <a:gd name="T24" fmla="*/ 92 w 197"/>
                <a:gd name="T25" fmla="*/ 9 h 150"/>
                <a:gd name="T26" fmla="*/ 109 w 197"/>
                <a:gd name="T27" fmla="*/ 22 h 150"/>
                <a:gd name="T28" fmla="*/ 110 w 197"/>
                <a:gd name="T29" fmla="*/ 37 h 150"/>
                <a:gd name="T30" fmla="*/ 108 w 197"/>
                <a:gd name="T31" fmla="*/ 46 h 150"/>
                <a:gd name="T32" fmla="*/ 111 w 197"/>
                <a:gd name="T33" fmla="*/ 46 h 150"/>
                <a:gd name="T34" fmla="*/ 131 w 197"/>
                <a:gd name="T35" fmla="*/ 32 h 150"/>
                <a:gd name="T36" fmla="*/ 140 w 197"/>
                <a:gd name="T37" fmla="*/ 5 h 150"/>
                <a:gd name="T38" fmla="*/ 163 w 197"/>
                <a:gd name="T39" fmla="*/ 11 h 150"/>
                <a:gd name="T40" fmla="*/ 176 w 197"/>
                <a:gd name="T41" fmla="*/ 5 h 150"/>
                <a:gd name="T42" fmla="*/ 182 w 197"/>
                <a:gd name="T43" fmla="*/ 4 h 150"/>
                <a:gd name="T44" fmla="*/ 184 w 197"/>
                <a:gd name="T45" fmla="*/ 13 h 150"/>
                <a:gd name="T46" fmla="*/ 157 w 197"/>
                <a:gd name="T47" fmla="*/ 39 h 150"/>
                <a:gd name="T48" fmla="*/ 166 w 197"/>
                <a:gd name="T49" fmla="*/ 29 h 150"/>
                <a:gd name="T50" fmla="*/ 190 w 197"/>
                <a:gd name="T51" fmla="*/ 34 h 150"/>
                <a:gd name="T52" fmla="*/ 184 w 197"/>
                <a:gd name="T53" fmla="*/ 50 h 150"/>
                <a:gd name="T54" fmla="*/ 182 w 197"/>
                <a:gd name="T55" fmla="*/ 54 h 150"/>
                <a:gd name="T56" fmla="*/ 182 w 197"/>
                <a:gd name="T57" fmla="*/ 93 h 150"/>
                <a:gd name="T58" fmla="*/ 173 w 197"/>
                <a:gd name="T59" fmla="*/ 107 h 150"/>
                <a:gd name="T60" fmla="*/ 173 w 197"/>
                <a:gd name="T61" fmla="*/ 107 h 150"/>
                <a:gd name="T62" fmla="*/ 172 w 197"/>
                <a:gd name="T63" fmla="*/ 107 h 150"/>
                <a:gd name="T64" fmla="*/ 158 w 197"/>
                <a:gd name="T65" fmla="*/ 113 h 150"/>
                <a:gd name="T66" fmla="*/ 158 w 197"/>
                <a:gd name="T67" fmla="*/ 58 h 150"/>
                <a:gd name="T68" fmla="*/ 157 w 197"/>
                <a:gd name="T69" fmla="*/ 58 h 150"/>
                <a:gd name="T70" fmla="*/ 139 w 197"/>
                <a:gd name="T71" fmla="*/ 89 h 150"/>
                <a:gd name="T72" fmla="*/ 124 w 197"/>
                <a:gd name="T73" fmla="*/ 80 h 150"/>
                <a:gd name="T74" fmla="*/ 128 w 197"/>
                <a:gd name="T75" fmla="*/ 76 h 150"/>
                <a:gd name="T76" fmla="*/ 130 w 197"/>
                <a:gd name="T77" fmla="*/ 45 h 150"/>
                <a:gd name="T78" fmla="*/ 111 w 197"/>
                <a:gd name="T79" fmla="*/ 64 h 150"/>
                <a:gd name="T80" fmla="*/ 102 w 197"/>
                <a:gd name="T81" fmla="*/ 70 h 150"/>
                <a:gd name="T82" fmla="*/ 97 w 197"/>
                <a:gd name="T83" fmla="*/ 91 h 150"/>
                <a:gd name="T84" fmla="*/ 92 w 197"/>
                <a:gd name="T85" fmla="*/ 101 h 150"/>
                <a:gd name="T86" fmla="*/ 91 w 197"/>
                <a:gd name="T87" fmla="*/ 102 h 150"/>
                <a:gd name="T88" fmla="*/ 74 w 197"/>
                <a:gd name="T89" fmla="*/ 110 h 150"/>
                <a:gd name="T90" fmla="*/ 74 w 197"/>
                <a:gd name="T91" fmla="*/ 107 h 150"/>
                <a:gd name="T92" fmla="*/ 82 w 197"/>
                <a:gd name="T93" fmla="*/ 85 h 150"/>
                <a:gd name="T94" fmla="*/ 63 w 197"/>
                <a:gd name="T95" fmla="*/ 94 h 150"/>
                <a:gd name="T96" fmla="*/ 53 w 197"/>
                <a:gd name="T97" fmla="*/ 91 h 150"/>
                <a:gd name="T98" fmla="*/ 52 w 197"/>
                <a:gd name="T99" fmla="*/ 90 h 150"/>
                <a:gd name="T100" fmla="*/ 48 w 197"/>
                <a:gd name="T101" fmla="*/ 88 h 150"/>
                <a:gd name="T102" fmla="*/ 44 w 197"/>
                <a:gd name="T103" fmla="*/ 100 h 150"/>
                <a:gd name="T104" fmla="*/ 27 w 197"/>
                <a:gd name="T105" fmla="*/ 147 h 150"/>
                <a:gd name="T106" fmla="*/ 20 w 197"/>
                <a:gd name="T10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7" h="150">
                  <a:moveTo>
                    <a:pt x="20" y="150"/>
                  </a:moveTo>
                  <a:cubicBezTo>
                    <a:pt x="9" y="146"/>
                    <a:pt x="0" y="124"/>
                    <a:pt x="13" y="119"/>
                  </a:cubicBezTo>
                  <a:cubicBezTo>
                    <a:pt x="13" y="117"/>
                    <a:pt x="15" y="115"/>
                    <a:pt x="17" y="114"/>
                  </a:cubicBezTo>
                  <a:cubicBezTo>
                    <a:pt x="17" y="114"/>
                    <a:pt x="17" y="113"/>
                    <a:pt x="17" y="113"/>
                  </a:cubicBezTo>
                  <a:cubicBezTo>
                    <a:pt x="27" y="103"/>
                    <a:pt x="35" y="88"/>
                    <a:pt x="44" y="77"/>
                  </a:cubicBezTo>
                  <a:cubicBezTo>
                    <a:pt x="46" y="72"/>
                    <a:pt x="47" y="68"/>
                    <a:pt x="52" y="67"/>
                  </a:cubicBezTo>
                  <a:cubicBezTo>
                    <a:pt x="55" y="69"/>
                    <a:pt x="54" y="74"/>
                    <a:pt x="53" y="78"/>
                  </a:cubicBezTo>
                  <a:cubicBezTo>
                    <a:pt x="54" y="79"/>
                    <a:pt x="58" y="78"/>
                    <a:pt x="60" y="77"/>
                  </a:cubicBezTo>
                  <a:cubicBezTo>
                    <a:pt x="68" y="71"/>
                    <a:pt x="78" y="65"/>
                    <a:pt x="85" y="58"/>
                  </a:cubicBezTo>
                  <a:cubicBezTo>
                    <a:pt x="86" y="55"/>
                    <a:pt x="86" y="52"/>
                    <a:pt x="87" y="48"/>
                  </a:cubicBezTo>
                  <a:cubicBezTo>
                    <a:pt x="81" y="50"/>
                    <a:pt x="64" y="54"/>
                    <a:pt x="68" y="44"/>
                  </a:cubicBezTo>
                  <a:cubicBezTo>
                    <a:pt x="75" y="41"/>
                    <a:pt x="84" y="36"/>
                    <a:pt x="88" y="29"/>
                  </a:cubicBezTo>
                  <a:cubicBezTo>
                    <a:pt x="90" y="22"/>
                    <a:pt x="89" y="14"/>
                    <a:pt x="92" y="9"/>
                  </a:cubicBezTo>
                  <a:cubicBezTo>
                    <a:pt x="99" y="5"/>
                    <a:pt x="108" y="14"/>
                    <a:pt x="109" y="22"/>
                  </a:cubicBezTo>
                  <a:cubicBezTo>
                    <a:pt x="112" y="27"/>
                    <a:pt x="121" y="21"/>
                    <a:pt x="110" y="37"/>
                  </a:cubicBezTo>
                  <a:cubicBezTo>
                    <a:pt x="108" y="39"/>
                    <a:pt x="108" y="42"/>
                    <a:pt x="108" y="46"/>
                  </a:cubicBezTo>
                  <a:cubicBezTo>
                    <a:pt x="109" y="46"/>
                    <a:pt x="110" y="46"/>
                    <a:pt x="111" y="46"/>
                  </a:cubicBezTo>
                  <a:cubicBezTo>
                    <a:pt x="117" y="41"/>
                    <a:pt x="124" y="36"/>
                    <a:pt x="131" y="32"/>
                  </a:cubicBezTo>
                  <a:cubicBezTo>
                    <a:pt x="133" y="22"/>
                    <a:pt x="135" y="14"/>
                    <a:pt x="140" y="5"/>
                  </a:cubicBezTo>
                  <a:cubicBezTo>
                    <a:pt x="147" y="0"/>
                    <a:pt x="156" y="5"/>
                    <a:pt x="163" y="11"/>
                  </a:cubicBezTo>
                  <a:cubicBezTo>
                    <a:pt x="168" y="11"/>
                    <a:pt x="172" y="8"/>
                    <a:pt x="176" y="5"/>
                  </a:cubicBezTo>
                  <a:cubicBezTo>
                    <a:pt x="178" y="4"/>
                    <a:pt x="178" y="4"/>
                    <a:pt x="182" y="4"/>
                  </a:cubicBezTo>
                  <a:cubicBezTo>
                    <a:pt x="183" y="7"/>
                    <a:pt x="184" y="9"/>
                    <a:pt x="184" y="13"/>
                  </a:cubicBezTo>
                  <a:cubicBezTo>
                    <a:pt x="181" y="24"/>
                    <a:pt x="151" y="27"/>
                    <a:pt x="157" y="39"/>
                  </a:cubicBezTo>
                  <a:cubicBezTo>
                    <a:pt x="162" y="39"/>
                    <a:pt x="164" y="33"/>
                    <a:pt x="166" y="29"/>
                  </a:cubicBezTo>
                  <a:cubicBezTo>
                    <a:pt x="171" y="26"/>
                    <a:pt x="184" y="30"/>
                    <a:pt x="190" y="34"/>
                  </a:cubicBezTo>
                  <a:cubicBezTo>
                    <a:pt x="197" y="42"/>
                    <a:pt x="192" y="45"/>
                    <a:pt x="184" y="50"/>
                  </a:cubicBezTo>
                  <a:cubicBezTo>
                    <a:pt x="183" y="52"/>
                    <a:pt x="183" y="53"/>
                    <a:pt x="182" y="54"/>
                  </a:cubicBezTo>
                  <a:cubicBezTo>
                    <a:pt x="181" y="70"/>
                    <a:pt x="181" y="70"/>
                    <a:pt x="182" y="93"/>
                  </a:cubicBezTo>
                  <a:cubicBezTo>
                    <a:pt x="179" y="99"/>
                    <a:pt x="177" y="102"/>
                    <a:pt x="173" y="107"/>
                  </a:cubicBezTo>
                  <a:cubicBezTo>
                    <a:pt x="173" y="107"/>
                    <a:pt x="173" y="107"/>
                    <a:pt x="173" y="107"/>
                  </a:cubicBezTo>
                  <a:cubicBezTo>
                    <a:pt x="172" y="107"/>
                    <a:pt x="172" y="107"/>
                    <a:pt x="172" y="107"/>
                  </a:cubicBezTo>
                  <a:cubicBezTo>
                    <a:pt x="169" y="112"/>
                    <a:pt x="162" y="117"/>
                    <a:pt x="158" y="113"/>
                  </a:cubicBezTo>
                  <a:cubicBezTo>
                    <a:pt x="158" y="94"/>
                    <a:pt x="159" y="75"/>
                    <a:pt x="158" y="58"/>
                  </a:cubicBezTo>
                  <a:cubicBezTo>
                    <a:pt x="158" y="58"/>
                    <a:pt x="157" y="58"/>
                    <a:pt x="157" y="58"/>
                  </a:cubicBezTo>
                  <a:cubicBezTo>
                    <a:pt x="156" y="67"/>
                    <a:pt x="147" y="84"/>
                    <a:pt x="139" y="89"/>
                  </a:cubicBezTo>
                  <a:cubicBezTo>
                    <a:pt x="132" y="90"/>
                    <a:pt x="126" y="86"/>
                    <a:pt x="124" y="80"/>
                  </a:cubicBezTo>
                  <a:cubicBezTo>
                    <a:pt x="125" y="78"/>
                    <a:pt x="126" y="77"/>
                    <a:pt x="128" y="76"/>
                  </a:cubicBezTo>
                  <a:cubicBezTo>
                    <a:pt x="132" y="68"/>
                    <a:pt x="130" y="53"/>
                    <a:pt x="130" y="45"/>
                  </a:cubicBezTo>
                  <a:cubicBezTo>
                    <a:pt x="125" y="46"/>
                    <a:pt x="115" y="59"/>
                    <a:pt x="111" y="64"/>
                  </a:cubicBezTo>
                  <a:cubicBezTo>
                    <a:pt x="108" y="66"/>
                    <a:pt x="105" y="68"/>
                    <a:pt x="102" y="70"/>
                  </a:cubicBezTo>
                  <a:cubicBezTo>
                    <a:pt x="100" y="77"/>
                    <a:pt x="98" y="84"/>
                    <a:pt x="97" y="91"/>
                  </a:cubicBezTo>
                  <a:cubicBezTo>
                    <a:pt x="95" y="95"/>
                    <a:pt x="93" y="98"/>
                    <a:pt x="92" y="101"/>
                  </a:cubicBezTo>
                  <a:cubicBezTo>
                    <a:pt x="91" y="101"/>
                    <a:pt x="91" y="101"/>
                    <a:pt x="91" y="102"/>
                  </a:cubicBezTo>
                  <a:cubicBezTo>
                    <a:pt x="88" y="106"/>
                    <a:pt x="80" y="118"/>
                    <a:pt x="74" y="110"/>
                  </a:cubicBezTo>
                  <a:cubicBezTo>
                    <a:pt x="74" y="109"/>
                    <a:pt x="74" y="108"/>
                    <a:pt x="74" y="107"/>
                  </a:cubicBezTo>
                  <a:cubicBezTo>
                    <a:pt x="79" y="101"/>
                    <a:pt x="82" y="92"/>
                    <a:pt x="82" y="85"/>
                  </a:cubicBezTo>
                  <a:cubicBezTo>
                    <a:pt x="75" y="87"/>
                    <a:pt x="70" y="94"/>
                    <a:pt x="63" y="94"/>
                  </a:cubicBezTo>
                  <a:cubicBezTo>
                    <a:pt x="59" y="93"/>
                    <a:pt x="55" y="92"/>
                    <a:pt x="53" y="91"/>
                  </a:cubicBezTo>
                  <a:cubicBezTo>
                    <a:pt x="53" y="90"/>
                    <a:pt x="53" y="90"/>
                    <a:pt x="52" y="90"/>
                  </a:cubicBezTo>
                  <a:cubicBezTo>
                    <a:pt x="51" y="89"/>
                    <a:pt x="49" y="87"/>
                    <a:pt x="48" y="88"/>
                  </a:cubicBezTo>
                  <a:cubicBezTo>
                    <a:pt x="47" y="91"/>
                    <a:pt x="45" y="96"/>
                    <a:pt x="44" y="100"/>
                  </a:cubicBezTo>
                  <a:cubicBezTo>
                    <a:pt x="37" y="115"/>
                    <a:pt x="32" y="130"/>
                    <a:pt x="27" y="147"/>
                  </a:cubicBezTo>
                  <a:cubicBezTo>
                    <a:pt x="24" y="149"/>
                    <a:pt x="23" y="150"/>
                    <a:pt x="20" y="15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85" name="Freeform 83"/>
            <p:cNvSpPr/>
            <p:nvPr userDrawn="1"/>
          </p:nvSpPr>
          <p:spPr bwMode="auto">
            <a:xfrm>
              <a:off x="1401" y="757"/>
              <a:ext cx="37" cy="49"/>
            </a:xfrm>
            <a:custGeom>
              <a:avLst/>
              <a:gdLst>
                <a:gd name="T0" fmla="*/ 5 w 30"/>
                <a:gd name="T1" fmla="*/ 39 h 39"/>
                <a:gd name="T2" fmla="*/ 6 w 30"/>
                <a:gd name="T3" fmla="*/ 28 h 39"/>
                <a:gd name="T4" fmla="*/ 6 w 30"/>
                <a:gd name="T5" fmla="*/ 1 h 39"/>
                <a:gd name="T6" fmla="*/ 10 w 30"/>
                <a:gd name="T7" fmla="*/ 0 h 39"/>
                <a:gd name="T8" fmla="*/ 25 w 30"/>
                <a:gd name="T9" fmla="*/ 17 h 39"/>
                <a:gd name="T10" fmla="*/ 5 w 30"/>
                <a:gd name="T11" fmla="*/ 39 h 39"/>
              </a:gdLst>
              <a:ahLst/>
              <a:cxnLst>
                <a:cxn ang="0">
                  <a:pos x="T0" y="T1"/>
                </a:cxn>
                <a:cxn ang="0">
                  <a:pos x="T2" y="T3"/>
                </a:cxn>
                <a:cxn ang="0">
                  <a:pos x="T4" y="T5"/>
                </a:cxn>
                <a:cxn ang="0">
                  <a:pos x="T6" y="T7"/>
                </a:cxn>
                <a:cxn ang="0">
                  <a:pos x="T8" y="T9"/>
                </a:cxn>
                <a:cxn ang="0">
                  <a:pos x="T10" y="T11"/>
                </a:cxn>
              </a:cxnLst>
              <a:rect l="0" t="0" r="r" b="b"/>
              <a:pathLst>
                <a:path w="30" h="39">
                  <a:moveTo>
                    <a:pt x="5" y="39"/>
                  </a:moveTo>
                  <a:cubicBezTo>
                    <a:pt x="3" y="35"/>
                    <a:pt x="6" y="31"/>
                    <a:pt x="6" y="28"/>
                  </a:cubicBezTo>
                  <a:cubicBezTo>
                    <a:pt x="3" y="17"/>
                    <a:pt x="0" y="9"/>
                    <a:pt x="6" y="1"/>
                  </a:cubicBezTo>
                  <a:cubicBezTo>
                    <a:pt x="7" y="0"/>
                    <a:pt x="9" y="0"/>
                    <a:pt x="10" y="0"/>
                  </a:cubicBezTo>
                  <a:cubicBezTo>
                    <a:pt x="14" y="4"/>
                    <a:pt x="21" y="11"/>
                    <a:pt x="25" y="17"/>
                  </a:cubicBezTo>
                  <a:cubicBezTo>
                    <a:pt x="30" y="29"/>
                    <a:pt x="14" y="35"/>
                    <a:pt x="5" y="39"/>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86" name="Freeform 84"/>
            <p:cNvSpPr/>
            <p:nvPr userDrawn="1"/>
          </p:nvSpPr>
          <p:spPr bwMode="auto">
            <a:xfrm>
              <a:off x="1411" y="708"/>
              <a:ext cx="46" cy="47"/>
            </a:xfrm>
            <a:custGeom>
              <a:avLst/>
              <a:gdLst>
                <a:gd name="T0" fmla="*/ 7 w 37"/>
                <a:gd name="T1" fmla="*/ 38 h 38"/>
                <a:gd name="T2" fmla="*/ 4 w 37"/>
                <a:gd name="T3" fmla="*/ 36 h 38"/>
                <a:gd name="T4" fmla="*/ 6 w 37"/>
                <a:gd name="T5" fmla="*/ 29 h 38"/>
                <a:gd name="T6" fmla="*/ 11 w 37"/>
                <a:gd name="T7" fmla="*/ 0 h 38"/>
                <a:gd name="T8" fmla="*/ 16 w 37"/>
                <a:gd name="T9" fmla="*/ 7 h 38"/>
                <a:gd name="T10" fmla="*/ 24 w 37"/>
                <a:gd name="T11" fmla="*/ 32 h 38"/>
                <a:gd name="T12" fmla="*/ 7 w 37"/>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37" h="38">
                  <a:moveTo>
                    <a:pt x="7" y="38"/>
                  </a:moveTo>
                  <a:cubicBezTo>
                    <a:pt x="5" y="37"/>
                    <a:pt x="5" y="37"/>
                    <a:pt x="4" y="36"/>
                  </a:cubicBezTo>
                  <a:cubicBezTo>
                    <a:pt x="6" y="33"/>
                    <a:pt x="7" y="32"/>
                    <a:pt x="6" y="29"/>
                  </a:cubicBezTo>
                  <a:cubicBezTo>
                    <a:pt x="0" y="20"/>
                    <a:pt x="0" y="5"/>
                    <a:pt x="11" y="0"/>
                  </a:cubicBezTo>
                  <a:cubicBezTo>
                    <a:pt x="14" y="0"/>
                    <a:pt x="15" y="3"/>
                    <a:pt x="16" y="7"/>
                  </a:cubicBezTo>
                  <a:cubicBezTo>
                    <a:pt x="23" y="14"/>
                    <a:pt x="37" y="23"/>
                    <a:pt x="24" y="32"/>
                  </a:cubicBezTo>
                  <a:cubicBezTo>
                    <a:pt x="18" y="35"/>
                    <a:pt x="13" y="36"/>
                    <a:pt x="7" y="38"/>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87" name="Freeform 85"/>
            <p:cNvSpPr/>
            <p:nvPr userDrawn="1"/>
          </p:nvSpPr>
          <p:spPr bwMode="auto">
            <a:xfrm>
              <a:off x="2067" y="765"/>
              <a:ext cx="26" cy="39"/>
            </a:xfrm>
            <a:custGeom>
              <a:avLst/>
              <a:gdLst>
                <a:gd name="T0" fmla="*/ 10 w 21"/>
                <a:gd name="T1" fmla="*/ 31 h 31"/>
                <a:gd name="T2" fmla="*/ 3 w 21"/>
                <a:gd name="T3" fmla="*/ 4 h 31"/>
                <a:gd name="T4" fmla="*/ 21 w 21"/>
                <a:gd name="T5" fmla="*/ 18 h 31"/>
                <a:gd name="T6" fmla="*/ 10 w 21"/>
                <a:gd name="T7" fmla="*/ 31 h 31"/>
              </a:gdLst>
              <a:ahLst/>
              <a:cxnLst>
                <a:cxn ang="0">
                  <a:pos x="T0" y="T1"/>
                </a:cxn>
                <a:cxn ang="0">
                  <a:pos x="T2" y="T3"/>
                </a:cxn>
                <a:cxn ang="0">
                  <a:pos x="T4" y="T5"/>
                </a:cxn>
                <a:cxn ang="0">
                  <a:pos x="T6" y="T7"/>
                </a:cxn>
              </a:cxnLst>
              <a:rect l="0" t="0" r="r" b="b"/>
              <a:pathLst>
                <a:path w="21" h="31">
                  <a:moveTo>
                    <a:pt x="10" y="31"/>
                  </a:moveTo>
                  <a:cubicBezTo>
                    <a:pt x="0" y="27"/>
                    <a:pt x="2" y="11"/>
                    <a:pt x="3" y="4"/>
                  </a:cubicBezTo>
                  <a:cubicBezTo>
                    <a:pt x="11" y="0"/>
                    <a:pt x="20" y="9"/>
                    <a:pt x="21" y="18"/>
                  </a:cubicBezTo>
                  <a:cubicBezTo>
                    <a:pt x="19" y="27"/>
                    <a:pt x="19" y="29"/>
                    <a:pt x="10" y="3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88" name="Freeform 86"/>
            <p:cNvSpPr>
              <a:spLocks noEditPoints="1"/>
            </p:cNvSpPr>
            <p:nvPr userDrawn="1"/>
          </p:nvSpPr>
          <p:spPr bwMode="auto">
            <a:xfrm>
              <a:off x="2057" y="673"/>
              <a:ext cx="166" cy="224"/>
            </a:xfrm>
            <a:custGeom>
              <a:avLst/>
              <a:gdLst>
                <a:gd name="T0" fmla="*/ 71 w 134"/>
                <a:gd name="T1" fmla="*/ 180 h 180"/>
                <a:gd name="T2" fmla="*/ 34 w 134"/>
                <a:gd name="T3" fmla="*/ 173 h 180"/>
                <a:gd name="T4" fmla="*/ 56 w 134"/>
                <a:gd name="T5" fmla="*/ 148 h 180"/>
                <a:gd name="T6" fmla="*/ 0 w 134"/>
                <a:gd name="T7" fmla="*/ 147 h 180"/>
                <a:gd name="T8" fmla="*/ 56 w 134"/>
                <a:gd name="T9" fmla="*/ 124 h 180"/>
                <a:gd name="T10" fmla="*/ 75 w 134"/>
                <a:gd name="T11" fmla="*/ 108 h 180"/>
                <a:gd name="T12" fmla="*/ 91 w 134"/>
                <a:gd name="T13" fmla="*/ 96 h 180"/>
                <a:gd name="T14" fmla="*/ 32 w 134"/>
                <a:gd name="T15" fmla="*/ 119 h 180"/>
                <a:gd name="T16" fmla="*/ 34 w 134"/>
                <a:gd name="T17" fmla="*/ 108 h 180"/>
                <a:gd name="T18" fmla="*/ 73 w 134"/>
                <a:gd name="T19" fmla="*/ 81 h 180"/>
                <a:gd name="T20" fmla="*/ 71 w 134"/>
                <a:gd name="T21" fmla="*/ 78 h 180"/>
                <a:gd name="T22" fmla="*/ 39 w 134"/>
                <a:gd name="T23" fmla="*/ 93 h 180"/>
                <a:gd name="T24" fmla="*/ 27 w 134"/>
                <a:gd name="T25" fmla="*/ 61 h 180"/>
                <a:gd name="T26" fmla="*/ 33 w 134"/>
                <a:gd name="T27" fmla="*/ 44 h 180"/>
                <a:gd name="T28" fmla="*/ 46 w 134"/>
                <a:gd name="T29" fmla="*/ 56 h 180"/>
                <a:gd name="T30" fmla="*/ 60 w 134"/>
                <a:gd name="T31" fmla="*/ 66 h 180"/>
                <a:gd name="T32" fmla="*/ 68 w 134"/>
                <a:gd name="T33" fmla="*/ 55 h 180"/>
                <a:gd name="T34" fmla="*/ 64 w 134"/>
                <a:gd name="T35" fmla="*/ 45 h 180"/>
                <a:gd name="T36" fmla="*/ 84 w 134"/>
                <a:gd name="T37" fmla="*/ 25 h 180"/>
                <a:gd name="T38" fmla="*/ 111 w 134"/>
                <a:gd name="T39" fmla="*/ 20 h 180"/>
                <a:gd name="T40" fmla="*/ 110 w 134"/>
                <a:gd name="T41" fmla="*/ 29 h 180"/>
                <a:gd name="T42" fmla="*/ 132 w 134"/>
                <a:gd name="T43" fmla="*/ 44 h 180"/>
                <a:gd name="T44" fmla="*/ 115 w 134"/>
                <a:gd name="T45" fmla="*/ 77 h 180"/>
                <a:gd name="T46" fmla="*/ 120 w 134"/>
                <a:gd name="T47" fmla="*/ 94 h 180"/>
                <a:gd name="T48" fmla="*/ 78 w 134"/>
                <a:gd name="T49" fmla="*/ 114 h 180"/>
                <a:gd name="T50" fmla="*/ 92 w 134"/>
                <a:gd name="T51" fmla="*/ 119 h 180"/>
                <a:gd name="T52" fmla="*/ 81 w 134"/>
                <a:gd name="T53" fmla="*/ 140 h 180"/>
                <a:gd name="T54" fmla="*/ 72 w 134"/>
                <a:gd name="T55" fmla="*/ 180 h 180"/>
                <a:gd name="T56" fmla="*/ 106 w 134"/>
                <a:gd name="T57" fmla="*/ 53 h 180"/>
                <a:gd name="T58" fmla="*/ 87 w 134"/>
                <a:gd name="T59" fmla="*/ 59 h 180"/>
                <a:gd name="T60" fmla="*/ 87 w 134"/>
                <a:gd name="T61" fmla="*/ 60 h 180"/>
                <a:gd name="T62" fmla="*/ 92 w 134"/>
                <a:gd name="T63" fmla="*/ 58 h 180"/>
                <a:gd name="T64" fmla="*/ 99 w 134"/>
                <a:gd name="T65" fmla="*/ 6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 h="180">
                  <a:moveTo>
                    <a:pt x="72" y="180"/>
                  </a:moveTo>
                  <a:cubicBezTo>
                    <a:pt x="71" y="180"/>
                    <a:pt x="71" y="180"/>
                    <a:pt x="71" y="180"/>
                  </a:cubicBezTo>
                  <a:cubicBezTo>
                    <a:pt x="58" y="180"/>
                    <a:pt x="46" y="179"/>
                    <a:pt x="34" y="175"/>
                  </a:cubicBezTo>
                  <a:cubicBezTo>
                    <a:pt x="34" y="174"/>
                    <a:pt x="34" y="174"/>
                    <a:pt x="34" y="173"/>
                  </a:cubicBezTo>
                  <a:cubicBezTo>
                    <a:pt x="41" y="169"/>
                    <a:pt x="50" y="170"/>
                    <a:pt x="55" y="163"/>
                  </a:cubicBezTo>
                  <a:cubicBezTo>
                    <a:pt x="56" y="157"/>
                    <a:pt x="57" y="152"/>
                    <a:pt x="56" y="148"/>
                  </a:cubicBezTo>
                  <a:cubicBezTo>
                    <a:pt x="43" y="148"/>
                    <a:pt x="37" y="157"/>
                    <a:pt x="27" y="161"/>
                  </a:cubicBezTo>
                  <a:cubicBezTo>
                    <a:pt x="18" y="162"/>
                    <a:pt x="3" y="154"/>
                    <a:pt x="0" y="147"/>
                  </a:cubicBezTo>
                  <a:cubicBezTo>
                    <a:pt x="0" y="136"/>
                    <a:pt x="3" y="141"/>
                    <a:pt x="14" y="140"/>
                  </a:cubicBezTo>
                  <a:cubicBezTo>
                    <a:pt x="28" y="138"/>
                    <a:pt x="43" y="130"/>
                    <a:pt x="56" y="124"/>
                  </a:cubicBezTo>
                  <a:cubicBezTo>
                    <a:pt x="59" y="121"/>
                    <a:pt x="59" y="121"/>
                    <a:pt x="61" y="121"/>
                  </a:cubicBezTo>
                  <a:cubicBezTo>
                    <a:pt x="64" y="112"/>
                    <a:pt x="66" y="110"/>
                    <a:pt x="75" y="108"/>
                  </a:cubicBezTo>
                  <a:cubicBezTo>
                    <a:pt x="79" y="106"/>
                    <a:pt x="79" y="106"/>
                    <a:pt x="90" y="100"/>
                  </a:cubicBezTo>
                  <a:cubicBezTo>
                    <a:pt x="90" y="99"/>
                    <a:pt x="91" y="98"/>
                    <a:pt x="91" y="96"/>
                  </a:cubicBezTo>
                  <a:cubicBezTo>
                    <a:pt x="74" y="98"/>
                    <a:pt x="61" y="112"/>
                    <a:pt x="48" y="121"/>
                  </a:cubicBezTo>
                  <a:cubicBezTo>
                    <a:pt x="41" y="122"/>
                    <a:pt x="36" y="121"/>
                    <a:pt x="32" y="119"/>
                  </a:cubicBezTo>
                  <a:cubicBezTo>
                    <a:pt x="29" y="120"/>
                    <a:pt x="12" y="123"/>
                    <a:pt x="20" y="116"/>
                  </a:cubicBezTo>
                  <a:cubicBezTo>
                    <a:pt x="25" y="114"/>
                    <a:pt x="29" y="111"/>
                    <a:pt x="34" y="108"/>
                  </a:cubicBezTo>
                  <a:cubicBezTo>
                    <a:pt x="47" y="100"/>
                    <a:pt x="61" y="93"/>
                    <a:pt x="74" y="85"/>
                  </a:cubicBezTo>
                  <a:cubicBezTo>
                    <a:pt x="74" y="83"/>
                    <a:pt x="73" y="82"/>
                    <a:pt x="73" y="81"/>
                  </a:cubicBezTo>
                  <a:cubicBezTo>
                    <a:pt x="73" y="79"/>
                    <a:pt x="74" y="77"/>
                    <a:pt x="74" y="75"/>
                  </a:cubicBezTo>
                  <a:cubicBezTo>
                    <a:pt x="72" y="76"/>
                    <a:pt x="71" y="76"/>
                    <a:pt x="71" y="78"/>
                  </a:cubicBezTo>
                  <a:cubicBezTo>
                    <a:pt x="63" y="81"/>
                    <a:pt x="59" y="88"/>
                    <a:pt x="53" y="81"/>
                  </a:cubicBezTo>
                  <a:cubicBezTo>
                    <a:pt x="51" y="88"/>
                    <a:pt x="46" y="93"/>
                    <a:pt x="39" y="93"/>
                  </a:cubicBezTo>
                  <a:cubicBezTo>
                    <a:pt x="32" y="89"/>
                    <a:pt x="32" y="77"/>
                    <a:pt x="31" y="72"/>
                  </a:cubicBezTo>
                  <a:cubicBezTo>
                    <a:pt x="30" y="71"/>
                    <a:pt x="29" y="67"/>
                    <a:pt x="27" y="61"/>
                  </a:cubicBezTo>
                  <a:cubicBezTo>
                    <a:pt x="24" y="55"/>
                    <a:pt x="18" y="47"/>
                    <a:pt x="22" y="42"/>
                  </a:cubicBezTo>
                  <a:cubicBezTo>
                    <a:pt x="27" y="38"/>
                    <a:pt x="29" y="37"/>
                    <a:pt x="33" y="44"/>
                  </a:cubicBezTo>
                  <a:cubicBezTo>
                    <a:pt x="37" y="47"/>
                    <a:pt x="42" y="51"/>
                    <a:pt x="45" y="56"/>
                  </a:cubicBezTo>
                  <a:cubicBezTo>
                    <a:pt x="45" y="56"/>
                    <a:pt x="46" y="56"/>
                    <a:pt x="46" y="56"/>
                  </a:cubicBezTo>
                  <a:cubicBezTo>
                    <a:pt x="48" y="62"/>
                    <a:pt x="54" y="69"/>
                    <a:pt x="53" y="77"/>
                  </a:cubicBezTo>
                  <a:cubicBezTo>
                    <a:pt x="57" y="75"/>
                    <a:pt x="62" y="71"/>
                    <a:pt x="60" y="66"/>
                  </a:cubicBezTo>
                  <a:cubicBezTo>
                    <a:pt x="53" y="63"/>
                    <a:pt x="57" y="57"/>
                    <a:pt x="61" y="55"/>
                  </a:cubicBezTo>
                  <a:cubicBezTo>
                    <a:pt x="64" y="55"/>
                    <a:pt x="64" y="55"/>
                    <a:pt x="68" y="55"/>
                  </a:cubicBezTo>
                  <a:cubicBezTo>
                    <a:pt x="68" y="53"/>
                    <a:pt x="68" y="53"/>
                    <a:pt x="67" y="52"/>
                  </a:cubicBezTo>
                  <a:cubicBezTo>
                    <a:pt x="62" y="50"/>
                    <a:pt x="63" y="49"/>
                    <a:pt x="64" y="45"/>
                  </a:cubicBezTo>
                  <a:cubicBezTo>
                    <a:pt x="58" y="43"/>
                    <a:pt x="56" y="37"/>
                    <a:pt x="58" y="32"/>
                  </a:cubicBezTo>
                  <a:cubicBezTo>
                    <a:pt x="76" y="28"/>
                    <a:pt x="76" y="28"/>
                    <a:pt x="84" y="25"/>
                  </a:cubicBezTo>
                  <a:cubicBezTo>
                    <a:pt x="89" y="19"/>
                    <a:pt x="95" y="0"/>
                    <a:pt x="106" y="4"/>
                  </a:cubicBezTo>
                  <a:cubicBezTo>
                    <a:pt x="109" y="7"/>
                    <a:pt x="111" y="14"/>
                    <a:pt x="111" y="20"/>
                  </a:cubicBezTo>
                  <a:cubicBezTo>
                    <a:pt x="109" y="23"/>
                    <a:pt x="107" y="25"/>
                    <a:pt x="107" y="28"/>
                  </a:cubicBezTo>
                  <a:cubicBezTo>
                    <a:pt x="108" y="28"/>
                    <a:pt x="109" y="28"/>
                    <a:pt x="110" y="29"/>
                  </a:cubicBezTo>
                  <a:cubicBezTo>
                    <a:pt x="117" y="25"/>
                    <a:pt x="121" y="21"/>
                    <a:pt x="125" y="31"/>
                  </a:cubicBezTo>
                  <a:cubicBezTo>
                    <a:pt x="132" y="35"/>
                    <a:pt x="134" y="34"/>
                    <a:pt x="132" y="44"/>
                  </a:cubicBezTo>
                  <a:cubicBezTo>
                    <a:pt x="127" y="55"/>
                    <a:pt x="121" y="66"/>
                    <a:pt x="115" y="76"/>
                  </a:cubicBezTo>
                  <a:cubicBezTo>
                    <a:pt x="115" y="76"/>
                    <a:pt x="115" y="77"/>
                    <a:pt x="115" y="77"/>
                  </a:cubicBezTo>
                  <a:cubicBezTo>
                    <a:pt x="117" y="77"/>
                    <a:pt x="118" y="78"/>
                    <a:pt x="119" y="78"/>
                  </a:cubicBezTo>
                  <a:cubicBezTo>
                    <a:pt x="120" y="83"/>
                    <a:pt x="120" y="88"/>
                    <a:pt x="120" y="94"/>
                  </a:cubicBezTo>
                  <a:cubicBezTo>
                    <a:pt x="116" y="100"/>
                    <a:pt x="110" y="100"/>
                    <a:pt x="103" y="101"/>
                  </a:cubicBezTo>
                  <a:cubicBezTo>
                    <a:pt x="94" y="106"/>
                    <a:pt x="86" y="109"/>
                    <a:pt x="78" y="114"/>
                  </a:cubicBezTo>
                  <a:cubicBezTo>
                    <a:pt x="78" y="116"/>
                    <a:pt x="78" y="118"/>
                    <a:pt x="79" y="120"/>
                  </a:cubicBezTo>
                  <a:cubicBezTo>
                    <a:pt x="83" y="120"/>
                    <a:pt x="87" y="120"/>
                    <a:pt x="92" y="119"/>
                  </a:cubicBezTo>
                  <a:cubicBezTo>
                    <a:pt x="96" y="123"/>
                    <a:pt x="96" y="131"/>
                    <a:pt x="93" y="136"/>
                  </a:cubicBezTo>
                  <a:cubicBezTo>
                    <a:pt x="88" y="137"/>
                    <a:pt x="85" y="138"/>
                    <a:pt x="81" y="140"/>
                  </a:cubicBezTo>
                  <a:cubicBezTo>
                    <a:pt x="81" y="142"/>
                    <a:pt x="81" y="144"/>
                    <a:pt x="80" y="147"/>
                  </a:cubicBezTo>
                  <a:cubicBezTo>
                    <a:pt x="81" y="156"/>
                    <a:pt x="85" y="178"/>
                    <a:pt x="72" y="180"/>
                  </a:cubicBezTo>
                  <a:moveTo>
                    <a:pt x="99" y="67"/>
                  </a:moveTo>
                  <a:cubicBezTo>
                    <a:pt x="103" y="63"/>
                    <a:pt x="106" y="58"/>
                    <a:pt x="106" y="53"/>
                  </a:cubicBezTo>
                  <a:cubicBezTo>
                    <a:pt x="102" y="49"/>
                    <a:pt x="96" y="49"/>
                    <a:pt x="92" y="49"/>
                  </a:cubicBezTo>
                  <a:cubicBezTo>
                    <a:pt x="92" y="51"/>
                    <a:pt x="92" y="51"/>
                    <a:pt x="87" y="59"/>
                  </a:cubicBezTo>
                  <a:cubicBezTo>
                    <a:pt x="88" y="59"/>
                    <a:pt x="88" y="59"/>
                    <a:pt x="89" y="59"/>
                  </a:cubicBezTo>
                  <a:cubicBezTo>
                    <a:pt x="88" y="60"/>
                    <a:pt x="88" y="60"/>
                    <a:pt x="87" y="60"/>
                  </a:cubicBezTo>
                  <a:cubicBezTo>
                    <a:pt x="87" y="60"/>
                    <a:pt x="88" y="60"/>
                    <a:pt x="88" y="61"/>
                  </a:cubicBezTo>
                  <a:cubicBezTo>
                    <a:pt x="90" y="61"/>
                    <a:pt x="91" y="59"/>
                    <a:pt x="92" y="58"/>
                  </a:cubicBezTo>
                  <a:cubicBezTo>
                    <a:pt x="98" y="57"/>
                    <a:pt x="98" y="59"/>
                    <a:pt x="98" y="67"/>
                  </a:cubicBezTo>
                  <a:cubicBezTo>
                    <a:pt x="98" y="67"/>
                    <a:pt x="98" y="67"/>
                    <a:pt x="99" y="6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89" name="Freeform 87"/>
            <p:cNvSpPr/>
            <p:nvPr userDrawn="1"/>
          </p:nvSpPr>
          <p:spPr bwMode="auto">
            <a:xfrm>
              <a:off x="1415" y="933"/>
              <a:ext cx="31" cy="40"/>
            </a:xfrm>
            <a:custGeom>
              <a:avLst/>
              <a:gdLst>
                <a:gd name="T0" fmla="*/ 0 w 31"/>
                <a:gd name="T1" fmla="*/ 35 h 40"/>
                <a:gd name="T2" fmla="*/ 24 w 31"/>
                <a:gd name="T3" fmla="*/ 5 h 40"/>
                <a:gd name="T4" fmla="*/ 2 w 31"/>
                <a:gd name="T5" fmla="*/ 5 h 40"/>
                <a:gd name="T6" fmla="*/ 2 w 31"/>
                <a:gd name="T7" fmla="*/ 3 h 40"/>
                <a:gd name="T8" fmla="*/ 2 w 31"/>
                <a:gd name="T9" fmla="*/ 0 h 40"/>
                <a:gd name="T10" fmla="*/ 31 w 31"/>
                <a:gd name="T11" fmla="*/ 0 h 40"/>
                <a:gd name="T12" fmla="*/ 31 w 31"/>
                <a:gd name="T13" fmla="*/ 3 h 40"/>
                <a:gd name="T14" fmla="*/ 31 w 31"/>
                <a:gd name="T15" fmla="*/ 5 h 40"/>
                <a:gd name="T16" fmla="*/ 6 w 31"/>
                <a:gd name="T17" fmla="*/ 35 h 40"/>
                <a:gd name="T18" fmla="*/ 31 w 31"/>
                <a:gd name="T19" fmla="*/ 35 h 40"/>
                <a:gd name="T20" fmla="*/ 31 w 31"/>
                <a:gd name="T21" fmla="*/ 37 h 40"/>
                <a:gd name="T22" fmla="*/ 31 w 31"/>
                <a:gd name="T23" fmla="*/ 40 h 40"/>
                <a:gd name="T24" fmla="*/ 0 w 31"/>
                <a:gd name="T25" fmla="*/ 40 h 40"/>
                <a:gd name="T26" fmla="*/ 0 w 31"/>
                <a:gd name="T27" fmla="*/ 37 h 40"/>
                <a:gd name="T28" fmla="*/ 0 w 31"/>
                <a:gd name="T29"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0" y="35"/>
                  </a:moveTo>
                  <a:lnTo>
                    <a:pt x="24" y="5"/>
                  </a:lnTo>
                  <a:lnTo>
                    <a:pt x="2" y="5"/>
                  </a:lnTo>
                  <a:lnTo>
                    <a:pt x="2" y="3"/>
                  </a:lnTo>
                  <a:lnTo>
                    <a:pt x="2" y="0"/>
                  </a:lnTo>
                  <a:lnTo>
                    <a:pt x="31" y="0"/>
                  </a:lnTo>
                  <a:lnTo>
                    <a:pt x="31" y="3"/>
                  </a:lnTo>
                  <a:lnTo>
                    <a:pt x="31" y="5"/>
                  </a:lnTo>
                  <a:lnTo>
                    <a:pt x="6" y="35"/>
                  </a:lnTo>
                  <a:lnTo>
                    <a:pt x="31" y="35"/>
                  </a:lnTo>
                  <a:lnTo>
                    <a:pt x="31" y="37"/>
                  </a:lnTo>
                  <a:lnTo>
                    <a:pt x="31" y="40"/>
                  </a:lnTo>
                  <a:lnTo>
                    <a:pt x="0" y="40"/>
                  </a:lnTo>
                  <a:lnTo>
                    <a:pt x="0" y="37"/>
                  </a:lnTo>
                  <a:lnTo>
                    <a:pt x="0" y="35"/>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90" name="Freeform 88"/>
            <p:cNvSpPr/>
            <p:nvPr userDrawn="1"/>
          </p:nvSpPr>
          <p:spPr bwMode="auto">
            <a:xfrm>
              <a:off x="1458" y="933"/>
              <a:ext cx="31" cy="40"/>
            </a:xfrm>
            <a:custGeom>
              <a:avLst/>
              <a:gdLst>
                <a:gd name="T0" fmla="*/ 0 w 31"/>
                <a:gd name="T1" fmla="*/ 0 h 40"/>
                <a:gd name="T2" fmla="*/ 2 w 31"/>
                <a:gd name="T3" fmla="*/ 0 h 40"/>
                <a:gd name="T4" fmla="*/ 5 w 31"/>
                <a:gd name="T5" fmla="*/ 0 h 40"/>
                <a:gd name="T6" fmla="*/ 5 w 31"/>
                <a:gd name="T7" fmla="*/ 16 h 40"/>
                <a:gd name="T8" fmla="*/ 26 w 31"/>
                <a:gd name="T9" fmla="*/ 16 h 40"/>
                <a:gd name="T10" fmla="*/ 26 w 31"/>
                <a:gd name="T11" fmla="*/ 0 h 40"/>
                <a:gd name="T12" fmla="*/ 28 w 31"/>
                <a:gd name="T13" fmla="*/ 0 h 40"/>
                <a:gd name="T14" fmla="*/ 31 w 31"/>
                <a:gd name="T15" fmla="*/ 0 h 40"/>
                <a:gd name="T16" fmla="*/ 31 w 31"/>
                <a:gd name="T17" fmla="*/ 40 h 40"/>
                <a:gd name="T18" fmla="*/ 28 w 31"/>
                <a:gd name="T19" fmla="*/ 40 h 40"/>
                <a:gd name="T20" fmla="*/ 26 w 31"/>
                <a:gd name="T21" fmla="*/ 40 h 40"/>
                <a:gd name="T22" fmla="*/ 26 w 31"/>
                <a:gd name="T23" fmla="*/ 21 h 40"/>
                <a:gd name="T24" fmla="*/ 5 w 31"/>
                <a:gd name="T25" fmla="*/ 21 h 40"/>
                <a:gd name="T26" fmla="*/ 5 w 31"/>
                <a:gd name="T27" fmla="*/ 40 h 40"/>
                <a:gd name="T28" fmla="*/ 2 w 31"/>
                <a:gd name="T29" fmla="*/ 40 h 40"/>
                <a:gd name="T30" fmla="*/ 0 w 31"/>
                <a:gd name="T31" fmla="*/ 40 h 40"/>
                <a:gd name="T32" fmla="*/ 0 w 31"/>
                <a:gd name="T3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40">
                  <a:moveTo>
                    <a:pt x="0" y="0"/>
                  </a:moveTo>
                  <a:lnTo>
                    <a:pt x="2" y="0"/>
                  </a:lnTo>
                  <a:lnTo>
                    <a:pt x="5" y="0"/>
                  </a:lnTo>
                  <a:lnTo>
                    <a:pt x="5" y="16"/>
                  </a:lnTo>
                  <a:lnTo>
                    <a:pt x="26" y="16"/>
                  </a:lnTo>
                  <a:lnTo>
                    <a:pt x="26" y="0"/>
                  </a:lnTo>
                  <a:lnTo>
                    <a:pt x="28" y="0"/>
                  </a:lnTo>
                  <a:lnTo>
                    <a:pt x="31" y="0"/>
                  </a:lnTo>
                  <a:lnTo>
                    <a:pt x="31" y="40"/>
                  </a:lnTo>
                  <a:lnTo>
                    <a:pt x="28" y="40"/>
                  </a:lnTo>
                  <a:lnTo>
                    <a:pt x="26" y="40"/>
                  </a:lnTo>
                  <a:lnTo>
                    <a:pt x="26" y="21"/>
                  </a:lnTo>
                  <a:lnTo>
                    <a:pt x="5" y="21"/>
                  </a:lnTo>
                  <a:lnTo>
                    <a:pt x="5" y="40"/>
                  </a:lnTo>
                  <a:lnTo>
                    <a:pt x="2" y="40"/>
                  </a:lnTo>
                  <a:lnTo>
                    <a:pt x="0"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91" name="Freeform 89"/>
            <p:cNvSpPr/>
            <p:nvPr userDrawn="1"/>
          </p:nvSpPr>
          <p:spPr bwMode="auto">
            <a:xfrm>
              <a:off x="1503" y="933"/>
              <a:ext cx="29" cy="40"/>
            </a:xfrm>
            <a:custGeom>
              <a:avLst/>
              <a:gdLst>
                <a:gd name="T0" fmla="*/ 0 w 29"/>
                <a:gd name="T1" fmla="*/ 40 h 40"/>
                <a:gd name="T2" fmla="*/ 0 w 29"/>
                <a:gd name="T3" fmla="*/ 0 h 40"/>
                <a:gd name="T4" fmla="*/ 29 w 29"/>
                <a:gd name="T5" fmla="*/ 0 h 40"/>
                <a:gd name="T6" fmla="*/ 29 w 29"/>
                <a:gd name="T7" fmla="*/ 3 h 40"/>
                <a:gd name="T8" fmla="*/ 29 w 29"/>
                <a:gd name="T9" fmla="*/ 5 h 40"/>
                <a:gd name="T10" fmla="*/ 6 w 29"/>
                <a:gd name="T11" fmla="*/ 5 h 40"/>
                <a:gd name="T12" fmla="*/ 6 w 29"/>
                <a:gd name="T13" fmla="*/ 16 h 40"/>
                <a:gd name="T14" fmla="*/ 27 w 29"/>
                <a:gd name="T15" fmla="*/ 16 h 40"/>
                <a:gd name="T16" fmla="*/ 27 w 29"/>
                <a:gd name="T17" fmla="*/ 19 h 40"/>
                <a:gd name="T18" fmla="*/ 27 w 29"/>
                <a:gd name="T19" fmla="*/ 21 h 40"/>
                <a:gd name="T20" fmla="*/ 6 w 29"/>
                <a:gd name="T21" fmla="*/ 21 h 40"/>
                <a:gd name="T22" fmla="*/ 6 w 29"/>
                <a:gd name="T23" fmla="*/ 35 h 40"/>
                <a:gd name="T24" fmla="*/ 29 w 29"/>
                <a:gd name="T25" fmla="*/ 35 h 40"/>
                <a:gd name="T26" fmla="*/ 29 w 29"/>
                <a:gd name="T27" fmla="*/ 37 h 40"/>
                <a:gd name="T28" fmla="*/ 29 w 29"/>
                <a:gd name="T29" fmla="*/ 40 h 40"/>
                <a:gd name="T30" fmla="*/ 0 w 29"/>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40">
                  <a:moveTo>
                    <a:pt x="0" y="40"/>
                  </a:moveTo>
                  <a:lnTo>
                    <a:pt x="0" y="0"/>
                  </a:lnTo>
                  <a:lnTo>
                    <a:pt x="29" y="0"/>
                  </a:lnTo>
                  <a:lnTo>
                    <a:pt x="29" y="3"/>
                  </a:lnTo>
                  <a:lnTo>
                    <a:pt x="29" y="5"/>
                  </a:lnTo>
                  <a:lnTo>
                    <a:pt x="6" y="5"/>
                  </a:lnTo>
                  <a:lnTo>
                    <a:pt x="6" y="16"/>
                  </a:lnTo>
                  <a:lnTo>
                    <a:pt x="27" y="16"/>
                  </a:lnTo>
                  <a:lnTo>
                    <a:pt x="27" y="19"/>
                  </a:lnTo>
                  <a:lnTo>
                    <a:pt x="27" y="21"/>
                  </a:lnTo>
                  <a:lnTo>
                    <a:pt x="6" y="21"/>
                  </a:lnTo>
                  <a:lnTo>
                    <a:pt x="6" y="35"/>
                  </a:lnTo>
                  <a:lnTo>
                    <a:pt x="29" y="35"/>
                  </a:lnTo>
                  <a:lnTo>
                    <a:pt x="29" y="37"/>
                  </a:lnTo>
                  <a:lnTo>
                    <a:pt x="29" y="40"/>
                  </a:lnTo>
                  <a:lnTo>
                    <a:pt x="0" y="4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92" name="Freeform 90"/>
            <p:cNvSpPr/>
            <p:nvPr userDrawn="1"/>
          </p:nvSpPr>
          <p:spPr bwMode="auto">
            <a:xfrm>
              <a:off x="1542" y="933"/>
              <a:ext cx="22" cy="40"/>
            </a:xfrm>
            <a:custGeom>
              <a:avLst/>
              <a:gdLst>
                <a:gd name="T0" fmla="*/ 14 w 18"/>
                <a:gd name="T1" fmla="*/ 0 h 32"/>
                <a:gd name="T2" fmla="*/ 16 w 18"/>
                <a:gd name="T3" fmla="*/ 0 h 32"/>
                <a:gd name="T4" fmla="*/ 18 w 18"/>
                <a:gd name="T5" fmla="*/ 0 h 32"/>
                <a:gd name="T6" fmla="*/ 18 w 18"/>
                <a:gd name="T7" fmla="*/ 23 h 32"/>
                <a:gd name="T8" fmla="*/ 16 w 18"/>
                <a:gd name="T9" fmla="*/ 30 h 32"/>
                <a:gd name="T10" fmla="*/ 9 w 18"/>
                <a:gd name="T11" fmla="*/ 32 h 32"/>
                <a:gd name="T12" fmla="*/ 2 w 18"/>
                <a:gd name="T13" fmla="*/ 30 h 32"/>
                <a:gd name="T14" fmla="*/ 0 w 18"/>
                <a:gd name="T15" fmla="*/ 23 h 32"/>
                <a:gd name="T16" fmla="*/ 0 w 18"/>
                <a:gd name="T17" fmla="*/ 21 h 32"/>
                <a:gd name="T18" fmla="*/ 4 w 18"/>
                <a:gd name="T19" fmla="*/ 21 h 32"/>
                <a:gd name="T20" fmla="*/ 4 w 18"/>
                <a:gd name="T21" fmla="*/ 23 h 32"/>
                <a:gd name="T22" fmla="*/ 6 w 18"/>
                <a:gd name="T23" fmla="*/ 27 h 32"/>
                <a:gd name="T24" fmla="*/ 9 w 18"/>
                <a:gd name="T25" fmla="*/ 29 h 32"/>
                <a:gd name="T26" fmla="*/ 13 w 18"/>
                <a:gd name="T27" fmla="*/ 27 h 32"/>
                <a:gd name="T28" fmla="*/ 14 w 18"/>
                <a:gd name="T29" fmla="*/ 23 h 32"/>
                <a:gd name="T30" fmla="*/ 14 w 18"/>
                <a:gd name="T3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2">
                  <a:moveTo>
                    <a:pt x="14" y="0"/>
                  </a:moveTo>
                  <a:cubicBezTo>
                    <a:pt x="16" y="0"/>
                    <a:pt x="16" y="0"/>
                    <a:pt x="16" y="0"/>
                  </a:cubicBezTo>
                  <a:cubicBezTo>
                    <a:pt x="18" y="0"/>
                    <a:pt x="18" y="0"/>
                    <a:pt x="18" y="0"/>
                  </a:cubicBezTo>
                  <a:cubicBezTo>
                    <a:pt x="18" y="23"/>
                    <a:pt x="18" y="23"/>
                    <a:pt x="18" y="23"/>
                  </a:cubicBezTo>
                  <a:cubicBezTo>
                    <a:pt x="18" y="26"/>
                    <a:pt x="18" y="28"/>
                    <a:pt x="16" y="30"/>
                  </a:cubicBezTo>
                  <a:cubicBezTo>
                    <a:pt x="14" y="32"/>
                    <a:pt x="12" y="32"/>
                    <a:pt x="9" y="32"/>
                  </a:cubicBezTo>
                  <a:cubicBezTo>
                    <a:pt x="6" y="32"/>
                    <a:pt x="4" y="32"/>
                    <a:pt x="2" y="30"/>
                  </a:cubicBezTo>
                  <a:cubicBezTo>
                    <a:pt x="1" y="28"/>
                    <a:pt x="0" y="26"/>
                    <a:pt x="0" y="23"/>
                  </a:cubicBezTo>
                  <a:cubicBezTo>
                    <a:pt x="0" y="21"/>
                    <a:pt x="0" y="21"/>
                    <a:pt x="0" y="21"/>
                  </a:cubicBezTo>
                  <a:cubicBezTo>
                    <a:pt x="4" y="21"/>
                    <a:pt x="4" y="21"/>
                    <a:pt x="4" y="21"/>
                  </a:cubicBezTo>
                  <a:cubicBezTo>
                    <a:pt x="4" y="23"/>
                    <a:pt x="4" y="23"/>
                    <a:pt x="4" y="23"/>
                  </a:cubicBezTo>
                  <a:cubicBezTo>
                    <a:pt x="4" y="25"/>
                    <a:pt x="5" y="26"/>
                    <a:pt x="6" y="27"/>
                  </a:cubicBezTo>
                  <a:cubicBezTo>
                    <a:pt x="6" y="28"/>
                    <a:pt x="8" y="29"/>
                    <a:pt x="9" y="29"/>
                  </a:cubicBezTo>
                  <a:cubicBezTo>
                    <a:pt x="11" y="29"/>
                    <a:pt x="12" y="28"/>
                    <a:pt x="13" y="27"/>
                  </a:cubicBezTo>
                  <a:cubicBezTo>
                    <a:pt x="14" y="26"/>
                    <a:pt x="14" y="24"/>
                    <a:pt x="14" y="23"/>
                  </a:cubicBezTo>
                  <a:lnTo>
                    <a:pt x="14"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93" name="Freeform 91"/>
            <p:cNvSpPr/>
            <p:nvPr userDrawn="1"/>
          </p:nvSpPr>
          <p:spPr bwMode="auto">
            <a:xfrm>
              <a:off x="1579" y="933"/>
              <a:ext cx="5" cy="40"/>
            </a:xfrm>
            <a:custGeom>
              <a:avLst/>
              <a:gdLst>
                <a:gd name="T0" fmla="*/ 0 w 5"/>
                <a:gd name="T1" fmla="*/ 0 h 40"/>
                <a:gd name="T2" fmla="*/ 3 w 5"/>
                <a:gd name="T3" fmla="*/ 0 h 40"/>
                <a:gd name="T4" fmla="*/ 5 w 5"/>
                <a:gd name="T5" fmla="*/ 0 h 40"/>
                <a:gd name="T6" fmla="*/ 5 w 5"/>
                <a:gd name="T7" fmla="*/ 40 h 40"/>
                <a:gd name="T8" fmla="*/ 3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3" y="0"/>
                  </a:lnTo>
                  <a:lnTo>
                    <a:pt x="5" y="0"/>
                  </a:lnTo>
                  <a:lnTo>
                    <a:pt x="5" y="40"/>
                  </a:lnTo>
                  <a:lnTo>
                    <a:pt x="3" y="40"/>
                  </a:lnTo>
                  <a:lnTo>
                    <a:pt x="0"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94" name="Freeform 92"/>
            <p:cNvSpPr>
              <a:spLocks noEditPoints="1"/>
            </p:cNvSpPr>
            <p:nvPr userDrawn="1"/>
          </p:nvSpPr>
          <p:spPr bwMode="auto">
            <a:xfrm>
              <a:off x="1595" y="933"/>
              <a:ext cx="36" cy="40"/>
            </a:xfrm>
            <a:custGeom>
              <a:avLst/>
              <a:gdLst>
                <a:gd name="T0" fmla="*/ 15 w 36"/>
                <a:gd name="T1" fmla="*/ 0 h 40"/>
                <a:gd name="T2" fmla="*/ 19 w 36"/>
                <a:gd name="T3" fmla="*/ 0 h 40"/>
                <a:gd name="T4" fmla="*/ 21 w 36"/>
                <a:gd name="T5" fmla="*/ 0 h 40"/>
                <a:gd name="T6" fmla="*/ 36 w 36"/>
                <a:gd name="T7" fmla="*/ 40 h 40"/>
                <a:gd name="T8" fmla="*/ 33 w 36"/>
                <a:gd name="T9" fmla="*/ 40 h 40"/>
                <a:gd name="T10" fmla="*/ 30 w 36"/>
                <a:gd name="T11" fmla="*/ 40 h 40"/>
                <a:gd name="T12" fmla="*/ 26 w 36"/>
                <a:gd name="T13" fmla="*/ 27 h 40"/>
                <a:gd name="T14" fmla="*/ 10 w 36"/>
                <a:gd name="T15" fmla="*/ 27 h 40"/>
                <a:gd name="T16" fmla="*/ 7 w 36"/>
                <a:gd name="T17" fmla="*/ 40 h 40"/>
                <a:gd name="T18" fmla="*/ 4 w 36"/>
                <a:gd name="T19" fmla="*/ 40 h 40"/>
                <a:gd name="T20" fmla="*/ 0 w 36"/>
                <a:gd name="T21" fmla="*/ 40 h 40"/>
                <a:gd name="T22" fmla="*/ 15 w 36"/>
                <a:gd name="T23" fmla="*/ 0 h 40"/>
                <a:gd name="T24" fmla="*/ 12 w 36"/>
                <a:gd name="T25" fmla="*/ 24 h 40"/>
                <a:gd name="T26" fmla="*/ 24 w 36"/>
                <a:gd name="T27" fmla="*/ 24 h 40"/>
                <a:gd name="T28" fmla="*/ 19 w 36"/>
                <a:gd name="T29" fmla="*/ 5 h 40"/>
                <a:gd name="T30" fmla="*/ 19 w 36"/>
                <a:gd name="T31" fmla="*/ 5 h 40"/>
                <a:gd name="T32" fmla="*/ 12 w 36"/>
                <a:gd name="T33"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 h="40">
                  <a:moveTo>
                    <a:pt x="15" y="0"/>
                  </a:moveTo>
                  <a:lnTo>
                    <a:pt x="19" y="0"/>
                  </a:lnTo>
                  <a:lnTo>
                    <a:pt x="21" y="0"/>
                  </a:lnTo>
                  <a:lnTo>
                    <a:pt x="36" y="40"/>
                  </a:lnTo>
                  <a:lnTo>
                    <a:pt x="33" y="40"/>
                  </a:lnTo>
                  <a:lnTo>
                    <a:pt x="30" y="40"/>
                  </a:lnTo>
                  <a:lnTo>
                    <a:pt x="26" y="27"/>
                  </a:lnTo>
                  <a:lnTo>
                    <a:pt x="10" y="27"/>
                  </a:lnTo>
                  <a:lnTo>
                    <a:pt x="7" y="40"/>
                  </a:lnTo>
                  <a:lnTo>
                    <a:pt x="4" y="40"/>
                  </a:lnTo>
                  <a:lnTo>
                    <a:pt x="0" y="40"/>
                  </a:lnTo>
                  <a:lnTo>
                    <a:pt x="15" y="0"/>
                  </a:lnTo>
                  <a:close/>
                  <a:moveTo>
                    <a:pt x="12" y="24"/>
                  </a:moveTo>
                  <a:lnTo>
                    <a:pt x="24" y="24"/>
                  </a:lnTo>
                  <a:lnTo>
                    <a:pt x="19" y="5"/>
                  </a:lnTo>
                  <a:lnTo>
                    <a:pt x="19" y="5"/>
                  </a:lnTo>
                  <a:lnTo>
                    <a:pt x="12" y="24"/>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95" name="Freeform 93"/>
            <p:cNvSpPr/>
            <p:nvPr userDrawn="1"/>
          </p:nvSpPr>
          <p:spPr bwMode="auto">
            <a:xfrm>
              <a:off x="1641" y="933"/>
              <a:ext cx="31" cy="40"/>
            </a:xfrm>
            <a:custGeom>
              <a:avLst/>
              <a:gdLst>
                <a:gd name="T0" fmla="*/ 5 w 31"/>
                <a:gd name="T1" fmla="*/ 40 h 40"/>
                <a:gd name="T2" fmla="*/ 3 w 31"/>
                <a:gd name="T3" fmla="*/ 40 h 40"/>
                <a:gd name="T4" fmla="*/ 0 w 31"/>
                <a:gd name="T5" fmla="*/ 40 h 40"/>
                <a:gd name="T6" fmla="*/ 0 w 31"/>
                <a:gd name="T7" fmla="*/ 0 h 40"/>
                <a:gd name="T8" fmla="*/ 4 w 31"/>
                <a:gd name="T9" fmla="*/ 0 h 40"/>
                <a:gd name="T10" fmla="*/ 6 w 31"/>
                <a:gd name="T11" fmla="*/ 0 h 40"/>
                <a:gd name="T12" fmla="*/ 26 w 31"/>
                <a:gd name="T13" fmla="*/ 32 h 40"/>
                <a:gd name="T14" fmla="*/ 26 w 31"/>
                <a:gd name="T15" fmla="*/ 0 h 40"/>
                <a:gd name="T16" fmla="*/ 29 w 31"/>
                <a:gd name="T17" fmla="*/ 0 h 40"/>
                <a:gd name="T18" fmla="*/ 31 w 31"/>
                <a:gd name="T19" fmla="*/ 0 h 40"/>
                <a:gd name="T20" fmla="*/ 31 w 31"/>
                <a:gd name="T21" fmla="*/ 40 h 40"/>
                <a:gd name="T22" fmla="*/ 29 w 31"/>
                <a:gd name="T23" fmla="*/ 40 h 40"/>
                <a:gd name="T24" fmla="*/ 26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3" y="40"/>
                  </a:lnTo>
                  <a:lnTo>
                    <a:pt x="0" y="40"/>
                  </a:lnTo>
                  <a:lnTo>
                    <a:pt x="0" y="0"/>
                  </a:lnTo>
                  <a:lnTo>
                    <a:pt x="4" y="0"/>
                  </a:lnTo>
                  <a:lnTo>
                    <a:pt x="6" y="0"/>
                  </a:lnTo>
                  <a:lnTo>
                    <a:pt x="26" y="32"/>
                  </a:lnTo>
                  <a:lnTo>
                    <a:pt x="26" y="0"/>
                  </a:lnTo>
                  <a:lnTo>
                    <a:pt x="29" y="0"/>
                  </a:lnTo>
                  <a:lnTo>
                    <a:pt x="31" y="0"/>
                  </a:lnTo>
                  <a:lnTo>
                    <a:pt x="31" y="40"/>
                  </a:lnTo>
                  <a:lnTo>
                    <a:pt x="29" y="40"/>
                  </a:lnTo>
                  <a:lnTo>
                    <a:pt x="26" y="40"/>
                  </a:lnTo>
                  <a:lnTo>
                    <a:pt x="5" y="8"/>
                  </a:lnTo>
                  <a:lnTo>
                    <a:pt x="5" y="4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96" name="Freeform 94"/>
            <p:cNvSpPr/>
            <p:nvPr userDrawn="1"/>
          </p:nvSpPr>
          <p:spPr bwMode="auto">
            <a:xfrm>
              <a:off x="1687" y="932"/>
              <a:ext cx="36" cy="41"/>
            </a:xfrm>
            <a:custGeom>
              <a:avLst/>
              <a:gdLst>
                <a:gd name="T0" fmla="*/ 15 w 29"/>
                <a:gd name="T1" fmla="*/ 33 h 33"/>
                <a:gd name="T2" fmla="*/ 4 w 29"/>
                <a:gd name="T3" fmla="*/ 29 h 33"/>
                <a:gd name="T4" fmla="*/ 0 w 29"/>
                <a:gd name="T5" fmla="*/ 17 h 33"/>
                <a:gd name="T6" fmla="*/ 4 w 29"/>
                <a:gd name="T7" fmla="*/ 5 h 33"/>
                <a:gd name="T8" fmla="*/ 15 w 29"/>
                <a:gd name="T9" fmla="*/ 0 h 33"/>
                <a:gd name="T10" fmla="*/ 24 w 29"/>
                <a:gd name="T11" fmla="*/ 3 h 33"/>
                <a:gd name="T12" fmla="*/ 28 w 29"/>
                <a:gd name="T13" fmla="*/ 10 h 33"/>
                <a:gd name="T14" fmla="*/ 24 w 29"/>
                <a:gd name="T15" fmla="*/ 10 h 33"/>
                <a:gd name="T16" fmla="*/ 21 w 29"/>
                <a:gd name="T17" fmla="*/ 5 h 33"/>
                <a:gd name="T18" fmla="*/ 15 w 29"/>
                <a:gd name="T19" fmla="*/ 4 h 33"/>
                <a:gd name="T20" fmla="*/ 7 w 29"/>
                <a:gd name="T21" fmla="*/ 7 h 33"/>
                <a:gd name="T22" fmla="*/ 4 w 29"/>
                <a:gd name="T23" fmla="*/ 17 h 33"/>
                <a:gd name="T24" fmla="*/ 7 w 29"/>
                <a:gd name="T25" fmla="*/ 26 h 33"/>
                <a:gd name="T26" fmla="*/ 15 w 29"/>
                <a:gd name="T27" fmla="*/ 30 h 33"/>
                <a:gd name="T28" fmla="*/ 23 w 29"/>
                <a:gd name="T29" fmla="*/ 26 h 33"/>
                <a:gd name="T30" fmla="*/ 24 w 29"/>
                <a:gd name="T31" fmla="*/ 25 h 33"/>
                <a:gd name="T32" fmla="*/ 25 w 29"/>
                <a:gd name="T33" fmla="*/ 23 h 33"/>
                <a:gd name="T34" fmla="*/ 25 w 29"/>
                <a:gd name="T35" fmla="*/ 20 h 33"/>
                <a:gd name="T36" fmla="*/ 25 w 29"/>
                <a:gd name="T37" fmla="*/ 19 h 33"/>
                <a:gd name="T38" fmla="*/ 15 w 29"/>
                <a:gd name="T39" fmla="*/ 19 h 33"/>
                <a:gd name="T40" fmla="*/ 15 w 29"/>
                <a:gd name="T41" fmla="*/ 16 h 33"/>
                <a:gd name="T42" fmla="*/ 29 w 29"/>
                <a:gd name="T43" fmla="*/ 16 h 33"/>
                <a:gd name="T44" fmla="*/ 29 w 29"/>
                <a:gd name="T45" fmla="*/ 32 h 33"/>
                <a:gd name="T46" fmla="*/ 26 w 29"/>
                <a:gd name="T47" fmla="*/ 32 h 33"/>
                <a:gd name="T48" fmla="*/ 25 w 29"/>
                <a:gd name="T49" fmla="*/ 28 h 33"/>
                <a:gd name="T50" fmla="*/ 25 w 29"/>
                <a:gd name="T51" fmla="*/ 29 h 33"/>
                <a:gd name="T52" fmla="*/ 15 w 29"/>
                <a:gd name="T53"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9" h="33">
                  <a:moveTo>
                    <a:pt x="15" y="33"/>
                  </a:moveTo>
                  <a:cubicBezTo>
                    <a:pt x="10" y="33"/>
                    <a:pt x="7" y="32"/>
                    <a:pt x="4" y="29"/>
                  </a:cubicBezTo>
                  <a:cubicBezTo>
                    <a:pt x="1" y="26"/>
                    <a:pt x="0" y="22"/>
                    <a:pt x="0" y="17"/>
                  </a:cubicBezTo>
                  <a:cubicBezTo>
                    <a:pt x="0" y="12"/>
                    <a:pt x="1" y="8"/>
                    <a:pt x="4" y="5"/>
                  </a:cubicBezTo>
                  <a:cubicBezTo>
                    <a:pt x="7" y="1"/>
                    <a:pt x="10" y="0"/>
                    <a:pt x="15" y="0"/>
                  </a:cubicBezTo>
                  <a:cubicBezTo>
                    <a:pt x="18" y="0"/>
                    <a:pt x="21" y="1"/>
                    <a:pt x="24" y="3"/>
                  </a:cubicBezTo>
                  <a:cubicBezTo>
                    <a:pt x="26" y="5"/>
                    <a:pt x="28" y="7"/>
                    <a:pt x="28" y="10"/>
                  </a:cubicBezTo>
                  <a:cubicBezTo>
                    <a:pt x="24" y="10"/>
                    <a:pt x="24" y="10"/>
                    <a:pt x="24" y="10"/>
                  </a:cubicBezTo>
                  <a:cubicBezTo>
                    <a:pt x="24" y="8"/>
                    <a:pt x="23" y="7"/>
                    <a:pt x="21" y="5"/>
                  </a:cubicBezTo>
                  <a:cubicBezTo>
                    <a:pt x="19" y="4"/>
                    <a:pt x="17" y="4"/>
                    <a:pt x="15" y="4"/>
                  </a:cubicBezTo>
                  <a:cubicBezTo>
                    <a:pt x="12" y="4"/>
                    <a:pt x="9" y="5"/>
                    <a:pt x="7" y="7"/>
                  </a:cubicBezTo>
                  <a:cubicBezTo>
                    <a:pt x="5" y="10"/>
                    <a:pt x="4" y="13"/>
                    <a:pt x="4" y="17"/>
                  </a:cubicBezTo>
                  <a:cubicBezTo>
                    <a:pt x="4" y="21"/>
                    <a:pt x="5" y="24"/>
                    <a:pt x="7" y="26"/>
                  </a:cubicBezTo>
                  <a:cubicBezTo>
                    <a:pt x="9" y="29"/>
                    <a:pt x="12" y="30"/>
                    <a:pt x="15" y="30"/>
                  </a:cubicBezTo>
                  <a:cubicBezTo>
                    <a:pt x="18" y="30"/>
                    <a:pt x="21" y="29"/>
                    <a:pt x="23" y="26"/>
                  </a:cubicBezTo>
                  <a:cubicBezTo>
                    <a:pt x="23" y="26"/>
                    <a:pt x="23" y="25"/>
                    <a:pt x="24" y="25"/>
                  </a:cubicBezTo>
                  <a:cubicBezTo>
                    <a:pt x="24" y="24"/>
                    <a:pt x="24" y="24"/>
                    <a:pt x="25" y="23"/>
                  </a:cubicBezTo>
                  <a:cubicBezTo>
                    <a:pt x="25" y="22"/>
                    <a:pt x="25" y="21"/>
                    <a:pt x="25" y="20"/>
                  </a:cubicBezTo>
                  <a:cubicBezTo>
                    <a:pt x="25" y="19"/>
                    <a:pt x="25" y="19"/>
                    <a:pt x="25" y="19"/>
                  </a:cubicBezTo>
                  <a:cubicBezTo>
                    <a:pt x="15" y="19"/>
                    <a:pt x="15" y="19"/>
                    <a:pt x="15" y="19"/>
                  </a:cubicBezTo>
                  <a:cubicBezTo>
                    <a:pt x="15" y="16"/>
                    <a:pt x="15" y="16"/>
                    <a:pt x="15" y="16"/>
                  </a:cubicBezTo>
                  <a:cubicBezTo>
                    <a:pt x="29" y="16"/>
                    <a:pt x="29" y="16"/>
                    <a:pt x="29" y="16"/>
                  </a:cubicBezTo>
                  <a:cubicBezTo>
                    <a:pt x="29" y="32"/>
                    <a:pt x="29" y="32"/>
                    <a:pt x="29" y="32"/>
                  </a:cubicBezTo>
                  <a:cubicBezTo>
                    <a:pt x="26" y="32"/>
                    <a:pt x="26" y="32"/>
                    <a:pt x="26" y="32"/>
                  </a:cubicBezTo>
                  <a:cubicBezTo>
                    <a:pt x="25" y="28"/>
                    <a:pt x="25" y="28"/>
                    <a:pt x="25" y="28"/>
                  </a:cubicBezTo>
                  <a:cubicBezTo>
                    <a:pt x="25" y="29"/>
                    <a:pt x="25" y="29"/>
                    <a:pt x="25" y="29"/>
                  </a:cubicBezTo>
                  <a:cubicBezTo>
                    <a:pt x="22" y="32"/>
                    <a:pt x="19" y="33"/>
                    <a:pt x="15" y="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97" name="Freeform 95"/>
            <p:cNvSpPr/>
            <p:nvPr userDrawn="1"/>
          </p:nvSpPr>
          <p:spPr bwMode="auto">
            <a:xfrm>
              <a:off x="1760" y="933"/>
              <a:ext cx="31" cy="40"/>
            </a:xfrm>
            <a:custGeom>
              <a:avLst/>
              <a:gdLst>
                <a:gd name="T0" fmla="*/ 25 w 25"/>
                <a:gd name="T1" fmla="*/ 20 h 32"/>
                <a:gd name="T2" fmla="*/ 21 w 25"/>
                <a:gd name="T3" fmla="*/ 29 h 32"/>
                <a:gd name="T4" fmla="*/ 12 w 25"/>
                <a:gd name="T5" fmla="*/ 32 h 32"/>
                <a:gd name="T6" fmla="*/ 3 w 25"/>
                <a:gd name="T7" fmla="*/ 29 h 32"/>
                <a:gd name="T8" fmla="*/ 0 w 25"/>
                <a:gd name="T9" fmla="*/ 20 h 32"/>
                <a:gd name="T10" fmla="*/ 0 w 25"/>
                <a:gd name="T11" fmla="*/ 0 h 32"/>
                <a:gd name="T12" fmla="*/ 2 w 25"/>
                <a:gd name="T13" fmla="*/ 0 h 32"/>
                <a:gd name="T14" fmla="*/ 4 w 25"/>
                <a:gd name="T15" fmla="*/ 0 h 32"/>
                <a:gd name="T16" fmla="*/ 4 w 25"/>
                <a:gd name="T17" fmla="*/ 20 h 32"/>
                <a:gd name="T18" fmla="*/ 6 w 25"/>
                <a:gd name="T19" fmla="*/ 26 h 32"/>
                <a:gd name="T20" fmla="*/ 12 w 25"/>
                <a:gd name="T21" fmla="*/ 29 h 32"/>
                <a:gd name="T22" fmla="*/ 18 w 25"/>
                <a:gd name="T23" fmla="*/ 26 h 32"/>
                <a:gd name="T24" fmla="*/ 20 w 25"/>
                <a:gd name="T25" fmla="*/ 20 h 32"/>
                <a:gd name="T26" fmla="*/ 20 w 25"/>
                <a:gd name="T27" fmla="*/ 0 h 32"/>
                <a:gd name="T28" fmla="*/ 22 w 25"/>
                <a:gd name="T29" fmla="*/ 0 h 32"/>
                <a:gd name="T30" fmla="*/ 25 w 25"/>
                <a:gd name="T31" fmla="*/ 0 h 32"/>
                <a:gd name="T32" fmla="*/ 25 w 25"/>
                <a:gd name="T33"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32">
                  <a:moveTo>
                    <a:pt x="25" y="20"/>
                  </a:moveTo>
                  <a:cubicBezTo>
                    <a:pt x="25" y="24"/>
                    <a:pt x="23" y="27"/>
                    <a:pt x="21" y="29"/>
                  </a:cubicBezTo>
                  <a:cubicBezTo>
                    <a:pt x="19" y="31"/>
                    <a:pt x="16" y="32"/>
                    <a:pt x="12" y="32"/>
                  </a:cubicBezTo>
                  <a:cubicBezTo>
                    <a:pt x="8" y="32"/>
                    <a:pt x="5" y="31"/>
                    <a:pt x="3" y="29"/>
                  </a:cubicBezTo>
                  <a:cubicBezTo>
                    <a:pt x="1" y="27"/>
                    <a:pt x="0" y="24"/>
                    <a:pt x="0" y="20"/>
                  </a:cubicBezTo>
                  <a:cubicBezTo>
                    <a:pt x="0" y="0"/>
                    <a:pt x="0" y="0"/>
                    <a:pt x="0" y="0"/>
                  </a:cubicBezTo>
                  <a:cubicBezTo>
                    <a:pt x="2" y="0"/>
                    <a:pt x="2" y="0"/>
                    <a:pt x="2" y="0"/>
                  </a:cubicBezTo>
                  <a:cubicBezTo>
                    <a:pt x="4" y="0"/>
                    <a:pt x="4" y="0"/>
                    <a:pt x="4" y="0"/>
                  </a:cubicBezTo>
                  <a:cubicBezTo>
                    <a:pt x="4" y="20"/>
                    <a:pt x="4" y="20"/>
                    <a:pt x="4" y="20"/>
                  </a:cubicBezTo>
                  <a:cubicBezTo>
                    <a:pt x="4" y="23"/>
                    <a:pt x="5" y="25"/>
                    <a:pt x="6" y="26"/>
                  </a:cubicBezTo>
                  <a:cubicBezTo>
                    <a:pt x="7" y="28"/>
                    <a:pt x="9" y="29"/>
                    <a:pt x="12" y="29"/>
                  </a:cubicBezTo>
                  <a:cubicBezTo>
                    <a:pt x="15" y="29"/>
                    <a:pt x="17" y="28"/>
                    <a:pt x="18" y="26"/>
                  </a:cubicBezTo>
                  <a:cubicBezTo>
                    <a:pt x="20" y="25"/>
                    <a:pt x="20" y="23"/>
                    <a:pt x="20" y="20"/>
                  </a:cubicBezTo>
                  <a:cubicBezTo>
                    <a:pt x="20" y="0"/>
                    <a:pt x="20" y="0"/>
                    <a:pt x="20" y="0"/>
                  </a:cubicBezTo>
                  <a:cubicBezTo>
                    <a:pt x="22" y="0"/>
                    <a:pt x="22" y="0"/>
                    <a:pt x="22" y="0"/>
                  </a:cubicBezTo>
                  <a:cubicBezTo>
                    <a:pt x="25" y="0"/>
                    <a:pt x="25" y="0"/>
                    <a:pt x="25" y="0"/>
                  </a:cubicBezTo>
                  <a:lnTo>
                    <a:pt x="25" y="2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98" name="Freeform 96"/>
            <p:cNvSpPr/>
            <p:nvPr userDrawn="1"/>
          </p:nvSpPr>
          <p:spPr bwMode="auto">
            <a:xfrm>
              <a:off x="1806" y="933"/>
              <a:ext cx="31" cy="40"/>
            </a:xfrm>
            <a:custGeom>
              <a:avLst/>
              <a:gdLst>
                <a:gd name="T0" fmla="*/ 5 w 31"/>
                <a:gd name="T1" fmla="*/ 40 h 40"/>
                <a:gd name="T2" fmla="*/ 2 w 31"/>
                <a:gd name="T3" fmla="*/ 40 h 40"/>
                <a:gd name="T4" fmla="*/ 0 w 31"/>
                <a:gd name="T5" fmla="*/ 40 h 40"/>
                <a:gd name="T6" fmla="*/ 0 w 31"/>
                <a:gd name="T7" fmla="*/ 0 h 40"/>
                <a:gd name="T8" fmla="*/ 2 w 31"/>
                <a:gd name="T9" fmla="*/ 0 h 40"/>
                <a:gd name="T10" fmla="*/ 6 w 31"/>
                <a:gd name="T11" fmla="*/ 0 h 40"/>
                <a:gd name="T12" fmla="*/ 26 w 31"/>
                <a:gd name="T13" fmla="*/ 32 h 40"/>
                <a:gd name="T14" fmla="*/ 26 w 31"/>
                <a:gd name="T15" fmla="*/ 0 h 40"/>
                <a:gd name="T16" fmla="*/ 28 w 31"/>
                <a:gd name="T17" fmla="*/ 0 h 40"/>
                <a:gd name="T18" fmla="*/ 31 w 31"/>
                <a:gd name="T19" fmla="*/ 0 h 40"/>
                <a:gd name="T20" fmla="*/ 31 w 31"/>
                <a:gd name="T21" fmla="*/ 40 h 40"/>
                <a:gd name="T22" fmla="*/ 28 w 31"/>
                <a:gd name="T23" fmla="*/ 40 h 40"/>
                <a:gd name="T24" fmla="*/ 25 w 31"/>
                <a:gd name="T25" fmla="*/ 40 h 40"/>
                <a:gd name="T26" fmla="*/ 5 w 31"/>
                <a:gd name="T27" fmla="*/ 8 h 40"/>
                <a:gd name="T28" fmla="*/ 5 w 31"/>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0">
                  <a:moveTo>
                    <a:pt x="5" y="40"/>
                  </a:moveTo>
                  <a:lnTo>
                    <a:pt x="2" y="40"/>
                  </a:lnTo>
                  <a:lnTo>
                    <a:pt x="0" y="40"/>
                  </a:lnTo>
                  <a:lnTo>
                    <a:pt x="0" y="0"/>
                  </a:lnTo>
                  <a:lnTo>
                    <a:pt x="2" y="0"/>
                  </a:lnTo>
                  <a:lnTo>
                    <a:pt x="6" y="0"/>
                  </a:lnTo>
                  <a:lnTo>
                    <a:pt x="26" y="32"/>
                  </a:lnTo>
                  <a:lnTo>
                    <a:pt x="26" y="0"/>
                  </a:lnTo>
                  <a:lnTo>
                    <a:pt x="28" y="0"/>
                  </a:lnTo>
                  <a:lnTo>
                    <a:pt x="31" y="0"/>
                  </a:lnTo>
                  <a:lnTo>
                    <a:pt x="31" y="40"/>
                  </a:lnTo>
                  <a:lnTo>
                    <a:pt x="28" y="40"/>
                  </a:lnTo>
                  <a:lnTo>
                    <a:pt x="25" y="40"/>
                  </a:lnTo>
                  <a:lnTo>
                    <a:pt x="5" y="8"/>
                  </a:lnTo>
                  <a:lnTo>
                    <a:pt x="5" y="4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99" name="Freeform 97"/>
            <p:cNvSpPr/>
            <p:nvPr userDrawn="1"/>
          </p:nvSpPr>
          <p:spPr bwMode="auto">
            <a:xfrm>
              <a:off x="1852"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00" name="Freeform 98"/>
            <p:cNvSpPr/>
            <p:nvPr userDrawn="1"/>
          </p:nvSpPr>
          <p:spPr bwMode="auto">
            <a:xfrm>
              <a:off x="1867" y="933"/>
              <a:ext cx="34" cy="40"/>
            </a:xfrm>
            <a:custGeom>
              <a:avLst/>
              <a:gdLst>
                <a:gd name="T0" fmla="*/ 0 w 34"/>
                <a:gd name="T1" fmla="*/ 0 h 40"/>
                <a:gd name="T2" fmla="*/ 3 w 34"/>
                <a:gd name="T3" fmla="*/ 0 h 40"/>
                <a:gd name="T4" fmla="*/ 6 w 34"/>
                <a:gd name="T5" fmla="*/ 0 h 40"/>
                <a:gd name="T6" fmla="*/ 17 w 34"/>
                <a:gd name="T7" fmla="*/ 34 h 40"/>
                <a:gd name="T8" fmla="*/ 17 w 34"/>
                <a:gd name="T9" fmla="*/ 34 h 40"/>
                <a:gd name="T10" fmla="*/ 28 w 34"/>
                <a:gd name="T11" fmla="*/ 0 h 40"/>
                <a:gd name="T12" fmla="*/ 32 w 34"/>
                <a:gd name="T13" fmla="*/ 0 h 40"/>
                <a:gd name="T14" fmla="*/ 34 w 34"/>
                <a:gd name="T15" fmla="*/ 0 h 40"/>
                <a:gd name="T16" fmla="*/ 21 w 34"/>
                <a:gd name="T17" fmla="*/ 40 h 40"/>
                <a:gd name="T18" fmla="*/ 17 w 34"/>
                <a:gd name="T19" fmla="*/ 40 h 40"/>
                <a:gd name="T20" fmla="*/ 15 w 34"/>
                <a:gd name="T21" fmla="*/ 40 h 40"/>
                <a:gd name="T22" fmla="*/ 0 w 34"/>
                <a:gd name="T2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40">
                  <a:moveTo>
                    <a:pt x="0" y="0"/>
                  </a:moveTo>
                  <a:lnTo>
                    <a:pt x="3" y="0"/>
                  </a:lnTo>
                  <a:lnTo>
                    <a:pt x="6" y="0"/>
                  </a:lnTo>
                  <a:lnTo>
                    <a:pt x="17" y="34"/>
                  </a:lnTo>
                  <a:lnTo>
                    <a:pt x="17" y="34"/>
                  </a:lnTo>
                  <a:lnTo>
                    <a:pt x="28" y="0"/>
                  </a:lnTo>
                  <a:lnTo>
                    <a:pt x="32" y="0"/>
                  </a:lnTo>
                  <a:lnTo>
                    <a:pt x="34" y="0"/>
                  </a:lnTo>
                  <a:lnTo>
                    <a:pt x="21" y="40"/>
                  </a:lnTo>
                  <a:lnTo>
                    <a:pt x="17" y="40"/>
                  </a:lnTo>
                  <a:lnTo>
                    <a:pt x="15"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01" name="Freeform 99"/>
            <p:cNvSpPr/>
            <p:nvPr userDrawn="1"/>
          </p:nvSpPr>
          <p:spPr bwMode="auto">
            <a:xfrm>
              <a:off x="1911" y="933"/>
              <a:ext cx="30" cy="40"/>
            </a:xfrm>
            <a:custGeom>
              <a:avLst/>
              <a:gdLst>
                <a:gd name="T0" fmla="*/ 0 w 30"/>
                <a:gd name="T1" fmla="*/ 40 h 40"/>
                <a:gd name="T2" fmla="*/ 0 w 30"/>
                <a:gd name="T3" fmla="*/ 0 h 40"/>
                <a:gd name="T4" fmla="*/ 30 w 30"/>
                <a:gd name="T5" fmla="*/ 0 h 40"/>
                <a:gd name="T6" fmla="*/ 30 w 30"/>
                <a:gd name="T7" fmla="*/ 3 h 40"/>
                <a:gd name="T8" fmla="*/ 30 w 30"/>
                <a:gd name="T9" fmla="*/ 5 h 40"/>
                <a:gd name="T10" fmla="*/ 6 w 30"/>
                <a:gd name="T11" fmla="*/ 5 h 40"/>
                <a:gd name="T12" fmla="*/ 6 w 30"/>
                <a:gd name="T13" fmla="*/ 16 h 40"/>
                <a:gd name="T14" fmla="*/ 27 w 30"/>
                <a:gd name="T15" fmla="*/ 16 h 40"/>
                <a:gd name="T16" fmla="*/ 27 w 30"/>
                <a:gd name="T17" fmla="*/ 19 h 40"/>
                <a:gd name="T18" fmla="*/ 27 w 30"/>
                <a:gd name="T19" fmla="*/ 21 h 40"/>
                <a:gd name="T20" fmla="*/ 6 w 30"/>
                <a:gd name="T21" fmla="*/ 21 h 40"/>
                <a:gd name="T22" fmla="*/ 6 w 30"/>
                <a:gd name="T23" fmla="*/ 35 h 40"/>
                <a:gd name="T24" fmla="*/ 30 w 30"/>
                <a:gd name="T25" fmla="*/ 35 h 40"/>
                <a:gd name="T26" fmla="*/ 30 w 30"/>
                <a:gd name="T27" fmla="*/ 37 h 40"/>
                <a:gd name="T28" fmla="*/ 30 w 30"/>
                <a:gd name="T29" fmla="*/ 40 h 40"/>
                <a:gd name="T30" fmla="*/ 0 w 30"/>
                <a:gd name="T3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40">
                  <a:moveTo>
                    <a:pt x="0" y="40"/>
                  </a:moveTo>
                  <a:lnTo>
                    <a:pt x="0" y="0"/>
                  </a:lnTo>
                  <a:lnTo>
                    <a:pt x="30" y="0"/>
                  </a:lnTo>
                  <a:lnTo>
                    <a:pt x="30" y="3"/>
                  </a:lnTo>
                  <a:lnTo>
                    <a:pt x="30" y="5"/>
                  </a:lnTo>
                  <a:lnTo>
                    <a:pt x="6" y="5"/>
                  </a:lnTo>
                  <a:lnTo>
                    <a:pt x="6" y="16"/>
                  </a:lnTo>
                  <a:lnTo>
                    <a:pt x="27" y="16"/>
                  </a:lnTo>
                  <a:lnTo>
                    <a:pt x="27" y="19"/>
                  </a:lnTo>
                  <a:lnTo>
                    <a:pt x="27" y="21"/>
                  </a:lnTo>
                  <a:lnTo>
                    <a:pt x="6" y="21"/>
                  </a:lnTo>
                  <a:lnTo>
                    <a:pt x="6" y="35"/>
                  </a:lnTo>
                  <a:lnTo>
                    <a:pt x="30" y="35"/>
                  </a:lnTo>
                  <a:lnTo>
                    <a:pt x="30" y="37"/>
                  </a:lnTo>
                  <a:lnTo>
                    <a:pt x="30" y="40"/>
                  </a:lnTo>
                  <a:lnTo>
                    <a:pt x="0" y="4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02" name="Freeform 100"/>
            <p:cNvSpPr>
              <a:spLocks noEditPoints="1"/>
            </p:cNvSpPr>
            <p:nvPr userDrawn="1"/>
          </p:nvSpPr>
          <p:spPr bwMode="auto">
            <a:xfrm>
              <a:off x="1955" y="933"/>
              <a:ext cx="33" cy="40"/>
            </a:xfrm>
            <a:custGeom>
              <a:avLst/>
              <a:gdLst>
                <a:gd name="T0" fmla="*/ 0 w 27"/>
                <a:gd name="T1" fmla="*/ 0 h 32"/>
                <a:gd name="T2" fmla="*/ 2 w 27"/>
                <a:gd name="T3" fmla="*/ 0 h 32"/>
                <a:gd name="T4" fmla="*/ 15 w 27"/>
                <a:gd name="T5" fmla="*/ 0 h 32"/>
                <a:gd name="T6" fmla="*/ 23 w 27"/>
                <a:gd name="T7" fmla="*/ 2 h 32"/>
                <a:gd name="T8" fmla="*/ 25 w 27"/>
                <a:gd name="T9" fmla="*/ 8 h 32"/>
                <a:gd name="T10" fmla="*/ 23 w 27"/>
                <a:gd name="T11" fmla="*/ 15 h 32"/>
                <a:gd name="T12" fmla="*/ 21 w 27"/>
                <a:gd name="T13" fmla="*/ 16 h 32"/>
                <a:gd name="T14" fmla="*/ 22 w 27"/>
                <a:gd name="T15" fmla="*/ 16 h 32"/>
                <a:gd name="T16" fmla="*/ 25 w 27"/>
                <a:gd name="T17" fmla="*/ 22 h 32"/>
                <a:gd name="T18" fmla="*/ 25 w 27"/>
                <a:gd name="T19" fmla="*/ 28 h 32"/>
                <a:gd name="T20" fmla="*/ 25 w 27"/>
                <a:gd name="T21" fmla="*/ 30 h 32"/>
                <a:gd name="T22" fmla="*/ 27 w 27"/>
                <a:gd name="T23" fmla="*/ 31 h 32"/>
                <a:gd name="T24" fmla="*/ 27 w 27"/>
                <a:gd name="T25" fmla="*/ 31 h 32"/>
                <a:gd name="T26" fmla="*/ 21 w 27"/>
                <a:gd name="T27" fmla="*/ 31 h 32"/>
                <a:gd name="T28" fmla="*/ 21 w 27"/>
                <a:gd name="T29" fmla="*/ 29 h 32"/>
                <a:gd name="T30" fmla="*/ 21 w 27"/>
                <a:gd name="T31" fmla="*/ 26 h 32"/>
                <a:gd name="T32" fmla="*/ 21 w 27"/>
                <a:gd name="T33" fmla="*/ 23 h 32"/>
                <a:gd name="T34" fmla="*/ 19 w 27"/>
                <a:gd name="T35" fmla="*/ 19 h 32"/>
                <a:gd name="T36" fmla="*/ 15 w 27"/>
                <a:gd name="T37" fmla="*/ 18 h 32"/>
                <a:gd name="T38" fmla="*/ 4 w 27"/>
                <a:gd name="T39" fmla="*/ 18 h 32"/>
                <a:gd name="T40" fmla="*/ 4 w 27"/>
                <a:gd name="T41" fmla="*/ 32 h 32"/>
                <a:gd name="T42" fmla="*/ 2 w 27"/>
                <a:gd name="T43" fmla="*/ 32 h 32"/>
                <a:gd name="T44" fmla="*/ 0 w 27"/>
                <a:gd name="T45" fmla="*/ 32 h 32"/>
                <a:gd name="T46" fmla="*/ 0 w 27"/>
                <a:gd name="T47" fmla="*/ 0 h 32"/>
                <a:gd name="T48" fmla="*/ 4 w 27"/>
                <a:gd name="T49" fmla="*/ 14 h 32"/>
                <a:gd name="T50" fmla="*/ 15 w 27"/>
                <a:gd name="T51" fmla="*/ 14 h 32"/>
                <a:gd name="T52" fmla="*/ 19 w 27"/>
                <a:gd name="T53" fmla="*/ 13 h 32"/>
                <a:gd name="T54" fmla="*/ 21 w 27"/>
                <a:gd name="T55" fmla="*/ 9 h 32"/>
                <a:gd name="T56" fmla="*/ 19 w 27"/>
                <a:gd name="T57" fmla="*/ 5 h 32"/>
                <a:gd name="T58" fmla="*/ 15 w 27"/>
                <a:gd name="T59" fmla="*/ 3 h 32"/>
                <a:gd name="T60" fmla="*/ 4 w 27"/>
                <a:gd name="T61" fmla="*/ 3 h 32"/>
                <a:gd name="T62" fmla="*/ 4 w 27"/>
                <a:gd name="T63"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 h="32">
                  <a:moveTo>
                    <a:pt x="0" y="0"/>
                  </a:moveTo>
                  <a:cubicBezTo>
                    <a:pt x="2" y="0"/>
                    <a:pt x="2" y="0"/>
                    <a:pt x="2" y="0"/>
                  </a:cubicBezTo>
                  <a:cubicBezTo>
                    <a:pt x="15" y="0"/>
                    <a:pt x="15" y="0"/>
                    <a:pt x="15" y="0"/>
                  </a:cubicBezTo>
                  <a:cubicBezTo>
                    <a:pt x="18" y="0"/>
                    <a:pt x="21" y="1"/>
                    <a:pt x="23" y="2"/>
                  </a:cubicBezTo>
                  <a:cubicBezTo>
                    <a:pt x="24" y="3"/>
                    <a:pt x="25" y="6"/>
                    <a:pt x="25" y="8"/>
                  </a:cubicBezTo>
                  <a:cubicBezTo>
                    <a:pt x="25" y="11"/>
                    <a:pt x="24" y="13"/>
                    <a:pt x="23" y="15"/>
                  </a:cubicBezTo>
                  <a:cubicBezTo>
                    <a:pt x="22" y="15"/>
                    <a:pt x="22" y="16"/>
                    <a:pt x="21" y="16"/>
                  </a:cubicBezTo>
                  <a:cubicBezTo>
                    <a:pt x="22" y="16"/>
                    <a:pt x="22" y="16"/>
                    <a:pt x="22" y="16"/>
                  </a:cubicBezTo>
                  <a:cubicBezTo>
                    <a:pt x="24" y="17"/>
                    <a:pt x="25" y="19"/>
                    <a:pt x="25" y="22"/>
                  </a:cubicBezTo>
                  <a:cubicBezTo>
                    <a:pt x="25" y="28"/>
                    <a:pt x="25" y="28"/>
                    <a:pt x="25" y="28"/>
                  </a:cubicBezTo>
                  <a:cubicBezTo>
                    <a:pt x="25" y="29"/>
                    <a:pt x="25" y="29"/>
                    <a:pt x="25" y="30"/>
                  </a:cubicBezTo>
                  <a:cubicBezTo>
                    <a:pt x="26" y="30"/>
                    <a:pt x="26" y="30"/>
                    <a:pt x="27" y="31"/>
                  </a:cubicBezTo>
                  <a:cubicBezTo>
                    <a:pt x="27" y="31"/>
                    <a:pt x="27" y="31"/>
                    <a:pt x="27" y="31"/>
                  </a:cubicBezTo>
                  <a:cubicBezTo>
                    <a:pt x="21" y="31"/>
                    <a:pt x="21" y="31"/>
                    <a:pt x="21" y="31"/>
                  </a:cubicBezTo>
                  <a:cubicBezTo>
                    <a:pt x="21" y="31"/>
                    <a:pt x="21" y="31"/>
                    <a:pt x="21" y="29"/>
                  </a:cubicBezTo>
                  <a:cubicBezTo>
                    <a:pt x="21" y="28"/>
                    <a:pt x="21" y="27"/>
                    <a:pt x="21" y="26"/>
                  </a:cubicBezTo>
                  <a:cubicBezTo>
                    <a:pt x="21" y="23"/>
                    <a:pt x="21" y="23"/>
                    <a:pt x="21" y="23"/>
                  </a:cubicBezTo>
                  <a:cubicBezTo>
                    <a:pt x="21" y="21"/>
                    <a:pt x="20" y="20"/>
                    <a:pt x="19" y="19"/>
                  </a:cubicBezTo>
                  <a:cubicBezTo>
                    <a:pt x="18" y="18"/>
                    <a:pt x="17" y="18"/>
                    <a:pt x="15" y="18"/>
                  </a:cubicBezTo>
                  <a:cubicBezTo>
                    <a:pt x="4" y="18"/>
                    <a:pt x="4" y="18"/>
                    <a:pt x="4" y="18"/>
                  </a:cubicBezTo>
                  <a:cubicBezTo>
                    <a:pt x="4" y="32"/>
                    <a:pt x="4" y="32"/>
                    <a:pt x="4" y="32"/>
                  </a:cubicBezTo>
                  <a:cubicBezTo>
                    <a:pt x="2" y="32"/>
                    <a:pt x="2" y="32"/>
                    <a:pt x="2" y="32"/>
                  </a:cubicBezTo>
                  <a:cubicBezTo>
                    <a:pt x="0" y="32"/>
                    <a:pt x="0" y="32"/>
                    <a:pt x="0" y="32"/>
                  </a:cubicBezTo>
                  <a:lnTo>
                    <a:pt x="0" y="0"/>
                  </a:lnTo>
                  <a:close/>
                  <a:moveTo>
                    <a:pt x="4" y="14"/>
                  </a:moveTo>
                  <a:cubicBezTo>
                    <a:pt x="15" y="14"/>
                    <a:pt x="15" y="14"/>
                    <a:pt x="15" y="14"/>
                  </a:cubicBezTo>
                  <a:cubicBezTo>
                    <a:pt x="17" y="14"/>
                    <a:pt x="19" y="14"/>
                    <a:pt x="19" y="13"/>
                  </a:cubicBezTo>
                  <a:cubicBezTo>
                    <a:pt x="20" y="12"/>
                    <a:pt x="21" y="11"/>
                    <a:pt x="21" y="9"/>
                  </a:cubicBezTo>
                  <a:cubicBezTo>
                    <a:pt x="21" y="7"/>
                    <a:pt x="20" y="5"/>
                    <a:pt x="19" y="5"/>
                  </a:cubicBezTo>
                  <a:cubicBezTo>
                    <a:pt x="18" y="4"/>
                    <a:pt x="17" y="3"/>
                    <a:pt x="15" y="3"/>
                  </a:cubicBezTo>
                  <a:cubicBezTo>
                    <a:pt x="4" y="3"/>
                    <a:pt x="4" y="3"/>
                    <a:pt x="4" y="3"/>
                  </a:cubicBezTo>
                  <a:lnTo>
                    <a:pt x="4" y="14"/>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03" name="Freeform 101"/>
            <p:cNvSpPr/>
            <p:nvPr userDrawn="1"/>
          </p:nvSpPr>
          <p:spPr bwMode="auto">
            <a:xfrm>
              <a:off x="1999" y="932"/>
              <a:ext cx="31" cy="41"/>
            </a:xfrm>
            <a:custGeom>
              <a:avLst/>
              <a:gdLst>
                <a:gd name="T0" fmla="*/ 20 w 25"/>
                <a:gd name="T1" fmla="*/ 10 h 33"/>
                <a:gd name="T2" fmla="*/ 18 w 25"/>
                <a:gd name="T3" fmla="*/ 5 h 33"/>
                <a:gd name="T4" fmla="*/ 12 w 25"/>
                <a:gd name="T5" fmla="*/ 4 h 33"/>
                <a:gd name="T6" fmla="*/ 7 w 25"/>
                <a:gd name="T7" fmla="*/ 5 h 33"/>
                <a:gd name="T8" fmla="*/ 5 w 25"/>
                <a:gd name="T9" fmla="*/ 9 h 33"/>
                <a:gd name="T10" fmla="*/ 6 w 25"/>
                <a:gd name="T11" fmla="*/ 12 h 33"/>
                <a:gd name="T12" fmla="*/ 11 w 25"/>
                <a:gd name="T13" fmla="*/ 14 h 33"/>
                <a:gd name="T14" fmla="*/ 17 w 25"/>
                <a:gd name="T15" fmla="*/ 15 h 33"/>
                <a:gd name="T16" fmla="*/ 23 w 25"/>
                <a:gd name="T17" fmla="*/ 18 h 33"/>
                <a:gd name="T18" fmla="*/ 25 w 25"/>
                <a:gd name="T19" fmla="*/ 24 h 33"/>
                <a:gd name="T20" fmla="*/ 22 w 25"/>
                <a:gd name="T21" fmla="*/ 31 h 33"/>
                <a:gd name="T22" fmla="*/ 13 w 25"/>
                <a:gd name="T23" fmla="*/ 33 h 33"/>
                <a:gd name="T24" fmla="*/ 3 w 25"/>
                <a:gd name="T25" fmla="*/ 30 h 33"/>
                <a:gd name="T26" fmla="*/ 0 w 25"/>
                <a:gd name="T27" fmla="*/ 23 h 33"/>
                <a:gd name="T28" fmla="*/ 0 w 25"/>
                <a:gd name="T29" fmla="*/ 22 h 33"/>
                <a:gd name="T30" fmla="*/ 4 w 25"/>
                <a:gd name="T31" fmla="*/ 22 h 33"/>
                <a:gd name="T32" fmla="*/ 6 w 25"/>
                <a:gd name="T33" fmla="*/ 28 h 33"/>
                <a:gd name="T34" fmla="*/ 13 w 25"/>
                <a:gd name="T35" fmla="*/ 30 h 33"/>
                <a:gd name="T36" fmla="*/ 19 w 25"/>
                <a:gd name="T37" fmla="*/ 28 h 33"/>
                <a:gd name="T38" fmla="*/ 21 w 25"/>
                <a:gd name="T39" fmla="*/ 24 h 33"/>
                <a:gd name="T40" fmla="*/ 20 w 25"/>
                <a:gd name="T41" fmla="*/ 21 h 33"/>
                <a:gd name="T42" fmla="*/ 14 w 25"/>
                <a:gd name="T43" fmla="*/ 19 h 33"/>
                <a:gd name="T44" fmla="*/ 9 w 25"/>
                <a:gd name="T45" fmla="*/ 17 h 33"/>
                <a:gd name="T46" fmla="*/ 3 w 25"/>
                <a:gd name="T47" fmla="*/ 15 h 33"/>
                <a:gd name="T48" fmla="*/ 1 w 25"/>
                <a:gd name="T49" fmla="*/ 10 h 33"/>
                <a:gd name="T50" fmla="*/ 4 w 25"/>
                <a:gd name="T51" fmla="*/ 3 h 33"/>
                <a:gd name="T52" fmla="*/ 12 w 25"/>
                <a:gd name="T53" fmla="*/ 0 h 33"/>
                <a:gd name="T54" fmla="*/ 21 w 25"/>
                <a:gd name="T55" fmla="*/ 3 h 33"/>
                <a:gd name="T56" fmla="*/ 24 w 25"/>
                <a:gd name="T57" fmla="*/ 10 h 33"/>
                <a:gd name="T58" fmla="*/ 20 w 25"/>
                <a:gd name="T59"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 h="33">
                  <a:moveTo>
                    <a:pt x="20" y="10"/>
                  </a:moveTo>
                  <a:cubicBezTo>
                    <a:pt x="20" y="8"/>
                    <a:pt x="19" y="6"/>
                    <a:pt x="18" y="5"/>
                  </a:cubicBezTo>
                  <a:cubicBezTo>
                    <a:pt x="17" y="4"/>
                    <a:pt x="15" y="4"/>
                    <a:pt x="12" y="4"/>
                  </a:cubicBezTo>
                  <a:cubicBezTo>
                    <a:pt x="10" y="4"/>
                    <a:pt x="8" y="4"/>
                    <a:pt x="7" y="5"/>
                  </a:cubicBezTo>
                  <a:cubicBezTo>
                    <a:pt x="6" y="6"/>
                    <a:pt x="5" y="7"/>
                    <a:pt x="5" y="9"/>
                  </a:cubicBezTo>
                  <a:cubicBezTo>
                    <a:pt x="5" y="10"/>
                    <a:pt x="5" y="11"/>
                    <a:pt x="6" y="12"/>
                  </a:cubicBezTo>
                  <a:cubicBezTo>
                    <a:pt x="7" y="13"/>
                    <a:pt x="9" y="13"/>
                    <a:pt x="11" y="14"/>
                  </a:cubicBezTo>
                  <a:cubicBezTo>
                    <a:pt x="17" y="15"/>
                    <a:pt x="17" y="15"/>
                    <a:pt x="17" y="15"/>
                  </a:cubicBezTo>
                  <a:cubicBezTo>
                    <a:pt x="20" y="16"/>
                    <a:pt x="22" y="17"/>
                    <a:pt x="23" y="18"/>
                  </a:cubicBezTo>
                  <a:cubicBezTo>
                    <a:pt x="24" y="20"/>
                    <a:pt x="25" y="22"/>
                    <a:pt x="25" y="24"/>
                  </a:cubicBezTo>
                  <a:cubicBezTo>
                    <a:pt x="25" y="27"/>
                    <a:pt x="24" y="29"/>
                    <a:pt x="22" y="31"/>
                  </a:cubicBezTo>
                  <a:cubicBezTo>
                    <a:pt x="20" y="33"/>
                    <a:pt x="17" y="33"/>
                    <a:pt x="13" y="33"/>
                  </a:cubicBezTo>
                  <a:cubicBezTo>
                    <a:pt x="9" y="33"/>
                    <a:pt x="5" y="32"/>
                    <a:pt x="3" y="30"/>
                  </a:cubicBezTo>
                  <a:cubicBezTo>
                    <a:pt x="1" y="29"/>
                    <a:pt x="0" y="26"/>
                    <a:pt x="0" y="23"/>
                  </a:cubicBezTo>
                  <a:cubicBezTo>
                    <a:pt x="0" y="22"/>
                    <a:pt x="0" y="22"/>
                    <a:pt x="0" y="22"/>
                  </a:cubicBezTo>
                  <a:cubicBezTo>
                    <a:pt x="4" y="22"/>
                    <a:pt x="4" y="22"/>
                    <a:pt x="4" y="22"/>
                  </a:cubicBezTo>
                  <a:cubicBezTo>
                    <a:pt x="4" y="25"/>
                    <a:pt x="5" y="26"/>
                    <a:pt x="6" y="28"/>
                  </a:cubicBezTo>
                  <a:cubicBezTo>
                    <a:pt x="8" y="29"/>
                    <a:pt x="10" y="30"/>
                    <a:pt x="13" y="30"/>
                  </a:cubicBezTo>
                  <a:cubicBezTo>
                    <a:pt x="15" y="30"/>
                    <a:pt x="17" y="29"/>
                    <a:pt x="19" y="28"/>
                  </a:cubicBezTo>
                  <a:cubicBezTo>
                    <a:pt x="20" y="27"/>
                    <a:pt x="21" y="26"/>
                    <a:pt x="21" y="24"/>
                  </a:cubicBezTo>
                  <a:cubicBezTo>
                    <a:pt x="21" y="23"/>
                    <a:pt x="20" y="22"/>
                    <a:pt x="20" y="21"/>
                  </a:cubicBezTo>
                  <a:cubicBezTo>
                    <a:pt x="19" y="20"/>
                    <a:pt x="17" y="19"/>
                    <a:pt x="14" y="19"/>
                  </a:cubicBezTo>
                  <a:cubicBezTo>
                    <a:pt x="9" y="17"/>
                    <a:pt x="9" y="17"/>
                    <a:pt x="9" y="17"/>
                  </a:cubicBezTo>
                  <a:cubicBezTo>
                    <a:pt x="6" y="17"/>
                    <a:pt x="4" y="16"/>
                    <a:pt x="3" y="15"/>
                  </a:cubicBezTo>
                  <a:cubicBezTo>
                    <a:pt x="1" y="14"/>
                    <a:pt x="1" y="12"/>
                    <a:pt x="1" y="10"/>
                  </a:cubicBezTo>
                  <a:cubicBezTo>
                    <a:pt x="1" y="7"/>
                    <a:pt x="2" y="4"/>
                    <a:pt x="4" y="3"/>
                  </a:cubicBezTo>
                  <a:cubicBezTo>
                    <a:pt x="6" y="1"/>
                    <a:pt x="9" y="0"/>
                    <a:pt x="12" y="0"/>
                  </a:cubicBezTo>
                  <a:cubicBezTo>
                    <a:pt x="16" y="0"/>
                    <a:pt x="19" y="1"/>
                    <a:pt x="21" y="3"/>
                  </a:cubicBezTo>
                  <a:cubicBezTo>
                    <a:pt x="23" y="4"/>
                    <a:pt x="24" y="7"/>
                    <a:pt x="24" y="10"/>
                  </a:cubicBezTo>
                  <a:lnTo>
                    <a:pt x="20" y="1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04" name="Freeform 102"/>
            <p:cNvSpPr/>
            <p:nvPr userDrawn="1"/>
          </p:nvSpPr>
          <p:spPr bwMode="auto">
            <a:xfrm>
              <a:off x="2044" y="933"/>
              <a:ext cx="5" cy="40"/>
            </a:xfrm>
            <a:custGeom>
              <a:avLst/>
              <a:gdLst>
                <a:gd name="T0" fmla="*/ 0 w 5"/>
                <a:gd name="T1" fmla="*/ 0 h 40"/>
                <a:gd name="T2" fmla="*/ 2 w 5"/>
                <a:gd name="T3" fmla="*/ 0 h 40"/>
                <a:gd name="T4" fmla="*/ 5 w 5"/>
                <a:gd name="T5" fmla="*/ 0 h 40"/>
                <a:gd name="T6" fmla="*/ 5 w 5"/>
                <a:gd name="T7" fmla="*/ 40 h 40"/>
                <a:gd name="T8" fmla="*/ 2 w 5"/>
                <a:gd name="T9" fmla="*/ 40 h 40"/>
                <a:gd name="T10" fmla="*/ 0 w 5"/>
                <a:gd name="T11" fmla="*/ 40 h 40"/>
                <a:gd name="T12" fmla="*/ 0 w 5"/>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5" h="40">
                  <a:moveTo>
                    <a:pt x="0" y="0"/>
                  </a:moveTo>
                  <a:lnTo>
                    <a:pt x="2" y="0"/>
                  </a:lnTo>
                  <a:lnTo>
                    <a:pt x="5" y="0"/>
                  </a:lnTo>
                  <a:lnTo>
                    <a:pt x="5" y="40"/>
                  </a:lnTo>
                  <a:lnTo>
                    <a:pt x="2" y="40"/>
                  </a:lnTo>
                  <a:lnTo>
                    <a:pt x="0" y="40"/>
                  </a:lnTo>
                  <a:lnTo>
                    <a:pt x="0"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05" name="Freeform 103"/>
            <p:cNvSpPr/>
            <p:nvPr userDrawn="1"/>
          </p:nvSpPr>
          <p:spPr bwMode="auto">
            <a:xfrm>
              <a:off x="2060" y="933"/>
              <a:ext cx="32" cy="40"/>
            </a:xfrm>
            <a:custGeom>
              <a:avLst/>
              <a:gdLst>
                <a:gd name="T0" fmla="*/ 13 w 32"/>
                <a:gd name="T1" fmla="*/ 5 h 40"/>
                <a:gd name="T2" fmla="*/ 0 w 32"/>
                <a:gd name="T3" fmla="*/ 5 h 40"/>
                <a:gd name="T4" fmla="*/ 0 w 32"/>
                <a:gd name="T5" fmla="*/ 3 h 40"/>
                <a:gd name="T6" fmla="*/ 0 w 32"/>
                <a:gd name="T7" fmla="*/ 0 h 40"/>
                <a:gd name="T8" fmla="*/ 32 w 32"/>
                <a:gd name="T9" fmla="*/ 0 h 40"/>
                <a:gd name="T10" fmla="*/ 32 w 32"/>
                <a:gd name="T11" fmla="*/ 3 h 40"/>
                <a:gd name="T12" fmla="*/ 32 w 32"/>
                <a:gd name="T13" fmla="*/ 5 h 40"/>
                <a:gd name="T14" fmla="*/ 18 w 32"/>
                <a:gd name="T15" fmla="*/ 5 h 40"/>
                <a:gd name="T16" fmla="*/ 18 w 32"/>
                <a:gd name="T17" fmla="*/ 40 h 40"/>
                <a:gd name="T18" fmla="*/ 16 w 32"/>
                <a:gd name="T19" fmla="*/ 40 h 40"/>
                <a:gd name="T20" fmla="*/ 13 w 32"/>
                <a:gd name="T21" fmla="*/ 40 h 40"/>
                <a:gd name="T22" fmla="*/ 13 w 32"/>
                <a:gd name="T23"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0">
                  <a:moveTo>
                    <a:pt x="13" y="5"/>
                  </a:moveTo>
                  <a:lnTo>
                    <a:pt x="0" y="5"/>
                  </a:lnTo>
                  <a:lnTo>
                    <a:pt x="0" y="3"/>
                  </a:lnTo>
                  <a:lnTo>
                    <a:pt x="0" y="0"/>
                  </a:lnTo>
                  <a:lnTo>
                    <a:pt x="32" y="0"/>
                  </a:lnTo>
                  <a:lnTo>
                    <a:pt x="32" y="3"/>
                  </a:lnTo>
                  <a:lnTo>
                    <a:pt x="32" y="5"/>
                  </a:lnTo>
                  <a:lnTo>
                    <a:pt x="18" y="5"/>
                  </a:lnTo>
                  <a:lnTo>
                    <a:pt x="18" y="40"/>
                  </a:lnTo>
                  <a:lnTo>
                    <a:pt x="16" y="40"/>
                  </a:lnTo>
                  <a:lnTo>
                    <a:pt x="13" y="40"/>
                  </a:lnTo>
                  <a:lnTo>
                    <a:pt x="13" y="5"/>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06" name="Freeform 104"/>
            <p:cNvSpPr/>
            <p:nvPr userDrawn="1"/>
          </p:nvSpPr>
          <p:spPr bwMode="auto">
            <a:xfrm>
              <a:off x="2101" y="933"/>
              <a:ext cx="34" cy="40"/>
            </a:xfrm>
            <a:custGeom>
              <a:avLst/>
              <a:gdLst>
                <a:gd name="T0" fmla="*/ 15 w 34"/>
                <a:gd name="T1" fmla="*/ 24 h 40"/>
                <a:gd name="T2" fmla="*/ 0 w 34"/>
                <a:gd name="T3" fmla="*/ 0 h 40"/>
                <a:gd name="T4" fmla="*/ 3 w 34"/>
                <a:gd name="T5" fmla="*/ 0 h 40"/>
                <a:gd name="T6" fmla="*/ 6 w 34"/>
                <a:gd name="T7" fmla="*/ 0 h 40"/>
                <a:gd name="T8" fmla="*/ 17 w 34"/>
                <a:gd name="T9" fmla="*/ 19 h 40"/>
                <a:gd name="T10" fmla="*/ 17 w 34"/>
                <a:gd name="T11" fmla="*/ 19 h 40"/>
                <a:gd name="T12" fmla="*/ 28 w 34"/>
                <a:gd name="T13" fmla="*/ 0 h 40"/>
                <a:gd name="T14" fmla="*/ 32 w 34"/>
                <a:gd name="T15" fmla="*/ 0 h 40"/>
                <a:gd name="T16" fmla="*/ 34 w 34"/>
                <a:gd name="T17" fmla="*/ 0 h 40"/>
                <a:gd name="T18" fmla="*/ 20 w 34"/>
                <a:gd name="T19" fmla="*/ 24 h 40"/>
                <a:gd name="T20" fmla="*/ 20 w 34"/>
                <a:gd name="T21" fmla="*/ 40 h 40"/>
                <a:gd name="T22" fmla="*/ 17 w 34"/>
                <a:gd name="T23" fmla="*/ 40 h 40"/>
                <a:gd name="T24" fmla="*/ 15 w 34"/>
                <a:gd name="T25" fmla="*/ 40 h 40"/>
                <a:gd name="T26" fmla="*/ 15 w 34"/>
                <a:gd name="T27"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 h="40">
                  <a:moveTo>
                    <a:pt x="15" y="24"/>
                  </a:moveTo>
                  <a:lnTo>
                    <a:pt x="0" y="0"/>
                  </a:lnTo>
                  <a:lnTo>
                    <a:pt x="3" y="0"/>
                  </a:lnTo>
                  <a:lnTo>
                    <a:pt x="6" y="0"/>
                  </a:lnTo>
                  <a:lnTo>
                    <a:pt x="17" y="19"/>
                  </a:lnTo>
                  <a:lnTo>
                    <a:pt x="17" y="19"/>
                  </a:lnTo>
                  <a:lnTo>
                    <a:pt x="28" y="0"/>
                  </a:lnTo>
                  <a:lnTo>
                    <a:pt x="32" y="0"/>
                  </a:lnTo>
                  <a:lnTo>
                    <a:pt x="34" y="0"/>
                  </a:lnTo>
                  <a:lnTo>
                    <a:pt x="20" y="24"/>
                  </a:lnTo>
                  <a:lnTo>
                    <a:pt x="20" y="40"/>
                  </a:lnTo>
                  <a:lnTo>
                    <a:pt x="17" y="40"/>
                  </a:lnTo>
                  <a:lnTo>
                    <a:pt x="15" y="40"/>
                  </a:lnTo>
                  <a:lnTo>
                    <a:pt x="15" y="24"/>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07" name="Freeform 105"/>
            <p:cNvSpPr>
              <a:spLocks noEditPoints="1"/>
            </p:cNvSpPr>
            <p:nvPr userDrawn="1"/>
          </p:nvSpPr>
          <p:spPr bwMode="auto">
            <a:xfrm>
              <a:off x="954" y="660"/>
              <a:ext cx="350" cy="353"/>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08" name="Freeform 106"/>
            <p:cNvSpPr/>
            <p:nvPr userDrawn="1"/>
          </p:nvSpPr>
          <p:spPr bwMode="auto">
            <a:xfrm>
              <a:off x="1033" y="739"/>
              <a:ext cx="193" cy="17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09" name="Freeform 107"/>
            <p:cNvSpPr/>
            <p:nvPr userDrawn="1"/>
          </p:nvSpPr>
          <p:spPr bwMode="auto">
            <a:xfrm>
              <a:off x="972" y="867"/>
              <a:ext cx="40" cy="29"/>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10" name="Freeform 108"/>
            <p:cNvSpPr/>
            <p:nvPr userDrawn="1"/>
          </p:nvSpPr>
          <p:spPr bwMode="auto">
            <a:xfrm>
              <a:off x="984" y="888"/>
              <a:ext cx="38" cy="31"/>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11" name="Freeform 109"/>
            <p:cNvSpPr/>
            <p:nvPr userDrawn="1"/>
          </p:nvSpPr>
          <p:spPr bwMode="auto">
            <a:xfrm>
              <a:off x="995" y="906"/>
              <a:ext cx="38" cy="33"/>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12" name="Freeform 110"/>
            <p:cNvSpPr/>
            <p:nvPr userDrawn="1"/>
          </p:nvSpPr>
          <p:spPr bwMode="auto">
            <a:xfrm>
              <a:off x="1026" y="934"/>
              <a:ext cx="24" cy="29"/>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13" name="Freeform 111"/>
            <p:cNvSpPr>
              <a:spLocks noEditPoints="1"/>
            </p:cNvSpPr>
            <p:nvPr userDrawn="1"/>
          </p:nvSpPr>
          <p:spPr bwMode="auto">
            <a:xfrm>
              <a:off x="1034" y="942"/>
              <a:ext cx="29" cy="35"/>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14" name="Freeform 112"/>
            <p:cNvSpPr/>
            <p:nvPr userDrawn="1"/>
          </p:nvSpPr>
          <p:spPr bwMode="auto">
            <a:xfrm>
              <a:off x="1054" y="948"/>
              <a:ext cx="32" cy="39"/>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15" name="Freeform 113"/>
            <p:cNvSpPr/>
            <p:nvPr userDrawn="1"/>
          </p:nvSpPr>
          <p:spPr bwMode="auto">
            <a:xfrm>
              <a:off x="1079" y="957"/>
              <a:ext cx="23" cy="36"/>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16" name="Freeform 114"/>
            <p:cNvSpPr/>
            <p:nvPr userDrawn="1"/>
          </p:nvSpPr>
          <p:spPr bwMode="auto">
            <a:xfrm>
              <a:off x="1121" y="962"/>
              <a:ext cx="19" cy="33"/>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17" name="Freeform 115"/>
            <p:cNvSpPr/>
            <p:nvPr userDrawn="1"/>
          </p:nvSpPr>
          <p:spPr bwMode="auto">
            <a:xfrm>
              <a:off x="1142" y="959"/>
              <a:ext cx="21" cy="36"/>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18" name="Freeform 116"/>
            <p:cNvSpPr/>
            <p:nvPr userDrawn="1"/>
          </p:nvSpPr>
          <p:spPr bwMode="auto">
            <a:xfrm>
              <a:off x="1162" y="957"/>
              <a:ext cx="14" cy="33"/>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19" name="Freeform 117"/>
            <p:cNvSpPr/>
            <p:nvPr userDrawn="1"/>
          </p:nvSpPr>
          <p:spPr bwMode="auto">
            <a:xfrm>
              <a:off x="1169" y="948"/>
              <a:ext cx="23" cy="37"/>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20" name="Freeform 118"/>
            <p:cNvSpPr/>
            <p:nvPr userDrawn="1"/>
          </p:nvSpPr>
          <p:spPr bwMode="auto">
            <a:xfrm>
              <a:off x="1188" y="939"/>
              <a:ext cx="33" cy="38"/>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21" name="Freeform 119"/>
            <p:cNvSpPr>
              <a:spLocks noEditPoints="1"/>
            </p:cNvSpPr>
            <p:nvPr userDrawn="1"/>
          </p:nvSpPr>
          <p:spPr bwMode="auto">
            <a:xfrm>
              <a:off x="1205" y="931"/>
              <a:ext cx="34" cy="34"/>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22" name="Freeform 120"/>
            <p:cNvSpPr/>
            <p:nvPr userDrawn="1"/>
          </p:nvSpPr>
          <p:spPr bwMode="auto">
            <a:xfrm>
              <a:off x="1223" y="916"/>
              <a:ext cx="34" cy="29"/>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23" name="Freeform 121"/>
            <p:cNvSpPr/>
            <p:nvPr userDrawn="1"/>
          </p:nvSpPr>
          <p:spPr bwMode="auto">
            <a:xfrm>
              <a:off x="1234" y="906"/>
              <a:ext cx="31" cy="21"/>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24" name="Freeform 122"/>
            <p:cNvSpPr/>
            <p:nvPr userDrawn="1"/>
          </p:nvSpPr>
          <p:spPr bwMode="auto">
            <a:xfrm>
              <a:off x="1239" y="884"/>
              <a:ext cx="36" cy="28"/>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25" name="Freeform 123"/>
            <p:cNvSpPr/>
            <p:nvPr userDrawn="1"/>
          </p:nvSpPr>
          <p:spPr bwMode="auto">
            <a:xfrm>
              <a:off x="1247" y="865"/>
              <a:ext cx="36" cy="23"/>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26" name="Freeform 124"/>
            <p:cNvSpPr/>
            <p:nvPr userDrawn="1"/>
          </p:nvSpPr>
          <p:spPr bwMode="auto">
            <a:xfrm>
              <a:off x="1010" y="928"/>
              <a:ext cx="34" cy="25"/>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27" name="Freeform 125"/>
            <p:cNvSpPr>
              <a:spLocks noEditPoints="1"/>
            </p:cNvSpPr>
            <p:nvPr userDrawn="1"/>
          </p:nvSpPr>
          <p:spPr bwMode="auto">
            <a:xfrm>
              <a:off x="1073" y="917"/>
              <a:ext cx="106" cy="33"/>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28" name="Freeform 126"/>
            <p:cNvSpPr/>
            <p:nvPr userDrawn="1"/>
          </p:nvSpPr>
          <p:spPr bwMode="auto">
            <a:xfrm>
              <a:off x="1184" y="728"/>
              <a:ext cx="14" cy="14"/>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29" name="Freeform 127"/>
            <p:cNvSpPr/>
            <p:nvPr userDrawn="1"/>
          </p:nvSpPr>
          <p:spPr bwMode="auto">
            <a:xfrm>
              <a:off x="1148" y="686"/>
              <a:ext cx="51" cy="45"/>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30" name="Freeform 128"/>
            <p:cNvSpPr/>
            <p:nvPr userDrawn="1"/>
          </p:nvSpPr>
          <p:spPr bwMode="auto">
            <a:xfrm>
              <a:off x="1063" y="714"/>
              <a:ext cx="20" cy="41"/>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31" name="Freeform 129"/>
            <p:cNvSpPr/>
            <p:nvPr userDrawn="1"/>
          </p:nvSpPr>
          <p:spPr bwMode="auto">
            <a:xfrm>
              <a:off x="1090" y="704"/>
              <a:ext cx="16" cy="16"/>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32" name="Freeform 130"/>
            <p:cNvSpPr/>
            <p:nvPr userDrawn="1"/>
          </p:nvSpPr>
          <p:spPr bwMode="auto">
            <a:xfrm>
              <a:off x="1062" y="710"/>
              <a:ext cx="12" cy="14"/>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33" name="Freeform 131"/>
            <p:cNvSpPr/>
            <p:nvPr userDrawn="1"/>
          </p:nvSpPr>
          <p:spPr bwMode="auto">
            <a:xfrm>
              <a:off x="1085" y="688"/>
              <a:ext cx="19" cy="21"/>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34" name="Freeform 132"/>
            <p:cNvSpPr/>
            <p:nvPr userDrawn="1"/>
          </p:nvSpPr>
          <p:spPr bwMode="auto">
            <a:xfrm>
              <a:off x="1062" y="693"/>
              <a:ext cx="12" cy="13"/>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35" name="Freeform 133"/>
            <p:cNvSpPr/>
            <p:nvPr userDrawn="1"/>
          </p:nvSpPr>
          <p:spPr bwMode="auto">
            <a:xfrm>
              <a:off x="996" y="742"/>
              <a:ext cx="47" cy="83"/>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36" name="Freeform 134"/>
            <p:cNvSpPr/>
            <p:nvPr userDrawn="1"/>
          </p:nvSpPr>
          <p:spPr bwMode="auto">
            <a:xfrm>
              <a:off x="989" y="789"/>
              <a:ext cx="13" cy="11"/>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37" name="Freeform 135"/>
            <p:cNvSpPr/>
            <p:nvPr userDrawn="1"/>
          </p:nvSpPr>
          <p:spPr bwMode="auto">
            <a:xfrm>
              <a:off x="977" y="776"/>
              <a:ext cx="14" cy="13"/>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38" name="Freeform 136"/>
            <p:cNvSpPr/>
            <p:nvPr userDrawn="1"/>
          </p:nvSpPr>
          <p:spPr bwMode="auto">
            <a:xfrm>
              <a:off x="1048" y="786"/>
              <a:ext cx="163" cy="141"/>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39" name="Freeform 137"/>
            <p:cNvSpPr>
              <a:spLocks noEditPoints="1"/>
            </p:cNvSpPr>
            <p:nvPr userDrawn="1"/>
          </p:nvSpPr>
          <p:spPr bwMode="auto">
            <a:xfrm>
              <a:off x="1214" y="757"/>
              <a:ext cx="64" cy="43"/>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40" name="Freeform 138"/>
            <p:cNvSpPr/>
            <p:nvPr userDrawn="1"/>
          </p:nvSpPr>
          <p:spPr bwMode="auto">
            <a:xfrm>
              <a:off x="1239" y="750"/>
              <a:ext cx="10" cy="19"/>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41" name="Freeform 139"/>
            <p:cNvSpPr/>
            <p:nvPr userDrawn="1"/>
          </p:nvSpPr>
          <p:spPr bwMode="auto">
            <a:xfrm>
              <a:off x="1239" y="750"/>
              <a:ext cx="10" cy="19"/>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42" name="Freeform 140"/>
            <p:cNvSpPr/>
            <p:nvPr userDrawn="1"/>
          </p:nvSpPr>
          <p:spPr bwMode="auto">
            <a:xfrm>
              <a:off x="1229" y="757"/>
              <a:ext cx="7" cy="9"/>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43" name="Freeform 141"/>
            <p:cNvSpPr/>
            <p:nvPr userDrawn="1"/>
          </p:nvSpPr>
          <p:spPr bwMode="auto">
            <a:xfrm>
              <a:off x="1229" y="757"/>
              <a:ext cx="7" cy="9"/>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gr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 name="矩形 50"/>
          <p:cNvSpPr/>
          <p:nvPr/>
        </p:nvSpPr>
        <p:spPr>
          <a:xfrm>
            <a:off x="146856" y="1952429"/>
            <a:ext cx="12191980" cy="6857990"/>
          </a:xfrm>
          <a:prstGeom prst="rect">
            <a:avLst/>
          </a:prstGeom>
          <a:blipFill dpi="0" rotWithShape="1">
            <a:blip r:embed="rId1">
              <a:alphaModFix amt="10000"/>
              <a:duotone>
                <a:schemeClr val="bg2">
                  <a:shade val="45000"/>
                  <a:satMod val="135000"/>
                </a:schemeClr>
                <a:prstClr val="white"/>
              </a:duotone>
            </a:blip>
            <a:srcRect/>
            <a:tile tx="0" ty="0" sx="60000" sy="6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spcAft>
                <a:spcPts val="100"/>
              </a:spcAft>
            </a:pPr>
            <a:endParaRPr lang="zh-CN" altLang="en-US"/>
          </a:p>
        </p:txBody>
      </p:sp>
      <p:sp>
        <p:nvSpPr>
          <p:cNvPr id="5" name="文本占位符 4"/>
          <p:cNvSpPr>
            <a:spLocks noGrp="1"/>
          </p:cNvSpPr>
          <p:nvPr>
            <p:ph type="body" sz="quarter" idx="14"/>
          </p:nvPr>
        </p:nvSpPr>
        <p:spPr>
          <a:xfrm>
            <a:off x="1514705" y="4747371"/>
            <a:ext cx="2743200" cy="617537"/>
          </a:xfrm>
        </p:spPr>
        <p:txBody>
          <a:bodyPr/>
          <a:lstStyle/>
          <a:p>
            <a:r>
              <a:rPr lang="zh-CN" altLang="en-US" dirty="0">
                <a:latin typeface="更纱黑体 SC Light" panose="02000400000000000000" charset="-122"/>
                <a:ea typeface="更纱黑体 SC Light" panose="02000400000000000000" charset="-122"/>
                <a:cs typeface="更纱黑体 SC Light" panose="02000400000000000000" charset="-122"/>
              </a:rPr>
              <a:t>冯焱</a:t>
            </a:r>
            <a:r>
              <a:rPr lang="en-US" altLang="zh-CN" dirty="0">
                <a:latin typeface="更纱黑体 SC Light" panose="02000400000000000000" charset="-122"/>
                <a:ea typeface="更纱黑体 SC Light" panose="02000400000000000000" charset="-122"/>
                <a:cs typeface="更纱黑体 SC Light" panose="02000400000000000000" charset="-122"/>
              </a:rPr>
              <a:t> </a:t>
            </a:r>
            <a:r>
              <a:rPr lang="zh-CN" altLang="en-US" dirty="0">
                <a:latin typeface="更纱黑体 SC Light" panose="02000400000000000000" charset="-122"/>
                <a:ea typeface="更纱黑体 SC Light" panose="02000400000000000000" charset="-122"/>
                <a:cs typeface="更纱黑体 SC Light" panose="02000400000000000000" charset="-122"/>
                <a:sym typeface="+mn-ea"/>
              </a:rPr>
              <a:t>方成睿</a:t>
            </a:r>
            <a:endParaRPr lang="en-US" altLang="zh-CN" dirty="0">
              <a:latin typeface="更纱黑体 SC Light" panose="02000400000000000000" charset="-122"/>
              <a:ea typeface="更纱黑体 SC Light" panose="02000400000000000000" charset="-122"/>
              <a:cs typeface="更纱黑体 SC Light" panose="02000400000000000000" charset="-122"/>
            </a:endParaRPr>
          </a:p>
        </p:txBody>
      </p:sp>
      <p:sp>
        <p:nvSpPr>
          <p:cNvPr id="7" name="文本占位符 6"/>
          <p:cNvSpPr>
            <a:spLocks noGrp="1"/>
          </p:cNvSpPr>
          <p:nvPr>
            <p:ph type="body" sz="quarter" idx="15"/>
          </p:nvPr>
        </p:nvSpPr>
        <p:spPr>
          <a:xfrm>
            <a:off x="1514334" y="3476648"/>
            <a:ext cx="3231228" cy="485081"/>
          </a:xfrm>
        </p:spPr>
        <p:txBody>
          <a:bodyPr/>
          <a:lstStyle/>
          <a:p>
            <a:endParaRPr lang="zh-CN" altLang="en-US" dirty="0"/>
          </a:p>
        </p:txBody>
      </p:sp>
      <p:sp>
        <p:nvSpPr>
          <p:cNvPr id="3" name="灯片编号占位符 2"/>
          <p:cNvSpPr>
            <a:spLocks noGrp="1"/>
          </p:cNvSpPr>
          <p:nvPr>
            <p:ph type="sldNum" sz="quarter" idx="4294967295"/>
          </p:nvPr>
        </p:nvSpPr>
        <p:spPr>
          <a:xfrm>
            <a:off x="9448800" y="6516688"/>
            <a:ext cx="2743200" cy="341312"/>
          </a:xfrm>
          <a:prstGeom prst="rect">
            <a:avLst/>
          </a:prstGeom>
        </p:spPr>
        <p:txBody>
          <a:bodyPr/>
          <a:lstStyle/>
          <a:p>
            <a:fld id="{1AAC388E-FA9E-4A2C-95EA-1F6B3A07935A}" type="slidenum">
              <a:rPr lang="zh-CN" altLang="en-US" smtClean="0"/>
            </a:fld>
            <a:endParaRPr lang="zh-CN" altLang="en-US"/>
          </a:p>
        </p:txBody>
      </p:sp>
      <p:grpSp>
        <p:nvGrpSpPr>
          <p:cNvPr id="8" name="组合 7"/>
          <p:cNvGrpSpPr/>
          <p:nvPr/>
        </p:nvGrpSpPr>
        <p:grpSpPr>
          <a:xfrm>
            <a:off x="7027667" y="537616"/>
            <a:ext cx="6961907" cy="7021575"/>
            <a:chOff x="4038600" y="2259880"/>
            <a:chExt cx="2647060" cy="2669747"/>
          </a:xfrm>
          <a:solidFill>
            <a:srgbClr val="A6A6A6">
              <a:alpha val="20000"/>
            </a:srgbClr>
          </a:solidFill>
        </p:grpSpPr>
        <p:sp>
          <p:nvSpPr>
            <p:cNvPr id="9" name="Freeform 105"/>
            <p:cNvSpPr>
              <a:spLocks noEditPoints="1"/>
            </p:cNvSpPr>
            <p:nvPr userDrawn="1"/>
          </p:nvSpPr>
          <p:spPr bwMode="auto">
            <a:xfrm>
              <a:off x="4038600" y="2259880"/>
              <a:ext cx="2647060" cy="2669747"/>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0" name="Freeform 106"/>
            <p:cNvSpPr/>
            <p:nvPr userDrawn="1"/>
          </p:nvSpPr>
          <p:spPr bwMode="auto">
            <a:xfrm>
              <a:off x="4636079" y="2857359"/>
              <a:ext cx="1459664" cy="130840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3" name="Freeform 107"/>
            <p:cNvSpPr/>
            <p:nvPr userDrawn="1"/>
          </p:nvSpPr>
          <p:spPr bwMode="auto">
            <a:xfrm>
              <a:off x="4174734" y="3825426"/>
              <a:ext cx="302521" cy="219328"/>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4" name="Freeform 108"/>
            <p:cNvSpPr/>
            <p:nvPr userDrawn="1"/>
          </p:nvSpPr>
          <p:spPr bwMode="auto">
            <a:xfrm>
              <a:off x="4265491" y="3984249"/>
              <a:ext cx="287395" cy="234454"/>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5" name="Freeform 109"/>
            <p:cNvSpPr/>
            <p:nvPr userDrawn="1"/>
          </p:nvSpPr>
          <p:spPr bwMode="auto">
            <a:xfrm>
              <a:off x="4348684" y="4120384"/>
              <a:ext cx="287395" cy="249580"/>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6" name="Freeform 110"/>
            <p:cNvSpPr/>
            <p:nvPr userDrawn="1"/>
          </p:nvSpPr>
          <p:spPr bwMode="auto">
            <a:xfrm>
              <a:off x="4583138" y="4332148"/>
              <a:ext cx="181513" cy="219328"/>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7" name="Freeform 111"/>
            <p:cNvSpPr>
              <a:spLocks noEditPoints="1"/>
            </p:cNvSpPr>
            <p:nvPr userDrawn="1"/>
          </p:nvSpPr>
          <p:spPr bwMode="auto">
            <a:xfrm>
              <a:off x="4643642" y="4392652"/>
              <a:ext cx="219328" cy="264706"/>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8" name="Freeform 112"/>
            <p:cNvSpPr/>
            <p:nvPr/>
          </p:nvSpPr>
          <p:spPr bwMode="auto">
            <a:xfrm>
              <a:off x="4794903" y="4438031"/>
              <a:ext cx="242017" cy="294958"/>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9" name="Freeform 113"/>
            <p:cNvSpPr/>
            <p:nvPr userDrawn="1"/>
          </p:nvSpPr>
          <p:spPr bwMode="auto">
            <a:xfrm>
              <a:off x="4983978" y="4506098"/>
              <a:ext cx="173950" cy="272269"/>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1" name="Freeform 114"/>
            <p:cNvSpPr/>
            <p:nvPr userDrawn="1"/>
          </p:nvSpPr>
          <p:spPr bwMode="auto">
            <a:xfrm>
              <a:off x="5301626" y="4543913"/>
              <a:ext cx="143698" cy="249580"/>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2" name="Freeform 115"/>
            <p:cNvSpPr/>
            <p:nvPr userDrawn="1"/>
          </p:nvSpPr>
          <p:spPr bwMode="auto">
            <a:xfrm>
              <a:off x="5460449" y="4521224"/>
              <a:ext cx="158824" cy="272269"/>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3" name="Freeform 116"/>
            <p:cNvSpPr/>
            <p:nvPr userDrawn="1"/>
          </p:nvSpPr>
          <p:spPr bwMode="auto">
            <a:xfrm>
              <a:off x="5611710" y="4506098"/>
              <a:ext cx="105882" cy="249580"/>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4" name="Freeform 117"/>
            <p:cNvSpPr/>
            <p:nvPr userDrawn="1"/>
          </p:nvSpPr>
          <p:spPr bwMode="auto">
            <a:xfrm>
              <a:off x="5664651" y="4438031"/>
              <a:ext cx="173950" cy="279832"/>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5" name="Freeform 118"/>
            <p:cNvSpPr/>
            <p:nvPr userDrawn="1"/>
          </p:nvSpPr>
          <p:spPr bwMode="auto">
            <a:xfrm>
              <a:off x="5808348" y="4369963"/>
              <a:ext cx="249580" cy="287395"/>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6" name="Freeform 119"/>
            <p:cNvSpPr>
              <a:spLocks noEditPoints="1"/>
            </p:cNvSpPr>
            <p:nvPr userDrawn="1"/>
          </p:nvSpPr>
          <p:spPr bwMode="auto">
            <a:xfrm>
              <a:off x="5936920" y="4309459"/>
              <a:ext cx="257143" cy="257143"/>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7" name="Freeform 120"/>
            <p:cNvSpPr/>
            <p:nvPr userDrawn="1"/>
          </p:nvSpPr>
          <p:spPr bwMode="auto">
            <a:xfrm>
              <a:off x="6073054" y="4196014"/>
              <a:ext cx="257143" cy="219328"/>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8" name="Freeform 121"/>
            <p:cNvSpPr/>
            <p:nvPr userDrawn="1"/>
          </p:nvSpPr>
          <p:spPr bwMode="auto">
            <a:xfrm>
              <a:off x="6156248" y="4120384"/>
              <a:ext cx="234454" cy="158823"/>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9" name="Freeform 122"/>
            <p:cNvSpPr/>
            <p:nvPr userDrawn="1"/>
          </p:nvSpPr>
          <p:spPr bwMode="auto">
            <a:xfrm>
              <a:off x="6194063" y="3953997"/>
              <a:ext cx="272269" cy="211765"/>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0" name="Freeform 123"/>
            <p:cNvSpPr/>
            <p:nvPr userDrawn="1"/>
          </p:nvSpPr>
          <p:spPr bwMode="auto">
            <a:xfrm>
              <a:off x="6254567" y="3810300"/>
              <a:ext cx="272269" cy="173950"/>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1" name="Freeform 124"/>
            <p:cNvSpPr/>
            <p:nvPr userDrawn="1"/>
          </p:nvSpPr>
          <p:spPr bwMode="auto">
            <a:xfrm>
              <a:off x="4462130" y="4286770"/>
              <a:ext cx="257143" cy="189076"/>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2" name="Freeform 125"/>
            <p:cNvSpPr>
              <a:spLocks noEditPoints="1"/>
            </p:cNvSpPr>
            <p:nvPr userDrawn="1"/>
          </p:nvSpPr>
          <p:spPr bwMode="auto">
            <a:xfrm>
              <a:off x="4938600" y="4203577"/>
              <a:ext cx="801681" cy="249580"/>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3" name="Freeform 126"/>
            <p:cNvSpPr/>
            <p:nvPr userDrawn="1"/>
          </p:nvSpPr>
          <p:spPr bwMode="auto">
            <a:xfrm>
              <a:off x="5778096" y="2774166"/>
              <a:ext cx="105882" cy="105882"/>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4" name="Freeform 127"/>
            <p:cNvSpPr/>
            <p:nvPr userDrawn="1"/>
          </p:nvSpPr>
          <p:spPr bwMode="auto">
            <a:xfrm>
              <a:off x="5505827" y="2456519"/>
              <a:ext cx="385714" cy="340336"/>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5" name="Freeform 128"/>
            <p:cNvSpPr/>
            <p:nvPr userDrawn="1"/>
          </p:nvSpPr>
          <p:spPr bwMode="auto">
            <a:xfrm>
              <a:off x="4862970" y="2668283"/>
              <a:ext cx="151261" cy="310084"/>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6" name="Freeform 129"/>
            <p:cNvSpPr/>
            <p:nvPr userDrawn="1"/>
          </p:nvSpPr>
          <p:spPr bwMode="auto">
            <a:xfrm>
              <a:off x="5067172" y="2592653"/>
              <a:ext cx="121008" cy="121008"/>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7" name="Freeform 130"/>
            <p:cNvSpPr/>
            <p:nvPr userDrawn="1"/>
          </p:nvSpPr>
          <p:spPr bwMode="auto">
            <a:xfrm>
              <a:off x="4855407" y="2638031"/>
              <a:ext cx="90756" cy="105882"/>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8" name="Freeform 131"/>
            <p:cNvSpPr/>
            <p:nvPr userDrawn="1"/>
          </p:nvSpPr>
          <p:spPr bwMode="auto">
            <a:xfrm>
              <a:off x="5029357" y="2471645"/>
              <a:ext cx="143698" cy="158823"/>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9" name="Freeform 132"/>
            <p:cNvSpPr/>
            <p:nvPr userDrawn="1"/>
          </p:nvSpPr>
          <p:spPr bwMode="auto">
            <a:xfrm>
              <a:off x="4855407" y="2509460"/>
              <a:ext cx="90756" cy="98319"/>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0" name="Freeform 133"/>
            <p:cNvSpPr/>
            <p:nvPr userDrawn="1"/>
          </p:nvSpPr>
          <p:spPr bwMode="auto">
            <a:xfrm>
              <a:off x="4356247" y="2880048"/>
              <a:ext cx="355462" cy="627731"/>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1" name="Freeform 134"/>
            <p:cNvSpPr/>
            <p:nvPr userDrawn="1"/>
          </p:nvSpPr>
          <p:spPr bwMode="auto">
            <a:xfrm>
              <a:off x="4303306" y="3235510"/>
              <a:ext cx="98319" cy="83193"/>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2" name="Freeform 135"/>
            <p:cNvSpPr/>
            <p:nvPr userDrawn="1"/>
          </p:nvSpPr>
          <p:spPr bwMode="auto">
            <a:xfrm>
              <a:off x="4212550" y="3137191"/>
              <a:ext cx="105882" cy="98319"/>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3" name="Freeform 136"/>
            <p:cNvSpPr/>
            <p:nvPr userDrawn="1"/>
          </p:nvSpPr>
          <p:spPr bwMode="auto">
            <a:xfrm>
              <a:off x="4749525" y="3212821"/>
              <a:ext cx="1232773" cy="1066386"/>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4" name="Freeform 137"/>
            <p:cNvSpPr>
              <a:spLocks noEditPoints="1"/>
            </p:cNvSpPr>
            <p:nvPr userDrawn="1"/>
          </p:nvSpPr>
          <p:spPr bwMode="auto">
            <a:xfrm>
              <a:off x="6004987" y="2993493"/>
              <a:ext cx="484034" cy="325210"/>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5" name="Freeform 138"/>
            <p:cNvSpPr/>
            <p:nvPr userDrawn="1"/>
          </p:nvSpPr>
          <p:spPr bwMode="auto">
            <a:xfrm>
              <a:off x="6194063" y="2940552"/>
              <a:ext cx="75630" cy="143697"/>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6" name="Freeform 139"/>
            <p:cNvSpPr/>
            <p:nvPr userDrawn="1"/>
          </p:nvSpPr>
          <p:spPr bwMode="auto">
            <a:xfrm>
              <a:off x="6194063" y="2940552"/>
              <a:ext cx="75630" cy="143697"/>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7" name="Freeform 140"/>
            <p:cNvSpPr/>
            <p:nvPr userDrawn="1"/>
          </p:nvSpPr>
          <p:spPr bwMode="auto">
            <a:xfrm>
              <a:off x="6118433" y="2993493"/>
              <a:ext cx="52941" cy="68067"/>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8" name="Freeform 141"/>
            <p:cNvSpPr/>
            <p:nvPr userDrawn="1"/>
          </p:nvSpPr>
          <p:spPr bwMode="auto">
            <a:xfrm>
              <a:off x="6118433" y="2993493"/>
              <a:ext cx="52941" cy="68067"/>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grpSp>
      <p:sp>
        <p:nvSpPr>
          <p:cNvPr id="50" name="文本占位符 49"/>
          <p:cNvSpPr>
            <a:spLocks noGrp="1"/>
          </p:cNvSpPr>
          <p:nvPr>
            <p:ph type="body" sz="quarter" idx="11"/>
          </p:nvPr>
        </p:nvSpPr>
        <p:spPr>
          <a:xfrm>
            <a:off x="1514475" y="2623820"/>
            <a:ext cx="10247630" cy="721995"/>
          </a:xfrm>
        </p:spPr>
        <p:txBody>
          <a:bodyPr/>
          <a:lstStyle/>
          <a:p>
            <a:pPr algn="l"/>
            <a:r>
              <a:rPr lang="en-US" altLang="zh-CN" dirty="0">
                <a:latin typeface="更纱黑体 SC Light" panose="02000400000000000000" charset="-122"/>
                <a:ea typeface="更纱黑体 SC Light" panose="02000400000000000000" charset="-122"/>
                <a:sym typeface="+mn-ea"/>
              </a:rPr>
              <a:t>Fake deposit vulnerability in Ethereum Smart Contracts </a:t>
            </a:r>
            <a:endParaRPr lang="zh-CN" altLang="en-US" dirty="0">
              <a:latin typeface="更纱黑体 SC Light" panose="02000400000000000000" charset="-122"/>
              <a:ea typeface="更纱黑体 SC Light" panose="02000400000000000000" charset="-122"/>
            </a:endParaRPr>
          </a:p>
          <a:p>
            <a:pPr algn="l"/>
            <a:endParaRPr lang="zh-CN" altLang="en-US" dirty="0">
              <a:latin typeface="更纱黑体 SC Light" panose="02000400000000000000" charset="-122"/>
              <a:ea typeface="更纱黑体 SC Light" panose="02000400000000000000" charset="-122"/>
            </a:endParaRPr>
          </a:p>
        </p:txBody>
      </p:sp>
      <p:sp>
        <p:nvSpPr>
          <p:cNvPr id="2" name="矩形 1"/>
          <p:cNvSpPr/>
          <p:nvPr/>
        </p:nvSpPr>
        <p:spPr>
          <a:xfrm>
            <a:off x="1135380" y="3408045"/>
            <a:ext cx="4344035" cy="87503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4" name="文本框 3"/>
          <p:cNvSpPr txBox="1"/>
          <p:nvPr/>
        </p:nvSpPr>
        <p:spPr>
          <a:xfrm>
            <a:off x="1567815" y="3609340"/>
            <a:ext cx="3489325" cy="663575"/>
          </a:xfrm>
          <a:prstGeom prst="rect">
            <a:avLst/>
          </a:prstGeom>
          <a:noFill/>
        </p:spPr>
        <p:txBody>
          <a:bodyPr wrap="square" lIns="0" tIns="0" rIns="0" bIns="0" rtlCol="0" anchor="ctr">
            <a:normAutofit/>
          </a:bodyPr>
          <a:lstStyle/>
          <a:p>
            <a:pPr algn="l">
              <a:lnSpc>
                <a:spcPct val="125000"/>
              </a:lnSpc>
              <a:spcAft>
                <a:spcPts val="500"/>
              </a:spcAft>
            </a:pPr>
            <a:r>
              <a:rPr lang="zh-CN" altLang="en-US" sz="2000" dirty="0">
                <a:latin typeface="更纱黑体 SC Light" panose="02000400000000000000" charset="-122"/>
                <a:ea typeface="更纱黑体 SC Light" panose="02000400000000000000" charset="-122"/>
              </a:rPr>
              <a:t>数据安全与隐私保护展示</a:t>
            </a:r>
            <a:endParaRPr lang="zh-CN" altLang="en-US" sz="2000" dirty="0">
              <a:latin typeface="更纱黑体 SC Light" panose="02000400000000000000" charset="-122"/>
              <a:ea typeface="更纱黑体 SC Light" panose="02000400000000000000" charset="-122"/>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7027667" y="537616"/>
            <a:ext cx="6961907" cy="7021575"/>
            <a:chOff x="4038600" y="2259880"/>
            <a:chExt cx="2647060" cy="2669747"/>
          </a:xfrm>
          <a:solidFill>
            <a:srgbClr val="A6A6A6">
              <a:alpha val="20000"/>
            </a:srgbClr>
          </a:solidFill>
        </p:grpSpPr>
        <p:sp>
          <p:nvSpPr>
            <p:cNvPr id="6" name="Freeform 105"/>
            <p:cNvSpPr>
              <a:spLocks noEditPoints="1"/>
            </p:cNvSpPr>
            <p:nvPr userDrawn="1"/>
          </p:nvSpPr>
          <p:spPr bwMode="auto">
            <a:xfrm>
              <a:off x="4038600" y="2259880"/>
              <a:ext cx="2647060" cy="2669747"/>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7" name="Freeform 106"/>
            <p:cNvSpPr/>
            <p:nvPr userDrawn="1"/>
          </p:nvSpPr>
          <p:spPr bwMode="auto">
            <a:xfrm>
              <a:off x="4636079" y="2857359"/>
              <a:ext cx="1459664" cy="130840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8" name="Freeform 107"/>
            <p:cNvSpPr/>
            <p:nvPr userDrawn="1"/>
          </p:nvSpPr>
          <p:spPr bwMode="auto">
            <a:xfrm>
              <a:off x="4174734" y="3825426"/>
              <a:ext cx="302521" cy="219328"/>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9" name="Freeform 108"/>
            <p:cNvSpPr/>
            <p:nvPr userDrawn="1"/>
          </p:nvSpPr>
          <p:spPr bwMode="auto">
            <a:xfrm>
              <a:off x="4265491" y="3984249"/>
              <a:ext cx="287395" cy="234454"/>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0" name="Freeform 109"/>
            <p:cNvSpPr/>
            <p:nvPr userDrawn="1"/>
          </p:nvSpPr>
          <p:spPr bwMode="auto">
            <a:xfrm>
              <a:off x="4348684" y="4120384"/>
              <a:ext cx="287395" cy="249580"/>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1" name="Freeform 110"/>
            <p:cNvSpPr/>
            <p:nvPr userDrawn="1"/>
          </p:nvSpPr>
          <p:spPr bwMode="auto">
            <a:xfrm>
              <a:off x="4583138" y="4332148"/>
              <a:ext cx="181513" cy="219328"/>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2" name="Freeform 111"/>
            <p:cNvSpPr>
              <a:spLocks noEditPoints="1"/>
            </p:cNvSpPr>
            <p:nvPr userDrawn="1"/>
          </p:nvSpPr>
          <p:spPr bwMode="auto">
            <a:xfrm>
              <a:off x="4643642" y="4392652"/>
              <a:ext cx="219328" cy="264706"/>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3" name="Freeform 112"/>
            <p:cNvSpPr/>
            <p:nvPr/>
          </p:nvSpPr>
          <p:spPr bwMode="auto">
            <a:xfrm>
              <a:off x="4794903" y="4438031"/>
              <a:ext cx="242017" cy="294958"/>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4" name="Freeform 113"/>
            <p:cNvSpPr/>
            <p:nvPr userDrawn="1"/>
          </p:nvSpPr>
          <p:spPr bwMode="auto">
            <a:xfrm>
              <a:off x="4983978" y="4506098"/>
              <a:ext cx="173950" cy="272269"/>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5" name="Freeform 114"/>
            <p:cNvSpPr/>
            <p:nvPr userDrawn="1"/>
          </p:nvSpPr>
          <p:spPr bwMode="auto">
            <a:xfrm>
              <a:off x="5301626" y="4543913"/>
              <a:ext cx="143698" cy="249580"/>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6" name="Freeform 115"/>
            <p:cNvSpPr/>
            <p:nvPr userDrawn="1"/>
          </p:nvSpPr>
          <p:spPr bwMode="auto">
            <a:xfrm>
              <a:off x="5460449" y="4521224"/>
              <a:ext cx="158824" cy="272269"/>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7" name="Freeform 116"/>
            <p:cNvSpPr/>
            <p:nvPr userDrawn="1"/>
          </p:nvSpPr>
          <p:spPr bwMode="auto">
            <a:xfrm>
              <a:off x="5611710" y="4506098"/>
              <a:ext cx="105882" cy="249580"/>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8" name="Freeform 117"/>
            <p:cNvSpPr/>
            <p:nvPr userDrawn="1"/>
          </p:nvSpPr>
          <p:spPr bwMode="auto">
            <a:xfrm>
              <a:off x="5664651" y="4438031"/>
              <a:ext cx="173950" cy="279832"/>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9" name="Freeform 118"/>
            <p:cNvSpPr/>
            <p:nvPr userDrawn="1"/>
          </p:nvSpPr>
          <p:spPr bwMode="auto">
            <a:xfrm>
              <a:off x="5808348" y="4369963"/>
              <a:ext cx="249580" cy="287395"/>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0" name="Freeform 119"/>
            <p:cNvSpPr>
              <a:spLocks noEditPoints="1"/>
            </p:cNvSpPr>
            <p:nvPr userDrawn="1"/>
          </p:nvSpPr>
          <p:spPr bwMode="auto">
            <a:xfrm>
              <a:off x="5936920" y="4309459"/>
              <a:ext cx="257143" cy="257143"/>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1" name="Freeform 120"/>
            <p:cNvSpPr/>
            <p:nvPr userDrawn="1"/>
          </p:nvSpPr>
          <p:spPr bwMode="auto">
            <a:xfrm>
              <a:off x="6073054" y="4196014"/>
              <a:ext cx="257143" cy="219328"/>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2" name="Freeform 121"/>
            <p:cNvSpPr/>
            <p:nvPr userDrawn="1"/>
          </p:nvSpPr>
          <p:spPr bwMode="auto">
            <a:xfrm>
              <a:off x="6156248" y="4120384"/>
              <a:ext cx="234454" cy="158823"/>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3" name="Freeform 122"/>
            <p:cNvSpPr/>
            <p:nvPr userDrawn="1"/>
          </p:nvSpPr>
          <p:spPr bwMode="auto">
            <a:xfrm>
              <a:off x="6194063" y="3953997"/>
              <a:ext cx="272269" cy="211765"/>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4" name="Freeform 123"/>
            <p:cNvSpPr/>
            <p:nvPr userDrawn="1"/>
          </p:nvSpPr>
          <p:spPr bwMode="auto">
            <a:xfrm>
              <a:off x="6254567" y="3810300"/>
              <a:ext cx="272269" cy="173950"/>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5" name="Freeform 124"/>
            <p:cNvSpPr/>
            <p:nvPr userDrawn="1"/>
          </p:nvSpPr>
          <p:spPr bwMode="auto">
            <a:xfrm>
              <a:off x="4462130" y="4286770"/>
              <a:ext cx="257143" cy="189076"/>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6" name="Freeform 125"/>
            <p:cNvSpPr>
              <a:spLocks noEditPoints="1"/>
            </p:cNvSpPr>
            <p:nvPr userDrawn="1"/>
          </p:nvSpPr>
          <p:spPr bwMode="auto">
            <a:xfrm>
              <a:off x="4938600" y="4203577"/>
              <a:ext cx="801681" cy="249580"/>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7" name="Freeform 126"/>
            <p:cNvSpPr/>
            <p:nvPr userDrawn="1"/>
          </p:nvSpPr>
          <p:spPr bwMode="auto">
            <a:xfrm>
              <a:off x="5778096" y="2774166"/>
              <a:ext cx="105882" cy="105882"/>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8" name="Freeform 127"/>
            <p:cNvSpPr/>
            <p:nvPr userDrawn="1"/>
          </p:nvSpPr>
          <p:spPr bwMode="auto">
            <a:xfrm>
              <a:off x="5505827" y="2456519"/>
              <a:ext cx="385714" cy="340336"/>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9" name="Freeform 128"/>
            <p:cNvSpPr/>
            <p:nvPr userDrawn="1"/>
          </p:nvSpPr>
          <p:spPr bwMode="auto">
            <a:xfrm>
              <a:off x="4862970" y="2668283"/>
              <a:ext cx="151261" cy="310084"/>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0" name="Freeform 129"/>
            <p:cNvSpPr/>
            <p:nvPr userDrawn="1"/>
          </p:nvSpPr>
          <p:spPr bwMode="auto">
            <a:xfrm>
              <a:off x="5067172" y="2592653"/>
              <a:ext cx="121008" cy="121008"/>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1" name="Freeform 130"/>
            <p:cNvSpPr/>
            <p:nvPr userDrawn="1"/>
          </p:nvSpPr>
          <p:spPr bwMode="auto">
            <a:xfrm>
              <a:off x="4855407" y="2638031"/>
              <a:ext cx="90756" cy="105882"/>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2" name="Freeform 131"/>
            <p:cNvSpPr/>
            <p:nvPr userDrawn="1"/>
          </p:nvSpPr>
          <p:spPr bwMode="auto">
            <a:xfrm>
              <a:off x="5029357" y="2471645"/>
              <a:ext cx="143698" cy="158823"/>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3" name="Freeform 132"/>
            <p:cNvSpPr/>
            <p:nvPr userDrawn="1"/>
          </p:nvSpPr>
          <p:spPr bwMode="auto">
            <a:xfrm>
              <a:off x="4855407" y="2509460"/>
              <a:ext cx="90756" cy="98319"/>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4" name="Freeform 133"/>
            <p:cNvSpPr/>
            <p:nvPr userDrawn="1"/>
          </p:nvSpPr>
          <p:spPr bwMode="auto">
            <a:xfrm>
              <a:off x="4356247" y="2880048"/>
              <a:ext cx="355462" cy="627731"/>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5" name="Freeform 134"/>
            <p:cNvSpPr/>
            <p:nvPr userDrawn="1"/>
          </p:nvSpPr>
          <p:spPr bwMode="auto">
            <a:xfrm>
              <a:off x="4303306" y="3235510"/>
              <a:ext cx="98319" cy="83193"/>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6" name="Freeform 135"/>
            <p:cNvSpPr/>
            <p:nvPr userDrawn="1"/>
          </p:nvSpPr>
          <p:spPr bwMode="auto">
            <a:xfrm>
              <a:off x="4212550" y="3137191"/>
              <a:ext cx="105882" cy="98319"/>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7" name="Freeform 136"/>
            <p:cNvSpPr/>
            <p:nvPr userDrawn="1"/>
          </p:nvSpPr>
          <p:spPr bwMode="auto">
            <a:xfrm>
              <a:off x="4749525" y="3212821"/>
              <a:ext cx="1232773" cy="1066386"/>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8" name="Freeform 137"/>
            <p:cNvSpPr>
              <a:spLocks noEditPoints="1"/>
            </p:cNvSpPr>
            <p:nvPr userDrawn="1"/>
          </p:nvSpPr>
          <p:spPr bwMode="auto">
            <a:xfrm>
              <a:off x="6004987" y="2993493"/>
              <a:ext cx="484034" cy="325210"/>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9" name="Freeform 138"/>
            <p:cNvSpPr/>
            <p:nvPr userDrawn="1"/>
          </p:nvSpPr>
          <p:spPr bwMode="auto">
            <a:xfrm>
              <a:off x="6194063" y="2940552"/>
              <a:ext cx="75630" cy="143697"/>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0" name="Freeform 139"/>
            <p:cNvSpPr/>
            <p:nvPr userDrawn="1"/>
          </p:nvSpPr>
          <p:spPr bwMode="auto">
            <a:xfrm>
              <a:off x="6194063" y="2940552"/>
              <a:ext cx="75630" cy="143697"/>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1" name="Freeform 140"/>
            <p:cNvSpPr/>
            <p:nvPr userDrawn="1"/>
          </p:nvSpPr>
          <p:spPr bwMode="auto">
            <a:xfrm>
              <a:off x="6118433" y="2993493"/>
              <a:ext cx="52941" cy="68067"/>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2" name="Freeform 141"/>
            <p:cNvSpPr/>
            <p:nvPr userDrawn="1"/>
          </p:nvSpPr>
          <p:spPr bwMode="auto">
            <a:xfrm>
              <a:off x="6118433" y="2993493"/>
              <a:ext cx="52941" cy="68067"/>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grpSp>
      <p:pic>
        <p:nvPicPr>
          <p:cNvPr id="215" name="图片 214"/>
          <p:cNvPicPr>
            <a:picLocks noChangeAspect="1"/>
          </p:cNvPicPr>
          <p:nvPr/>
        </p:nvPicPr>
        <p:blipFill>
          <a:blip r:embed="rId1">
            <a:alphaModFix amt="50000"/>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4901144" y="3739909"/>
            <a:ext cx="6960072" cy="2773464"/>
          </a:xfrm>
          <a:prstGeom prst="rect">
            <a:avLst/>
          </a:prstGeom>
        </p:spPr>
      </p:pic>
      <p:sp>
        <p:nvSpPr>
          <p:cNvPr id="2" name="文本占位符 1"/>
          <p:cNvSpPr>
            <a:spLocks noGrp="1"/>
          </p:cNvSpPr>
          <p:nvPr>
            <p:ph type="body" sz="quarter" idx="11"/>
          </p:nvPr>
        </p:nvSpPr>
        <p:spPr/>
        <p:txBody>
          <a:bodyPr/>
          <a:lstStyle/>
          <a:p>
            <a:r>
              <a:rPr lang="en-US" altLang="zh-CN" sz="4000" dirty="0">
                <a:latin typeface="更纱黑体 SC Light" panose="02000400000000000000" charset="-122"/>
                <a:ea typeface="更纱黑体 SC Light" panose="02000400000000000000" charset="-122"/>
              </a:rPr>
              <a:t>Introduction</a:t>
            </a:r>
            <a:endParaRPr lang="en-US" altLang="zh-CN" sz="4000" dirty="0">
              <a:latin typeface="更纱黑体 SC Light" panose="02000400000000000000" charset="-122"/>
              <a:ea typeface="更纱黑体 SC Light" panose="02000400000000000000" charset="-122"/>
            </a:endParaRPr>
          </a:p>
        </p:txBody>
      </p:sp>
      <p:sp>
        <p:nvSpPr>
          <p:cNvPr id="48" name="文本占位符 47"/>
          <p:cNvSpPr>
            <a:spLocks noGrp="1"/>
          </p:cNvSpPr>
          <p:nvPr>
            <p:ph type="body" sz="quarter" idx="15"/>
          </p:nvPr>
        </p:nvSpPr>
        <p:spPr/>
        <p:txBody>
          <a:bodyPr/>
          <a:lstStyle/>
          <a:p>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灯片编号占位符 17"/>
          <p:cNvSpPr>
            <a:spLocks noGrp="1"/>
          </p:cNvSpPr>
          <p:nvPr>
            <p:ph type="sldNum" sz="quarter" idx="12"/>
          </p:nvPr>
        </p:nvSpPr>
        <p:spPr/>
        <p:txBody>
          <a:bodyPr/>
          <a:lstStyle/>
          <a:p>
            <a:fld id="{1AAC388E-FA9E-4A2C-95EA-1F6B3A07935A}" type="slidenum">
              <a:rPr lang="zh-CN" altLang="en-US" smtClean="0"/>
            </a:fld>
            <a:endParaRPr lang="zh-CN" altLang="en-US"/>
          </a:p>
        </p:txBody>
      </p:sp>
      <p:pic>
        <p:nvPicPr>
          <p:cNvPr id="3074" name="Picture 2" descr="比特幣以外，還有這4款加密貨幣也是潛力幣：ETH、FTT、SOL及DOT升幅潛力絕對值得關注"/>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50240" y="1581150"/>
            <a:ext cx="5338445" cy="355346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What Is a Smart Contract? | Ethereum Fundamental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95975" y="1442720"/>
            <a:ext cx="5199380" cy="2680970"/>
          </a:xfrm>
          <a:prstGeom prst="rect">
            <a:avLst/>
          </a:prstGeom>
          <a:noFill/>
          <a:extLst>
            <a:ext uri="{909E8E84-426E-40DD-AFC4-6F175D3DCCD1}">
              <a14:hiddenFill xmlns:a14="http://schemas.microsoft.com/office/drawing/2010/main">
                <a:solidFill>
                  <a:srgbClr val="FFFFFF"/>
                </a:solidFill>
              </a14:hiddenFill>
            </a:ext>
          </a:extLst>
        </p:spPr>
      </p:pic>
      <p:sp>
        <p:nvSpPr>
          <p:cNvPr id="12" name="object 6"/>
          <p:cNvSpPr txBox="1"/>
          <p:nvPr/>
        </p:nvSpPr>
        <p:spPr>
          <a:xfrm>
            <a:off x="6958215" y="4204017"/>
            <a:ext cx="3074319" cy="492125"/>
          </a:xfrm>
          <a:prstGeom prst="rect">
            <a:avLst/>
          </a:prstGeom>
        </p:spPr>
        <p:txBody>
          <a:bodyPr vert="horz" wrap="square" lIns="0" tIns="0" rIns="0" bIns="0" rtlCol="0">
            <a:spAutoFit/>
          </a:bodyPr>
          <a:lstStyle/>
          <a:p>
            <a:pPr algn="ctr"/>
            <a:r>
              <a:rPr lang="en-US" altLang="zh-CN" sz="3200" b="1" dirty="0">
                <a:latin typeface="更纱黑体 SC Light" panose="02000400000000000000" charset="-122"/>
                <a:ea typeface="更纱黑体 SC Light" panose="02000400000000000000" charset="-122"/>
              </a:rPr>
              <a:t>Smart Contract</a:t>
            </a:r>
            <a:endParaRPr lang="zh-CN" altLang="en-US" sz="3200" b="1" dirty="0">
              <a:latin typeface="更纱黑体 SC Light" panose="02000400000000000000" charset="-122"/>
              <a:ea typeface="更纱黑体 SC Light" panose="02000400000000000000" charset="-122"/>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灯片编号占位符 17"/>
          <p:cNvSpPr>
            <a:spLocks noGrp="1"/>
          </p:cNvSpPr>
          <p:nvPr>
            <p:ph type="sldNum" sz="quarter" idx="12"/>
          </p:nvPr>
        </p:nvSpPr>
        <p:spPr/>
        <p:txBody>
          <a:bodyPr/>
          <a:lstStyle/>
          <a:p>
            <a:fld id="{1AAC388E-FA9E-4A2C-95EA-1F6B3A07935A}" type="slidenum">
              <a:rPr lang="zh-CN" altLang="en-US" smtClean="0"/>
            </a:fld>
            <a:endParaRPr lang="zh-CN" altLang="en-US"/>
          </a:p>
        </p:txBody>
      </p:sp>
      <p:pic>
        <p:nvPicPr>
          <p:cNvPr id="6" name="Picture 4" descr="What is the ERC-20 standard? ERC-20 Ethereum tokens"/>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59345" y="1860884"/>
            <a:ext cx="5736655" cy="239027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带你多方面认识CEX 和DEX_交易所"/>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66248" y="1695442"/>
            <a:ext cx="5054267" cy="283039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1197460" y="1699589"/>
            <a:ext cx="9797080" cy="3816627"/>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1" fmla="*/ 0 w 9588358"/>
              <a:gd name="connsiteY0-2" fmla="*/ 0 h 3806688"/>
              <a:gd name="connsiteX1-3" fmla="*/ 9588358 w 9588358"/>
              <a:gd name="connsiteY1-4" fmla="*/ 59635 h 3806688"/>
              <a:gd name="connsiteX2-5" fmla="*/ 9588358 w 9588358"/>
              <a:gd name="connsiteY2-6" fmla="*/ 3806688 h 3806688"/>
              <a:gd name="connsiteX3-7" fmla="*/ 228600 w 9588358"/>
              <a:gd name="connsiteY3-8" fmla="*/ 3806688 h 3806688"/>
              <a:gd name="connsiteX4-9" fmla="*/ 0 w 9588358"/>
              <a:gd name="connsiteY4-10" fmla="*/ 0 h 3806688"/>
              <a:gd name="connsiteX0-11" fmla="*/ 0 w 9797080"/>
              <a:gd name="connsiteY0-12" fmla="*/ 0 h 3806688"/>
              <a:gd name="connsiteX1-13" fmla="*/ 9797080 w 9797080"/>
              <a:gd name="connsiteY1-14" fmla="*/ 39756 h 3806688"/>
              <a:gd name="connsiteX2-15" fmla="*/ 9588358 w 9797080"/>
              <a:gd name="connsiteY2-16" fmla="*/ 3806688 h 3806688"/>
              <a:gd name="connsiteX3-17" fmla="*/ 228600 w 9797080"/>
              <a:gd name="connsiteY3-18" fmla="*/ 3806688 h 3806688"/>
              <a:gd name="connsiteX4-19" fmla="*/ 0 w 9797080"/>
              <a:gd name="connsiteY4-20" fmla="*/ 0 h 3806688"/>
              <a:gd name="connsiteX0-21" fmla="*/ 0 w 9797080"/>
              <a:gd name="connsiteY0-22" fmla="*/ 0 h 3806688"/>
              <a:gd name="connsiteX1-23" fmla="*/ 9797080 w 9797080"/>
              <a:gd name="connsiteY1-24" fmla="*/ 39756 h 3806688"/>
              <a:gd name="connsiteX2-25" fmla="*/ 9588358 w 9797080"/>
              <a:gd name="connsiteY2-26" fmla="*/ 3806688 h 3806688"/>
              <a:gd name="connsiteX3-27" fmla="*/ 347870 w 9797080"/>
              <a:gd name="connsiteY3-28" fmla="*/ 3806688 h 3806688"/>
              <a:gd name="connsiteX4-29" fmla="*/ 0 w 9797080"/>
              <a:gd name="connsiteY4-30" fmla="*/ 0 h 3806688"/>
              <a:gd name="connsiteX0-31" fmla="*/ 0 w 9797080"/>
              <a:gd name="connsiteY0-32" fmla="*/ 0 h 3816627"/>
              <a:gd name="connsiteX1-33" fmla="*/ 9797080 w 9797080"/>
              <a:gd name="connsiteY1-34" fmla="*/ 39756 h 3816627"/>
              <a:gd name="connsiteX2-35" fmla="*/ 9479028 w 9797080"/>
              <a:gd name="connsiteY2-36" fmla="*/ 3816627 h 3816627"/>
              <a:gd name="connsiteX3-37" fmla="*/ 347870 w 9797080"/>
              <a:gd name="connsiteY3-38" fmla="*/ 3806688 h 3816627"/>
              <a:gd name="connsiteX4-39" fmla="*/ 0 w 9797080"/>
              <a:gd name="connsiteY4-40" fmla="*/ 0 h 381662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797080" h="3816627">
                <a:moveTo>
                  <a:pt x="0" y="0"/>
                </a:moveTo>
                <a:lnTo>
                  <a:pt x="9797080" y="39756"/>
                </a:lnTo>
                <a:lnTo>
                  <a:pt x="9479028" y="3816627"/>
                </a:lnTo>
                <a:lnTo>
                  <a:pt x="347870" y="3806688"/>
                </a:lnTo>
                <a:lnTo>
                  <a:pt x="0" y="0"/>
                </a:lnTo>
                <a:close/>
              </a:path>
            </a:pathLst>
          </a:custGeom>
          <a:solidFill>
            <a:srgbClr val="003F88">
              <a:alpha val="1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p:cNvSpPr>
            <a:spLocks noGrp="1"/>
          </p:cNvSpPr>
          <p:nvPr>
            <p:ph type="sldNum" sz="quarter" idx="12"/>
          </p:nvPr>
        </p:nvSpPr>
        <p:spPr/>
        <p:txBody>
          <a:bodyPr/>
          <a:lstStyle/>
          <a:p>
            <a:fld id="{1AAC388E-FA9E-4A2C-95EA-1F6B3A07935A}" type="slidenum">
              <a:rPr lang="zh-CN" altLang="en-US" smtClean="0"/>
            </a:fld>
            <a:endParaRPr lang="zh-CN" altLang="en-US" dirty="0"/>
          </a:p>
        </p:txBody>
      </p:sp>
      <p:sp>
        <p:nvSpPr>
          <p:cNvPr id="3" name="标题 2"/>
          <p:cNvSpPr>
            <a:spLocks noGrp="1"/>
          </p:cNvSpPr>
          <p:nvPr>
            <p:ph type="title"/>
          </p:nvPr>
        </p:nvSpPr>
        <p:spPr>
          <a:xfrm>
            <a:off x="1768023" y="504203"/>
            <a:ext cx="8655953" cy="801137"/>
          </a:xfrm>
        </p:spPr>
        <p:txBody>
          <a:bodyPr>
            <a:normAutofit/>
          </a:bodyPr>
          <a:lstStyle/>
          <a:p>
            <a:r>
              <a:rPr lang="en-US" altLang="zh-CN" sz="3600" dirty="0">
                <a:latin typeface="更纱黑体 UI SC Light" panose="02000400000000000000" charset="-122"/>
                <a:ea typeface="更纱黑体 UI SC Light" panose="02000400000000000000" charset="-122"/>
              </a:rPr>
              <a:t>Fake Deposit</a:t>
            </a:r>
            <a:endParaRPr lang="zh-CN" altLang="en-US" sz="3600" dirty="0">
              <a:latin typeface="更纱黑体 UI SC Light" panose="02000400000000000000" charset="-122"/>
              <a:ea typeface="更纱黑体 UI SC Light" panose="02000400000000000000" charset="-122"/>
            </a:endParaRPr>
          </a:p>
        </p:txBody>
      </p:sp>
      <p:sp>
        <p:nvSpPr>
          <p:cNvPr id="10" name="文本框 9"/>
          <p:cNvSpPr txBox="1"/>
          <p:nvPr/>
        </p:nvSpPr>
        <p:spPr>
          <a:xfrm>
            <a:off x="1568521" y="1805608"/>
            <a:ext cx="9359759" cy="3747052"/>
          </a:xfrm>
          <a:prstGeom prst="rect">
            <a:avLst/>
          </a:prstGeom>
          <a:noFill/>
        </p:spPr>
        <p:txBody>
          <a:bodyPr wrap="square" lIns="0" tIns="0" rIns="0" bIns="0" rtlCol="0" anchor="ctr">
            <a:norm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prstClr val="black"/>
                </a:solidFill>
                <a:effectLst/>
                <a:uLnTx/>
                <a:uFillTx/>
                <a:latin typeface="更纱黑体 UI SC Light" panose="02000400000000000000" charset="-122"/>
                <a:ea typeface="更纱黑体 UI SC Light" panose="02000400000000000000" charset="-122"/>
                <a:cs typeface="+mn-cs"/>
              </a:rPr>
              <a:t>The fake deposit vulnerability is conditioned by two requirements:</a:t>
            </a:r>
            <a:endParaRPr kumimoji="0" lang="en-US" altLang="zh-CN" sz="2800" b="1" i="0" u="none" strike="noStrike" kern="1200" cap="none" spc="0" normalizeH="0" baseline="0" noProof="0" dirty="0">
              <a:ln>
                <a:noFill/>
              </a:ln>
              <a:solidFill>
                <a:prstClr val="black"/>
              </a:solidFill>
              <a:effectLst/>
              <a:uLnTx/>
              <a:uFillTx/>
              <a:latin typeface="更纱黑体 UI SC Light" panose="02000400000000000000" charset="-122"/>
              <a:ea typeface="更纱黑体 UI SC Light" panose="02000400000000000000"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black"/>
                </a:solidFill>
                <a:effectLst/>
                <a:uLnTx/>
                <a:uFillTx/>
                <a:latin typeface="更纱黑体 UI SC Light" panose="02000400000000000000" charset="-122"/>
                <a:ea typeface="更纱黑体 UI SC Light" panose="02000400000000000000" charset="-122"/>
                <a:cs typeface="+mn-cs"/>
              </a:rPr>
              <a:t>	• The non-standard implementation of a token.</a:t>
            </a:r>
            <a:endParaRPr kumimoji="0" lang="en-US" altLang="zh-CN" sz="2800" b="0" i="0" u="none" strike="noStrike" kern="1200" cap="none" spc="0" normalizeH="0" baseline="0" noProof="0" dirty="0">
              <a:ln>
                <a:noFill/>
              </a:ln>
              <a:solidFill>
                <a:prstClr val="black"/>
              </a:solidFill>
              <a:effectLst/>
              <a:uLnTx/>
              <a:uFillTx/>
              <a:latin typeface="更纱黑体 UI SC Light" panose="02000400000000000000" charset="-122"/>
              <a:ea typeface="更纱黑体 UI SC Light" panose="02000400000000000000" charset="-122"/>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black"/>
                </a:solidFill>
                <a:effectLst/>
                <a:uLnTx/>
                <a:uFillTx/>
                <a:latin typeface="更纱黑体 UI SC Light" panose="02000400000000000000" charset="-122"/>
                <a:ea typeface="更纱黑体 UI SC Light" panose="02000400000000000000" charset="-122"/>
                <a:cs typeface="+mn-cs"/>
              </a:rPr>
              <a:t>	• The flawed verification of an exchange. </a:t>
            </a:r>
            <a:endParaRPr kumimoji="0" lang="en-US" altLang="zh-CN" sz="2800" b="0" i="0" u="none" strike="noStrike" kern="1200" cap="none" spc="0" normalizeH="0" baseline="0" noProof="0" dirty="0">
              <a:ln>
                <a:noFill/>
              </a:ln>
              <a:solidFill>
                <a:prstClr val="black"/>
              </a:solidFill>
              <a:effectLst/>
              <a:uLnTx/>
              <a:uFillTx/>
              <a:latin typeface="更纱黑体 UI SC Light" panose="02000400000000000000" charset="-122"/>
              <a:ea typeface="更纱黑体 UI SC Light" panose="02000400000000000000" charset="-122"/>
              <a:cs typeface="+mn-cs"/>
            </a:endParaRPr>
          </a:p>
        </p:txBody>
      </p:sp>
      <p:sp>
        <p:nvSpPr>
          <p:cNvPr id="14" name="矩形 13"/>
          <p:cNvSpPr/>
          <p:nvPr/>
        </p:nvSpPr>
        <p:spPr>
          <a:xfrm>
            <a:off x="1568521" y="1428750"/>
            <a:ext cx="877163" cy="923330"/>
          </a:xfrm>
          <a:prstGeom prst="rect">
            <a:avLst/>
          </a:prstGeom>
          <a:noFill/>
        </p:spPr>
        <p:txBody>
          <a:bodyPr wrap="none" lIns="91440" tIns="45720" rIns="91440" bIns="45720">
            <a:spAutoFit/>
          </a:bodyPr>
          <a:lstStyle/>
          <a:p>
            <a:pPr algn="ctr"/>
            <a:r>
              <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rPr>
              <a:t>“</a:t>
            </a:r>
            <a:endParaRPr lang="zh-CN" altLang="en-US" sz="5400" b="1" cap="none" spc="0" dirty="0">
              <a:ln w="10160">
                <a:noFill/>
                <a:prstDash val="solid"/>
              </a:ln>
              <a:solidFill>
                <a:schemeClr val="tx2"/>
              </a:solidFill>
              <a:effectLst>
                <a:outerShdw blurRad="38100" dist="22860" dir="5400000" algn="tl" rotWithShape="0">
                  <a:srgbClr val="000000">
                    <a:alpha val="30000"/>
                  </a:srgbClr>
                </a:outerShdw>
              </a:effectLst>
            </a:endParaRPr>
          </a:p>
        </p:txBody>
      </p:sp>
      <p:sp>
        <p:nvSpPr>
          <p:cNvPr id="16" name="矩形 14"/>
          <p:cNvSpPr/>
          <p:nvPr/>
        </p:nvSpPr>
        <p:spPr>
          <a:xfrm>
            <a:off x="1018554" y="1651551"/>
            <a:ext cx="10154889" cy="4055166"/>
          </a:xfrm>
          <a:custGeom>
            <a:avLst/>
            <a:gdLst>
              <a:gd name="connsiteX0" fmla="*/ 0 w 9359758"/>
              <a:gd name="connsiteY0" fmla="*/ 0 h 3747053"/>
              <a:gd name="connsiteX1" fmla="*/ 9359758 w 9359758"/>
              <a:gd name="connsiteY1" fmla="*/ 0 h 3747053"/>
              <a:gd name="connsiteX2" fmla="*/ 9359758 w 9359758"/>
              <a:gd name="connsiteY2" fmla="*/ 3747053 h 3747053"/>
              <a:gd name="connsiteX3" fmla="*/ 0 w 9359758"/>
              <a:gd name="connsiteY3" fmla="*/ 3747053 h 3747053"/>
              <a:gd name="connsiteX4" fmla="*/ 0 w 9359758"/>
              <a:gd name="connsiteY4" fmla="*/ 0 h 3747053"/>
              <a:gd name="connsiteX0-1" fmla="*/ 0 w 9588358"/>
              <a:gd name="connsiteY0-2" fmla="*/ 0 h 3806688"/>
              <a:gd name="connsiteX1-3" fmla="*/ 9588358 w 9588358"/>
              <a:gd name="connsiteY1-4" fmla="*/ 59635 h 3806688"/>
              <a:gd name="connsiteX2-5" fmla="*/ 9588358 w 9588358"/>
              <a:gd name="connsiteY2-6" fmla="*/ 3806688 h 3806688"/>
              <a:gd name="connsiteX3-7" fmla="*/ 228600 w 9588358"/>
              <a:gd name="connsiteY3-8" fmla="*/ 3806688 h 3806688"/>
              <a:gd name="connsiteX4-9" fmla="*/ 0 w 9588358"/>
              <a:gd name="connsiteY4-10" fmla="*/ 0 h 3806688"/>
              <a:gd name="connsiteX0-11" fmla="*/ 0 w 9797080"/>
              <a:gd name="connsiteY0-12" fmla="*/ 0 h 3806688"/>
              <a:gd name="connsiteX1-13" fmla="*/ 9797080 w 9797080"/>
              <a:gd name="connsiteY1-14" fmla="*/ 39756 h 3806688"/>
              <a:gd name="connsiteX2-15" fmla="*/ 9588358 w 9797080"/>
              <a:gd name="connsiteY2-16" fmla="*/ 3806688 h 3806688"/>
              <a:gd name="connsiteX3-17" fmla="*/ 228600 w 9797080"/>
              <a:gd name="connsiteY3-18" fmla="*/ 3806688 h 3806688"/>
              <a:gd name="connsiteX4-19" fmla="*/ 0 w 9797080"/>
              <a:gd name="connsiteY4-20" fmla="*/ 0 h 3806688"/>
              <a:gd name="connsiteX0-21" fmla="*/ 0 w 9797080"/>
              <a:gd name="connsiteY0-22" fmla="*/ 0 h 3806688"/>
              <a:gd name="connsiteX1-23" fmla="*/ 9797080 w 9797080"/>
              <a:gd name="connsiteY1-24" fmla="*/ 39756 h 3806688"/>
              <a:gd name="connsiteX2-25" fmla="*/ 9588358 w 9797080"/>
              <a:gd name="connsiteY2-26" fmla="*/ 3806688 h 3806688"/>
              <a:gd name="connsiteX3-27" fmla="*/ 347870 w 9797080"/>
              <a:gd name="connsiteY3-28" fmla="*/ 3806688 h 3806688"/>
              <a:gd name="connsiteX4-29" fmla="*/ 0 w 9797080"/>
              <a:gd name="connsiteY4-30" fmla="*/ 0 h 3806688"/>
              <a:gd name="connsiteX0-31" fmla="*/ 0 w 9797080"/>
              <a:gd name="connsiteY0-32" fmla="*/ 0 h 3816627"/>
              <a:gd name="connsiteX1-33" fmla="*/ 9797080 w 9797080"/>
              <a:gd name="connsiteY1-34" fmla="*/ 39756 h 3816627"/>
              <a:gd name="connsiteX2-35" fmla="*/ 9479028 w 9797080"/>
              <a:gd name="connsiteY2-36" fmla="*/ 3816627 h 3816627"/>
              <a:gd name="connsiteX3-37" fmla="*/ 347870 w 9797080"/>
              <a:gd name="connsiteY3-38" fmla="*/ 3806688 h 3816627"/>
              <a:gd name="connsiteX4-39" fmla="*/ 0 w 9797080"/>
              <a:gd name="connsiteY4-40" fmla="*/ 0 h 3816627"/>
              <a:gd name="connsiteX0-41" fmla="*/ 0 w 9797080"/>
              <a:gd name="connsiteY0-42" fmla="*/ 0 h 3816627"/>
              <a:gd name="connsiteX1-43" fmla="*/ 9797080 w 9797080"/>
              <a:gd name="connsiteY1-44" fmla="*/ 39756 h 3816627"/>
              <a:gd name="connsiteX2-45" fmla="*/ 9479028 w 9797080"/>
              <a:gd name="connsiteY2-46" fmla="*/ 3816627 h 3816627"/>
              <a:gd name="connsiteX3-47" fmla="*/ 616227 w 9797080"/>
              <a:gd name="connsiteY3-48" fmla="*/ 3806688 h 3816627"/>
              <a:gd name="connsiteX4-49" fmla="*/ 0 w 9797080"/>
              <a:gd name="connsiteY4-50" fmla="*/ 0 h 3816627"/>
              <a:gd name="connsiteX0-51" fmla="*/ 0 w 10154889"/>
              <a:gd name="connsiteY0-52" fmla="*/ 0 h 3816627"/>
              <a:gd name="connsiteX1-53" fmla="*/ 10154889 w 10154889"/>
              <a:gd name="connsiteY1-54" fmla="*/ 377687 h 3816627"/>
              <a:gd name="connsiteX2-55" fmla="*/ 9479028 w 10154889"/>
              <a:gd name="connsiteY2-56" fmla="*/ 3816627 h 3816627"/>
              <a:gd name="connsiteX3-57" fmla="*/ 616227 w 10154889"/>
              <a:gd name="connsiteY3-58" fmla="*/ 3806688 h 3816627"/>
              <a:gd name="connsiteX4-59" fmla="*/ 0 w 10154889"/>
              <a:gd name="connsiteY4-60" fmla="*/ 0 h 3816627"/>
              <a:gd name="connsiteX0-61" fmla="*/ 0 w 10154889"/>
              <a:gd name="connsiteY0-62" fmla="*/ 0 h 4055166"/>
              <a:gd name="connsiteX1-63" fmla="*/ 10154889 w 10154889"/>
              <a:gd name="connsiteY1-64" fmla="*/ 377687 h 4055166"/>
              <a:gd name="connsiteX2-65" fmla="*/ 9359758 w 10154889"/>
              <a:gd name="connsiteY2-66" fmla="*/ 4055166 h 4055166"/>
              <a:gd name="connsiteX3-67" fmla="*/ 616227 w 10154889"/>
              <a:gd name="connsiteY3-68" fmla="*/ 3806688 h 4055166"/>
              <a:gd name="connsiteX4-69" fmla="*/ 0 w 10154889"/>
              <a:gd name="connsiteY4-70" fmla="*/ 0 h 405516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54889" h="4055166">
                <a:moveTo>
                  <a:pt x="0" y="0"/>
                </a:moveTo>
                <a:lnTo>
                  <a:pt x="10154889" y="377687"/>
                </a:lnTo>
                <a:lnTo>
                  <a:pt x="9359758" y="4055166"/>
                </a:lnTo>
                <a:lnTo>
                  <a:pt x="616227" y="3806688"/>
                </a:lnTo>
                <a:lnTo>
                  <a:pt x="0" y="0"/>
                </a:lnTo>
                <a:close/>
              </a:path>
            </a:pathLst>
          </a:custGeom>
          <a:noFill/>
          <a:ln w="38100">
            <a:solidFill>
              <a:srgbClr val="003F88">
                <a:alpha val="1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5461000" y="165863"/>
            <a:ext cx="6961907" cy="7021575"/>
            <a:chOff x="4038600" y="2259880"/>
            <a:chExt cx="2647060" cy="2669747"/>
          </a:xfrm>
          <a:solidFill>
            <a:srgbClr val="A6A6A6">
              <a:alpha val="20000"/>
            </a:srgbClr>
          </a:solidFill>
        </p:grpSpPr>
        <p:sp>
          <p:nvSpPr>
            <p:cNvPr id="7" name="Freeform 105"/>
            <p:cNvSpPr>
              <a:spLocks noEditPoints="1"/>
            </p:cNvSpPr>
            <p:nvPr userDrawn="1"/>
          </p:nvSpPr>
          <p:spPr bwMode="auto">
            <a:xfrm>
              <a:off x="4038600" y="2259880"/>
              <a:ext cx="2647060" cy="2669747"/>
            </a:xfrm>
            <a:custGeom>
              <a:avLst/>
              <a:gdLst>
                <a:gd name="T0" fmla="*/ 142 w 283"/>
                <a:gd name="T1" fmla="*/ 0 h 283"/>
                <a:gd name="T2" fmla="*/ 283 w 283"/>
                <a:gd name="T3" fmla="*/ 142 h 283"/>
                <a:gd name="T4" fmla="*/ 142 w 283"/>
                <a:gd name="T5" fmla="*/ 283 h 283"/>
                <a:gd name="T6" fmla="*/ 0 w 283"/>
                <a:gd name="T7" fmla="*/ 142 h 283"/>
                <a:gd name="T8" fmla="*/ 142 w 283"/>
                <a:gd name="T9" fmla="*/ 0 h 283"/>
                <a:gd name="T10" fmla="*/ 142 w 283"/>
                <a:gd name="T11" fmla="*/ 6 h 283"/>
                <a:gd name="T12" fmla="*/ 6 w 283"/>
                <a:gd name="T13" fmla="*/ 142 h 283"/>
                <a:gd name="T14" fmla="*/ 142 w 283"/>
                <a:gd name="T15" fmla="*/ 277 h 283"/>
                <a:gd name="T16" fmla="*/ 278 w 283"/>
                <a:gd name="T17" fmla="*/ 142 h 283"/>
                <a:gd name="T18" fmla="*/ 142 w 283"/>
                <a:gd name="T19"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83">
                  <a:moveTo>
                    <a:pt x="142" y="0"/>
                  </a:moveTo>
                  <a:cubicBezTo>
                    <a:pt x="220" y="0"/>
                    <a:pt x="283" y="64"/>
                    <a:pt x="283" y="142"/>
                  </a:cubicBezTo>
                  <a:cubicBezTo>
                    <a:pt x="283" y="219"/>
                    <a:pt x="220" y="283"/>
                    <a:pt x="142" y="283"/>
                  </a:cubicBezTo>
                  <a:cubicBezTo>
                    <a:pt x="64" y="283"/>
                    <a:pt x="0" y="219"/>
                    <a:pt x="0" y="142"/>
                  </a:cubicBezTo>
                  <a:cubicBezTo>
                    <a:pt x="0" y="64"/>
                    <a:pt x="64" y="0"/>
                    <a:pt x="142" y="0"/>
                  </a:cubicBezTo>
                  <a:moveTo>
                    <a:pt x="142" y="6"/>
                  </a:moveTo>
                  <a:cubicBezTo>
                    <a:pt x="67" y="6"/>
                    <a:pt x="6" y="67"/>
                    <a:pt x="6" y="142"/>
                  </a:cubicBezTo>
                  <a:cubicBezTo>
                    <a:pt x="6" y="216"/>
                    <a:pt x="67" y="277"/>
                    <a:pt x="142" y="277"/>
                  </a:cubicBezTo>
                  <a:cubicBezTo>
                    <a:pt x="217" y="277"/>
                    <a:pt x="278" y="216"/>
                    <a:pt x="278" y="142"/>
                  </a:cubicBezTo>
                  <a:cubicBezTo>
                    <a:pt x="278" y="67"/>
                    <a:pt x="217" y="6"/>
                    <a:pt x="142" y="6"/>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8" name="Freeform 106"/>
            <p:cNvSpPr/>
            <p:nvPr userDrawn="1"/>
          </p:nvSpPr>
          <p:spPr bwMode="auto">
            <a:xfrm>
              <a:off x="4636079" y="2857359"/>
              <a:ext cx="1459664" cy="1308403"/>
            </a:xfrm>
            <a:custGeom>
              <a:avLst/>
              <a:gdLst>
                <a:gd name="T0" fmla="*/ 28 w 156"/>
                <a:gd name="T1" fmla="*/ 139 h 139"/>
                <a:gd name="T2" fmla="*/ 7 w 156"/>
                <a:gd name="T3" fmla="*/ 112 h 139"/>
                <a:gd name="T4" fmla="*/ 0 w 156"/>
                <a:gd name="T5" fmla="*/ 79 h 139"/>
                <a:gd name="T6" fmla="*/ 78 w 156"/>
                <a:gd name="T7" fmla="*/ 0 h 139"/>
                <a:gd name="T8" fmla="*/ 156 w 156"/>
                <a:gd name="T9" fmla="*/ 79 h 139"/>
                <a:gd name="T10" fmla="*/ 149 w 156"/>
                <a:gd name="T11" fmla="*/ 112 h 139"/>
                <a:gd name="T12" fmla="*/ 128 w 156"/>
                <a:gd name="T13" fmla="*/ 139 h 139"/>
                <a:gd name="T14" fmla="*/ 126 w 156"/>
                <a:gd name="T15" fmla="*/ 137 h 139"/>
                <a:gd name="T16" fmla="*/ 146 w 156"/>
                <a:gd name="T17" fmla="*/ 111 h 139"/>
                <a:gd name="T18" fmla="*/ 153 w 156"/>
                <a:gd name="T19" fmla="*/ 79 h 139"/>
                <a:gd name="T20" fmla="*/ 78 w 156"/>
                <a:gd name="T21" fmla="*/ 3 h 139"/>
                <a:gd name="T22" fmla="*/ 3 w 156"/>
                <a:gd name="T23" fmla="*/ 79 h 139"/>
                <a:gd name="T24" fmla="*/ 10 w 156"/>
                <a:gd name="T25" fmla="*/ 111 h 139"/>
                <a:gd name="T26" fmla="*/ 30 w 156"/>
                <a:gd name="T27" fmla="*/ 137 h 139"/>
                <a:gd name="T28" fmla="*/ 28 w 156"/>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39">
                  <a:moveTo>
                    <a:pt x="28" y="139"/>
                  </a:moveTo>
                  <a:cubicBezTo>
                    <a:pt x="19" y="132"/>
                    <a:pt x="12" y="122"/>
                    <a:pt x="7" y="112"/>
                  </a:cubicBezTo>
                  <a:cubicBezTo>
                    <a:pt x="2" y="102"/>
                    <a:pt x="0" y="90"/>
                    <a:pt x="0" y="79"/>
                  </a:cubicBezTo>
                  <a:cubicBezTo>
                    <a:pt x="0" y="36"/>
                    <a:pt x="35" y="0"/>
                    <a:pt x="78" y="0"/>
                  </a:cubicBezTo>
                  <a:cubicBezTo>
                    <a:pt x="121" y="0"/>
                    <a:pt x="156" y="36"/>
                    <a:pt x="156" y="79"/>
                  </a:cubicBezTo>
                  <a:cubicBezTo>
                    <a:pt x="156" y="90"/>
                    <a:pt x="153" y="102"/>
                    <a:pt x="149" y="112"/>
                  </a:cubicBezTo>
                  <a:cubicBezTo>
                    <a:pt x="144" y="122"/>
                    <a:pt x="136" y="132"/>
                    <a:pt x="128" y="139"/>
                  </a:cubicBezTo>
                  <a:cubicBezTo>
                    <a:pt x="126" y="137"/>
                    <a:pt x="126" y="137"/>
                    <a:pt x="126" y="137"/>
                  </a:cubicBezTo>
                  <a:cubicBezTo>
                    <a:pt x="134" y="130"/>
                    <a:pt x="141" y="121"/>
                    <a:pt x="146" y="111"/>
                  </a:cubicBezTo>
                  <a:cubicBezTo>
                    <a:pt x="151" y="101"/>
                    <a:pt x="153" y="90"/>
                    <a:pt x="153" y="79"/>
                  </a:cubicBezTo>
                  <a:cubicBezTo>
                    <a:pt x="153" y="37"/>
                    <a:pt x="119" y="3"/>
                    <a:pt x="78" y="3"/>
                  </a:cubicBezTo>
                  <a:cubicBezTo>
                    <a:pt x="36" y="3"/>
                    <a:pt x="3" y="37"/>
                    <a:pt x="3" y="79"/>
                  </a:cubicBezTo>
                  <a:cubicBezTo>
                    <a:pt x="3" y="90"/>
                    <a:pt x="5" y="101"/>
                    <a:pt x="10" y="111"/>
                  </a:cubicBezTo>
                  <a:cubicBezTo>
                    <a:pt x="14" y="121"/>
                    <a:pt x="21" y="130"/>
                    <a:pt x="30" y="137"/>
                  </a:cubicBezTo>
                  <a:lnTo>
                    <a:pt x="28" y="13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9" name="Freeform 107"/>
            <p:cNvSpPr/>
            <p:nvPr userDrawn="1"/>
          </p:nvSpPr>
          <p:spPr bwMode="auto">
            <a:xfrm>
              <a:off x="4174734" y="3825426"/>
              <a:ext cx="302521" cy="219328"/>
            </a:xfrm>
            <a:custGeom>
              <a:avLst/>
              <a:gdLst>
                <a:gd name="T0" fmla="*/ 8 w 40"/>
                <a:gd name="T1" fmla="*/ 29 h 29"/>
                <a:gd name="T2" fmla="*/ 0 w 40"/>
                <a:gd name="T3" fmla="*/ 10 h 29"/>
                <a:gd name="T4" fmla="*/ 4 w 40"/>
                <a:gd name="T5" fmla="*/ 9 h 29"/>
                <a:gd name="T6" fmla="*/ 35 w 40"/>
                <a:gd name="T7" fmla="*/ 14 h 29"/>
                <a:gd name="T8" fmla="*/ 30 w 40"/>
                <a:gd name="T9" fmla="*/ 1 h 29"/>
                <a:gd name="T10" fmla="*/ 34 w 40"/>
                <a:gd name="T11" fmla="*/ 0 h 29"/>
                <a:gd name="T12" fmla="*/ 40 w 40"/>
                <a:gd name="T13" fmla="*/ 16 h 29"/>
                <a:gd name="T14" fmla="*/ 36 w 40"/>
                <a:gd name="T15" fmla="*/ 17 h 29"/>
                <a:gd name="T16" fmla="*/ 7 w 40"/>
                <a:gd name="T17" fmla="*/ 14 h 29"/>
                <a:gd name="T18" fmla="*/ 12 w 40"/>
                <a:gd name="T19" fmla="*/ 27 h 29"/>
                <a:gd name="T20" fmla="*/ 8 w 40"/>
                <a:gd name="T2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29">
                  <a:moveTo>
                    <a:pt x="8" y="29"/>
                  </a:moveTo>
                  <a:lnTo>
                    <a:pt x="0" y="10"/>
                  </a:lnTo>
                  <a:lnTo>
                    <a:pt x="4" y="9"/>
                  </a:lnTo>
                  <a:lnTo>
                    <a:pt x="35" y="14"/>
                  </a:lnTo>
                  <a:lnTo>
                    <a:pt x="30" y="1"/>
                  </a:lnTo>
                  <a:lnTo>
                    <a:pt x="34" y="0"/>
                  </a:lnTo>
                  <a:lnTo>
                    <a:pt x="40" y="16"/>
                  </a:lnTo>
                  <a:lnTo>
                    <a:pt x="36" y="17"/>
                  </a:lnTo>
                  <a:lnTo>
                    <a:pt x="7" y="14"/>
                  </a:lnTo>
                  <a:lnTo>
                    <a:pt x="12" y="27"/>
                  </a:lnTo>
                  <a:lnTo>
                    <a:pt x="8"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0" name="Freeform 108"/>
            <p:cNvSpPr/>
            <p:nvPr userDrawn="1"/>
          </p:nvSpPr>
          <p:spPr bwMode="auto">
            <a:xfrm>
              <a:off x="4265491" y="3984249"/>
              <a:ext cx="287395" cy="234454"/>
            </a:xfrm>
            <a:custGeom>
              <a:avLst/>
              <a:gdLst>
                <a:gd name="T0" fmla="*/ 7 w 38"/>
                <a:gd name="T1" fmla="*/ 31 h 31"/>
                <a:gd name="T2" fmla="*/ 6 w 38"/>
                <a:gd name="T3" fmla="*/ 28 h 31"/>
                <a:gd name="T4" fmla="*/ 19 w 38"/>
                <a:gd name="T5" fmla="*/ 21 h 31"/>
                <a:gd name="T6" fmla="*/ 14 w 38"/>
                <a:gd name="T7" fmla="*/ 11 h 31"/>
                <a:gd name="T8" fmla="*/ 1 w 38"/>
                <a:gd name="T9" fmla="*/ 19 h 31"/>
                <a:gd name="T10" fmla="*/ 0 w 38"/>
                <a:gd name="T11" fmla="*/ 15 h 31"/>
                <a:gd name="T12" fmla="*/ 29 w 38"/>
                <a:gd name="T13" fmla="*/ 0 h 31"/>
                <a:gd name="T14" fmla="*/ 32 w 38"/>
                <a:gd name="T15" fmla="*/ 4 h 31"/>
                <a:gd name="T16" fmla="*/ 18 w 38"/>
                <a:gd name="T17" fmla="*/ 10 h 31"/>
                <a:gd name="T18" fmla="*/ 23 w 38"/>
                <a:gd name="T19" fmla="*/ 19 h 31"/>
                <a:gd name="T20" fmla="*/ 35 w 38"/>
                <a:gd name="T21" fmla="*/ 13 h 31"/>
                <a:gd name="T22" fmla="*/ 38 w 38"/>
                <a:gd name="T23" fmla="*/ 16 h 31"/>
                <a:gd name="T24" fmla="*/ 7 w 38"/>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7" y="31"/>
                  </a:moveTo>
                  <a:lnTo>
                    <a:pt x="6" y="28"/>
                  </a:lnTo>
                  <a:lnTo>
                    <a:pt x="19" y="21"/>
                  </a:lnTo>
                  <a:lnTo>
                    <a:pt x="14" y="11"/>
                  </a:lnTo>
                  <a:lnTo>
                    <a:pt x="1" y="19"/>
                  </a:lnTo>
                  <a:lnTo>
                    <a:pt x="0" y="15"/>
                  </a:lnTo>
                  <a:lnTo>
                    <a:pt x="29" y="0"/>
                  </a:lnTo>
                  <a:lnTo>
                    <a:pt x="32" y="4"/>
                  </a:lnTo>
                  <a:lnTo>
                    <a:pt x="18" y="10"/>
                  </a:lnTo>
                  <a:lnTo>
                    <a:pt x="23" y="19"/>
                  </a:lnTo>
                  <a:lnTo>
                    <a:pt x="35" y="13"/>
                  </a:lnTo>
                  <a:lnTo>
                    <a:pt x="38" y="16"/>
                  </a:lnTo>
                  <a:lnTo>
                    <a:pt x="7" y="3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1" name="Freeform 109"/>
            <p:cNvSpPr/>
            <p:nvPr userDrawn="1"/>
          </p:nvSpPr>
          <p:spPr bwMode="auto">
            <a:xfrm>
              <a:off x="4348684" y="4120384"/>
              <a:ext cx="287395" cy="249580"/>
            </a:xfrm>
            <a:custGeom>
              <a:avLst/>
              <a:gdLst>
                <a:gd name="T0" fmla="*/ 11 w 38"/>
                <a:gd name="T1" fmla="*/ 33 h 33"/>
                <a:gd name="T2" fmla="*/ 0 w 38"/>
                <a:gd name="T3" fmla="*/ 18 h 33"/>
                <a:gd name="T4" fmla="*/ 28 w 38"/>
                <a:gd name="T5" fmla="*/ 0 h 33"/>
                <a:gd name="T6" fmla="*/ 38 w 38"/>
                <a:gd name="T7" fmla="*/ 15 h 33"/>
                <a:gd name="T8" fmla="*/ 36 w 38"/>
                <a:gd name="T9" fmla="*/ 17 h 33"/>
                <a:gd name="T10" fmla="*/ 27 w 38"/>
                <a:gd name="T11" fmla="*/ 6 h 33"/>
                <a:gd name="T12" fmla="*/ 18 w 38"/>
                <a:gd name="T13" fmla="*/ 11 h 33"/>
                <a:gd name="T14" fmla="*/ 26 w 38"/>
                <a:gd name="T15" fmla="*/ 21 h 33"/>
                <a:gd name="T16" fmla="*/ 23 w 38"/>
                <a:gd name="T17" fmla="*/ 23 h 33"/>
                <a:gd name="T18" fmla="*/ 16 w 38"/>
                <a:gd name="T19" fmla="*/ 13 h 33"/>
                <a:gd name="T20" fmla="*/ 6 w 38"/>
                <a:gd name="T21" fmla="*/ 20 h 33"/>
                <a:gd name="T22" fmla="*/ 13 w 38"/>
                <a:gd name="T23" fmla="*/ 31 h 33"/>
                <a:gd name="T24" fmla="*/ 11 w 38"/>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11" y="33"/>
                  </a:moveTo>
                  <a:lnTo>
                    <a:pt x="0" y="18"/>
                  </a:lnTo>
                  <a:lnTo>
                    <a:pt x="28" y="0"/>
                  </a:lnTo>
                  <a:lnTo>
                    <a:pt x="38" y="15"/>
                  </a:lnTo>
                  <a:lnTo>
                    <a:pt x="36" y="17"/>
                  </a:lnTo>
                  <a:lnTo>
                    <a:pt x="27" y="6"/>
                  </a:lnTo>
                  <a:lnTo>
                    <a:pt x="18" y="11"/>
                  </a:lnTo>
                  <a:lnTo>
                    <a:pt x="26" y="21"/>
                  </a:lnTo>
                  <a:lnTo>
                    <a:pt x="23" y="23"/>
                  </a:lnTo>
                  <a:lnTo>
                    <a:pt x="16" y="13"/>
                  </a:lnTo>
                  <a:lnTo>
                    <a:pt x="6" y="20"/>
                  </a:lnTo>
                  <a:lnTo>
                    <a:pt x="13" y="31"/>
                  </a:lnTo>
                  <a:lnTo>
                    <a:pt x="11" y="3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2" name="Freeform 110"/>
            <p:cNvSpPr/>
            <p:nvPr userDrawn="1"/>
          </p:nvSpPr>
          <p:spPr bwMode="auto">
            <a:xfrm>
              <a:off x="4583138" y="4332148"/>
              <a:ext cx="181513" cy="219328"/>
            </a:xfrm>
            <a:custGeom>
              <a:avLst/>
              <a:gdLst>
                <a:gd name="T0" fmla="*/ 3 w 24"/>
                <a:gd name="T1" fmla="*/ 29 h 29"/>
                <a:gd name="T2" fmla="*/ 0 w 24"/>
                <a:gd name="T3" fmla="*/ 26 h 29"/>
                <a:gd name="T4" fmla="*/ 21 w 24"/>
                <a:gd name="T5" fmla="*/ 0 h 29"/>
                <a:gd name="T6" fmla="*/ 24 w 24"/>
                <a:gd name="T7" fmla="*/ 3 h 29"/>
                <a:gd name="T8" fmla="*/ 3 w 24"/>
                <a:gd name="T9" fmla="*/ 29 h 29"/>
              </a:gdLst>
              <a:ahLst/>
              <a:cxnLst>
                <a:cxn ang="0">
                  <a:pos x="T0" y="T1"/>
                </a:cxn>
                <a:cxn ang="0">
                  <a:pos x="T2" y="T3"/>
                </a:cxn>
                <a:cxn ang="0">
                  <a:pos x="T4" y="T5"/>
                </a:cxn>
                <a:cxn ang="0">
                  <a:pos x="T6" y="T7"/>
                </a:cxn>
                <a:cxn ang="0">
                  <a:pos x="T8" y="T9"/>
                </a:cxn>
              </a:cxnLst>
              <a:rect l="0" t="0" r="r" b="b"/>
              <a:pathLst>
                <a:path w="24" h="29">
                  <a:moveTo>
                    <a:pt x="3" y="29"/>
                  </a:moveTo>
                  <a:lnTo>
                    <a:pt x="0" y="26"/>
                  </a:lnTo>
                  <a:lnTo>
                    <a:pt x="21" y="0"/>
                  </a:lnTo>
                  <a:lnTo>
                    <a:pt x="24" y="3"/>
                  </a:lnTo>
                  <a:lnTo>
                    <a:pt x="3"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3" name="Freeform 111"/>
            <p:cNvSpPr>
              <a:spLocks noEditPoints="1"/>
            </p:cNvSpPr>
            <p:nvPr userDrawn="1"/>
          </p:nvSpPr>
          <p:spPr bwMode="auto">
            <a:xfrm>
              <a:off x="4643642" y="4392652"/>
              <a:ext cx="219328" cy="264706"/>
            </a:xfrm>
            <a:custGeom>
              <a:avLst/>
              <a:gdLst>
                <a:gd name="T0" fmla="*/ 11 w 29"/>
                <a:gd name="T1" fmla="*/ 32 h 35"/>
                <a:gd name="T2" fmla="*/ 16 w 29"/>
                <a:gd name="T3" fmla="*/ 23 h 35"/>
                <a:gd name="T4" fmla="*/ 11 w 29"/>
                <a:gd name="T5" fmla="*/ 20 h 35"/>
                <a:gd name="T6" fmla="*/ 3 w 29"/>
                <a:gd name="T7" fmla="*/ 27 h 35"/>
                <a:gd name="T8" fmla="*/ 0 w 29"/>
                <a:gd name="T9" fmla="*/ 25 h 35"/>
                <a:gd name="T10" fmla="*/ 24 w 29"/>
                <a:gd name="T11" fmla="*/ 0 h 35"/>
                <a:gd name="T12" fmla="*/ 29 w 29"/>
                <a:gd name="T13" fmla="*/ 2 h 35"/>
                <a:gd name="T14" fmla="*/ 16 w 29"/>
                <a:gd name="T15" fmla="*/ 35 h 35"/>
                <a:gd name="T16" fmla="*/ 11 w 29"/>
                <a:gd name="T17" fmla="*/ 32 h 35"/>
                <a:gd name="T18" fmla="*/ 19 w 29"/>
                <a:gd name="T19" fmla="*/ 18 h 35"/>
                <a:gd name="T20" fmla="*/ 24 w 29"/>
                <a:gd name="T21" fmla="*/ 7 h 35"/>
                <a:gd name="T22" fmla="*/ 23 w 29"/>
                <a:gd name="T23" fmla="*/ 6 h 35"/>
                <a:gd name="T24" fmla="*/ 14 w 29"/>
                <a:gd name="T25" fmla="*/ 16 h 35"/>
                <a:gd name="T26" fmla="*/ 19 w 29"/>
                <a:gd name="T27" fmla="*/ 1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35">
                  <a:moveTo>
                    <a:pt x="11" y="32"/>
                  </a:moveTo>
                  <a:lnTo>
                    <a:pt x="16" y="23"/>
                  </a:lnTo>
                  <a:lnTo>
                    <a:pt x="11" y="20"/>
                  </a:lnTo>
                  <a:lnTo>
                    <a:pt x="3" y="27"/>
                  </a:lnTo>
                  <a:lnTo>
                    <a:pt x="0" y="25"/>
                  </a:lnTo>
                  <a:lnTo>
                    <a:pt x="24" y="0"/>
                  </a:lnTo>
                  <a:lnTo>
                    <a:pt x="29" y="2"/>
                  </a:lnTo>
                  <a:lnTo>
                    <a:pt x="16" y="35"/>
                  </a:lnTo>
                  <a:lnTo>
                    <a:pt x="11" y="32"/>
                  </a:lnTo>
                  <a:close/>
                  <a:moveTo>
                    <a:pt x="19" y="18"/>
                  </a:moveTo>
                  <a:lnTo>
                    <a:pt x="24" y="7"/>
                  </a:lnTo>
                  <a:lnTo>
                    <a:pt x="23" y="6"/>
                  </a:lnTo>
                  <a:lnTo>
                    <a:pt x="14" y="16"/>
                  </a:lnTo>
                  <a:lnTo>
                    <a:pt x="19" y="18"/>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4" name="Freeform 112"/>
            <p:cNvSpPr/>
            <p:nvPr userDrawn="1"/>
          </p:nvSpPr>
          <p:spPr bwMode="auto">
            <a:xfrm>
              <a:off x="4794903" y="4438031"/>
              <a:ext cx="242017" cy="294958"/>
            </a:xfrm>
            <a:custGeom>
              <a:avLst/>
              <a:gdLst>
                <a:gd name="T0" fmla="*/ 16 w 32"/>
                <a:gd name="T1" fmla="*/ 39 h 39"/>
                <a:gd name="T2" fmla="*/ 13 w 32"/>
                <a:gd name="T3" fmla="*/ 36 h 39"/>
                <a:gd name="T4" fmla="*/ 15 w 32"/>
                <a:gd name="T5" fmla="*/ 12 h 39"/>
                <a:gd name="T6" fmla="*/ 5 w 32"/>
                <a:gd name="T7" fmla="*/ 32 h 39"/>
                <a:gd name="T8" fmla="*/ 0 w 32"/>
                <a:gd name="T9" fmla="*/ 30 h 39"/>
                <a:gd name="T10" fmla="*/ 16 w 32"/>
                <a:gd name="T11" fmla="*/ 0 h 39"/>
                <a:gd name="T12" fmla="*/ 20 w 32"/>
                <a:gd name="T13" fmla="*/ 1 h 39"/>
                <a:gd name="T14" fmla="*/ 19 w 32"/>
                <a:gd name="T15" fmla="*/ 25 h 39"/>
                <a:gd name="T16" fmla="*/ 29 w 32"/>
                <a:gd name="T17" fmla="*/ 5 h 39"/>
                <a:gd name="T18" fmla="*/ 32 w 32"/>
                <a:gd name="T19" fmla="*/ 7 h 39"/>
                <a:gd name="T20" fmla="*/ 16 w 32"/>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9">
                  <a:moveTo>
                    <a:pt x="16" y="39"/>
                  </a:moveTo>
                  <a:lnTo>
                    <a:pt x="13" y="36"/>
                  </a:lnTo>
                  <a:lnTo>
                    <a:pt x="15" y="12"/>
                  </a:lnTo>
                  <a:lnTo>
                    <a:pt x="5" y="32"/>
                  </a:lnTo>
                  <a:lnTo>
                    <a:pt x="0" y="30"/>
                  </a:lnTo>
                  <a:lnTo>
                    <a:pt x="16" y="0"/>
                  </a:lnTo>
                  <a:lnTo>
                    <a:pt x="20" y="1"/>
                  </a:lnTo>
                  <a:lnTo>
                    <a:pt x="19" y="25"/>
                  </a:lnTo>
                  <a:lnTo>
                    <a:pt x="29" y="5"/>
                  </a:lnTo>
                  <a:lnTo>
                    <a:pt x="32" y="7"/>
                  </a:lnTo>
                  <a:lnTo>
                    <a:pt x="16" y="3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5" name="Freeform 113"/>
            <p:cNvSpPr/>
            <p:nvPr userDrawn="1"/>
          </p:nvSpPr>
          <p:spPr bwMode="auto">
            <a:xfrm>
              <a:off x="4983978" y="4506098"/>
              <a:ext cx="173950" cy="272269"/>
            </a:xfrm>
            <a:custGeom>
              <a:avLst/>
              <a:gdLst>
                <a:gd name="T0" fmla="*/ 12 w 19"/>
                <a:gd name="T1" fmla="*/ 29 h 29"/>
                <a:gd name="T2" fmla="*/ 10 w 19"/>
                <a:gd name="T3" fmla="*/ 29 h 29"/>
                <a:gd name="T4" fmla="*/ 10 w 19"/>
                <a:gd name="T5" fmla="*/ 26 h 29"/>
                <a:gd name="T6" fmla="*/ 8 w 19"/>
                <a:gd name="T7" fmla="*/ 27 h 29"/>
                <a:gd name="T8" fmla="*/ 5 w 19"/>
                <a:gd name="T9" fmla="*/ 27 h 29"/>
                <a:gd name="T10" fmla="*/ 1 w 19"/>
                <a:gd name="T11" fmla="*/ 23 h 29"/>
                <a:gd name="T12" fmla="*/ 1 w 19"/>
                <a:gd name="T13" fmla="*/ 13 h 29"/>
                <a:gd name="T14" fmla="*/ 6 w 19"/>
                <a:gd name="T15" fmla="*/ 3 h 29"/>
                <a:gd name="T16" fmla="*/ 14 w 19"/>
                <a:gd name="T17" fmla="*/ 1 h 29"/>
                <a:gd name="T18" fmla="*/ 18 w 19"/>
                <a:gd name="T19" fmla="*/ 11 h 29"/>
                <a:gd name="T20" fmla="*/ 15 w 19"/>
                <a:gd name="T21" fmla="*/ 11 h 29"/>
                <a:gd name="T22" fmla="*/ 13 w 19"/>
                <a:gd name="T23" fmla="*/ 4 h 29"/>
                <a:gd name="T24" fmla="*/ 8 w 19"/>
                <a:gd name="T25" fmla="*/ 6 h 29"/>
                <a:gd name="T26" fmla="*/ 5 w 19"/>
                <a:gd name="T27" fmla="*/ 14 h 29"/>
                <a:gd name="T28" fmla="*/ 4 w 19"/>
                <a:gd name="T29" fmla="*/ 21 h 29"/>
                <a:gd name="T30" fmla="*/ 6 w 19"/>
                <a:gd name="T31" fmla="*/ 24 h 29"/>
                <a:gd name="T32" fmla="*/ 9 w 19"/>
                <a:gd name="T33" fmla="*/ 24 h 29"/>
                <a:gd name="T34" fmla="*/ 12 w 19"/>
                <a:gd name="T35" fmla="*/ 20 h 29"/>
                <a:gd name="T36" fmla="*/ 12 w 19"/>
                <a:gd name="T37" fmla="*/ 18 h 29"/>
                <a:gd name="T38" fmla="*/ 8 w 19"/>
                <a:gd name="T39" fmla="*/ 17 h 29"/>
                <a:gd name="T40" fmla="*/ 9 w 19"/>
                <a:gd name="T41" fmla="*/ 14 h 29"/>
                <a:gd name="T42" fmla="*/ 16 w 19"/>
                <a:gd name="T43" fmla="*/ 17 h 29"/>
                <a:gd name="T44" fmla="*/ 12 w 1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9">
                  <a:moveTo>
                    <a:pt x="12" y="29"/>
                  </a:moveTo>
                  <a:cubicBezTo>
                    <a:pt x="10" y="29"/>
                    <a:pt x="10" y="29"/>
                    <a:pt x="10" y="29"/>
                  </a:cubicBezTo>
                  <a:cubicBezTo>
                    <a:pt x="10" y="26"/>
                    <a:pt x="10" y="26"/>
                    <a:pt x="10" y="26"/>
                  </a:cubicBezTo>
                  <a:cubicBezTo>
                    <a:pt x="9" y="27"/>
                    <a:pt x="9" y="27"/>
                    <a:pt x="8" y="27"/>
                  </a:cubicBezTo>
                  <a:cubicBezTo>
                    <a:pt x="7" y="27"/>
                    <a:pt x="6" y="27"/>
                    <a:pt x="5" y="27"/>
                  </a:cubicBezTo>
                  <a:cubicBezTo>
                    <a:pt x="3" y="26"/>
                    <a:pt x="2" y="25"/>
                    <a:pt x="1" y="23"/>
                  </a:cubicBezTo>
                  <a:cubicBezTo>
                    <a:pt x="0" y="20"/>
                    <a:pt x="0" y="17"/>
                    <a:pt x="1" y="13"/>
                  </a:cubicBezTo>
                  <a:cubicBezTo>
                    <a:pt x="3" y="8"/>
                    <a:pt x="4" y="5"/>
                    <a:pt x="6" y="3"/>
                  </a:cubicBezTo>
                  <a:cubicBezTo>
                    <a:pt x="9" y="1"/>
                    <a:pt x="12" y="0"/>
                    <a:pt x="14" y="1"/>
                  </a:cubicBezTo>
                  <a:cubicBezTo>
                    <a:pt x="17" y="2"/>
                    <a:pt x="19" y="6"/>
                    <a:pt x="18" y="11"/>
                  </a:cubicBezTo>
                  <a:cubicBezTo>
                    <a:pt x="15" y="11"/>
                    <a:pt x="15" y="11"/>
                    <a:pt x="15" y="11"/>
                  </a:cubicBezTo>
                  <a:cubicBezTo>
                    <a:pt x="16" y="9"/>
                    <a:pt x="15" y="5"/>
                    <a:pt x="13" y="4"/>
                  </a:cubicBezTo>
                  <a:cubicBezTo>
                    <a:pt x="11" y="4"/>
                    <a:pt x="9" y="4"/>
                    <a:pt x="8" y="6"/>
                  </a:cubicBezTo>
                  <a:cubicBezTo>
                    <a:pt x="7" y="7"/>
                    <a:pt x="6" y="10"/>
                    <a:pt x="5" y="14"/>
                  </a:cubicBezTo>
                  <a:cubicBezTo>
                    <a:pt x="4" y="17"/>
                    <a:pt x="3" y="20"/>
                    <a:pt x="4" y="21"/>
                  </a:cubicBezTo>
                  <a:cubicBezTo>
                    <a:pt x="4" y="23"/>
                    <a:pt x="5" y="24"/>
                    <a:pt x="6" y="24"/>
                  </a:cubicBezTo>
                  <a:cubicBezTo>
                    <a:pt x="7" y="25"/>
                    <a:pt x="9" y="25"/>
                    <a:pt x="9" y="24"/>
                  </a:cubicBezTo>
                  <a:cubicBezTo>
                    <a:pt x="10" y="23"/>
                    <a:pt x="11" y="22"/>
                    <a:pt x="12" y="20"/>
                  </a:cubicBezTo>
                  <a:cubicBezTo>
                    <a:pt x="12" y="18"/>
                    <a:pt x="12" y="18"/>
                    <a:pt x="12" y="18"/>
                  </a:cubicBezTo>
                  <a:cubicBezTo>
                    <a:pt x="8" y="17"/>
                    <a:pt x="8" y="17"/>
                    <a:pt x="8" y="17"/>
                  </a:cubicBezTo>
                  <a:cubicBezTo>
                    <a:pt x="9" y="14"/>
                    <a:pt x="9" y="14"/>
                    <a:pt x="9" y="14"/>
                  </a:cubicBezTo>
                  <a:cubicBezTo>
                    <a:pt x="16" y="17"/>
                    <a:pt x="16" y="17"/>
                    <a:pt x="16" y="17"/>
                  </a:cubicBezTo>
                  <a:lnTo>
                    <a:pt x="12"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6" name="Freeform 114"/>
            <p:cNvSpPr/>
            <p:nvPr userDrawn="1"/>
          </p:nvSpPr>
          <p:spPr bwMode="auto">
            <a:xfrm>
              <a:off x="5301626" y="4543913"/>
              <a:ext cx="143698" cy="249580"/>
            </a:xfrm>
            <a:custGeom>
              <a:avLst/>
              <a:gdLst>
                <a:gd name="T0" fmla="*/ 15 w 15"/>
                <a:gd name="T1" fmla="*/ 19 h 27"/>
                <a:gd name="T2" fmla="*/ 13 w 15"/>
                <a:gd name="T3" fmla="*/ 25 h 27"/>
                <a:gd name="T4" fmla="*/ 7 w 15"/>
                <a:gd name="T5" fmla="*/ 27 h 27"/>
                <a:gd name="T6" fmla="*/ 1 w 15"/>
                <a:gd name="T7" fmla="*/ 25 h 27"/>
                <a:gd name="T8" fmla="*/ 0 w 15"/>
                <a:gd name="T9" fmla="*/ 19 h 27"/>
                <a:gd name="T10" fmla="*/ 0 w 15"/>
                <a:gd name="T11" fmla="*/ 0 h 27"/>
                <a:gd name="T12" fmla="*/ 4 w 15"/>
                <a:gd name="T13" fmla="*/ 0 h 27"/>
                <a:gd name="T14" fmla="*/ 3 w 15"/>
                <a:gd name="T15" fmla="*/ 19 h 27"/>
                <a:gd name="T16" fmla="*/ 4 w 15"/>
                <a:gd name="T17" fmla="*/ 23 h 27"/>
                <a:gd name="T18" fmla="*/ 7 w 15"/>
                <a:gd name="T19" fmla="*/ 24 h 27"/>
                <a:gd name="T20" fmla="*/ 10 w 15"/>
                <a:gd name="T21" fmla="*/ 23 h 27"/>
                <a:gd name="T22" fmla="*/ 11 w 15"/>
                <a:gd name="T23" fmla="*/ 19 h 27"/>
                <a:gd name="T24" fmla="*/ 12 w 15"/>
                <a:gd name="T25" fmla="*/ 0 h 27"/>
                <a:gd name="T26" fmla="*/ 15 w 15"/>
                <a:gd name="T27" fmla="*/ 0 h 27"/>
                <a:gd name="T28" fmla="*/ 15 w 15"/>
                <a:gd name="T2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7">
                  <a:moveTo>
                    <a:pt x="15" y="19"/>
                  </a:moveTo>
                  <a:cubicBezTo>
                    <a:pt x="15" y="22"/>
                    <a:pt x="14" y="24"/>
                    <a:pt x="13" y="25"/>
                  </a:cubicBezTo>
                  <a:cubicBezTo>
                    <a:pt x="11" y="27"/>
                    <a:pt x="10" y="27"/>
                    <a:pt x="7" y="27"/>
                  </a:cubicBezTo>
                  <a:cubicBezTo>
                    <a:pt x="4" y="27"/>
                    <a:pt x="2" y="26"/>
                    <a:pt x="1" y="25"/>
                  </a:cubicBezTo>
                  <a:cubicBezTo>
                    <a:pt x="0" y="23"/>
                    <a:pt x="0" y="21"/>
                    <a:pt x="0" y="19"/>
                  </a:cubicBezTo>
                  <a:cubicBezTo>
                    <a:pt x="0" y="0"/>
                    <a:pt x="0" y="0"/>
                    <a:pt x="0" y="0"/>
                  </a:cubicBezTo>
                  <a:cubicBezTo>
                    <a:pt x="4" y="0"/>
                    <a:pt x="4" y="0"/>
                    <a:pt x="4" y="0"/>
                  </a:cubicBezTo>
                  <a:cubicBezTo>
                    <a:pt x="3" y="19"/>
                    <a:pt x="3" y="19"/>
                    <a:pt x="3" y="19"/>
                  </a:cubicBezTo>
                  <a:cubicBezTo>
                    <a:pt x="3" y="21"/>
                    <a:pt x="3" y="22"/>
                    <a:pt x="4" y="23"/>
                  </a:cubicBezTo>
                  <a:cubicBezTo>
                    <a:pt x="5" y="24"/>
                    <a:pt x="6" y="24"/>
                    <a:pt x="7" y="24"/>
                  </a:cubicBezTo>
                  <a:cubicBezTo>
                    <a:pt x="8" y="24"/>
                    <a:pt x="9" y="24"/>
                    <a:pt x="10" y="23"/>
                  </a:cubicBezTo>
                  <a:cubicBezTo>
                    <a:pt x="11" y="22"/>
                    <a:pt x="11" y="21"/>
                    <a:pt x="11" y="19"/>
                  </a:cubicBezTo>
                  <a:cubicBezTo>
                    <a:pt x="12" y="0"/>
                    <a:pt x="12" y="0"/>
                    <a:pt x="12" y="0"/>
                  </a:cubicBezTo>
                  <a:cubicBezTo>
                    <a:pt x="15" y="0"/>
                    <a:pt x="15" y="0"/>
                    <a:pt x="15" y="0"/>
                  </a:cubicBezTo>
                  <a:lnTo>
                    <a:pt x="15" y="1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7" name="Freeform 115"/>
            <p:cNvSpPr/>
            <p:nvPr userDrawn="1"/>
          </p:nvSpPr>
          <p:spPr bwMode="auto">
            <a:xfrm>
              <a:off x="5460449" y="4521224"/>
              <a:ext cx="158824" cy="272269"/>
            </a:xfrm>
            <a:custGeom>
              <a:avLst/>
              <a:gdLst>
                <a:gd name="T0" fmla="*/ 21 w 21"/>
                <a:gd name="T1" fmla="*/ 33 h 36"/>
                <a:gd name="T2" fmla="*/ 17 w 21"/>
                <a:gd name="T3" fmla="*/ 34 h 36"/>
                <a:gd name="T4" fmla="*/ 5 w 21"/>
                <a:gd name="T5" fmla="*/ 11 h 36"/>
                <a:gd name="T6" fmla="*/ 8 w 21"/>
                <a:gd name="T7" fmla="*/ 35 h 36"/>
                <a:gd name="T8" fmla="*/ 3 w 21"/>
                <a:gd name="T9" fmla="*/ 36 h 36"/>
                <a:gd name="T10" fmla="*/ 0 w 21"/>
                <a:gd name="T11" fmla="*/ 3 h 36"/>
                <a:gd name="T12" fmla="*/ 5 w 21"/>
                <a:gd name="T13" fmla="*/ 1 h 36"/>
                <a:gd name="T14" fmla="*/ 15 w 21"/>
                <a:gd name="T15" fmla="*/ 18 h 36"/>
                <a:gd name="T16" fmla="*/ 12 w 21"/>
                <a:gd name="T17" fmla="*/ 0 h 36"/>
                <a:gd name="T18" fmla="*/ 16 w 21"/>
                <a:gd name="T19" fmla="*/ 0 h 36"/>
                <a:gd name="T20" fmla="*/ 21 w 21"/>
                <a:gd name="T21" fmla="*/ 3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6">
                  <a:moveTo>
                    <a:pt x="21" y="33"/>
                  </a:moveTo>
                  <a:lnTo>
                    <a:pt x="17" y="34"/>
                  </a:lnTo>
                  <a:lnTo>
                    <a:pt x="5" y="11"/>
                  </a:lnTo>
                  <a:lnTo>
                    <a:pt x="8" y="35"/>
                  </a:lnTo>
                  <a:lnTo>
                    <a:pt x="3" y="36"/>
                  </a:lnTo>
                  <a:lnTo>
                    <a:pt x="0" y="3"/>
                  </a:lnTo>
                  <a:lnTo>
                    <a:pt x="5" y="1"/>
                  </a:lnTo>
                  <a:lnTo>
                    <a:pt x="15" y="18"/>
                  </a:lnTo>
                  <a:lnTo>
                    <a:pt x="12" y="0"/>
                  </a:lnTo>
                  <a:lnTo>
                    <a:pt x="16" y="0"/>
                  </a:lnTo>
                  <a:lnTo>
                    <a:pt x="21" y="3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8" name="Freeform 116"/>
            <p:cNvSpPr/>
            <p:nvPr userDrawn="1"/>
          </p:nvSpPr>
          <p:spPr bwMode="auto">
            <a:xfrm>
              <a:off x="5611710" y="4506098"/>
              <a:ext cx="105882" cy="249580"/>
            </a:xfrm>
            <a:custGeom>
              <a:avLst/>
              <a:gdLst>
                <a:gd name="T0" fmla="*/ 14 w 14"/>
                <a:gd name="T1" fmla="*/ 31 h 33"/>
                <a:gd name="T2" fmla="*/ 9 w 14"/>
                <a:gd name="T3" fmla="*/ 33 h 33"/>
                <a:gd name="T4" fmla="*/ 0 w 14"/>
                <a:gd name="T5" fmla="*/ 1 h 33"/>
                <a:gd name="T6" fmla="*/ 4 w 14"/>
                <a:gd name="T7" fmla="*/ 0 h 33"/>
                <a:gd name="T8" fmla="*/ 14 w 14"/>
                <a:gd name="T9" fmla="*/ 31 h 33"/>
              </a:gdLst>
              <a:ahLst/>
              <a:cxnLst>
                <a:cxn ang="0">
                  <a:pos x="T0" y="T1"/>
                </a:cxn>
                <a:cxn ang="0">
                  <a:pos x="T2" y="T3"/>
                </a:cxn>
                <a:cxn ang="0">
                  <a:pos x="T4" y="T5"/>
                </a:cxn>
                <a:cxn ang="0">
                  <a:pos x="T6" y="T7"/>
                </a:cxn>
                <a:cxn ang="0">
                  <a:pos x="T8" y="T9"/>
                </a:cxn>
              </a:cxnLst>
              <a:rect l="0" t="0" r="r" b="b"/>
              <a:pathLst>
                <a:path w="14" h="33">
                  <a:moveTo>
                    <a:pt x="14" y="31"/>
                  </a:moveTo>
                  <a:lnTo>
                    <a:pt x="9" y="33"/>
                  </a:lnTo>
                  <a:lnTo>
                    <a:pt x="0" y="1"/>
                  </a:lnTo>
                  <a:lnTo>
                    <a:pt x="4" y="0"/>
                  </a:lnTo>
                  <a:lnTo>
                    <a:pt x="14" y="3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19" name="Freeform 117"/>
            <p:cNvSpPr/>
            <p:nvPr userDrawn="1"/>
          </p:nvSpPr>
          <p:spPr bwMode="auto">
            <a:xfrm>
              <a:off x="5664651" y="4438031"/>
              <a:ext cx="173950" cy="279832"/>
            </a:xfrm>
            <a:custGeom>
              <a:avLst/>
              <a:gdLst>
                <a:gd name="T0" fmla="*/ 18 w 23"/>
                <a:gd name="T1" fmla="*/ 0 h 37"/>
                <a:gd name="T2" fmla="*/ 23 w 23"/>
                <a:gd name="T3" fmla="*/ 35 h 37"/>
                <a:gd name="T4" fmla="*/ 19 w 23"/>
                <a:gd name="T5" fmla="*/ 37 h 37"/>
                <a:gd name="T6" fmla="*/ 0 w 23"/>
                <a:gd name="T7" fmla="*/ 7 h 37"/>
                <a:gd name="T8" fmla="*/ 4 w 23"/>
                <a:gd name="T9" fmla="*/ 6 h 37"/>
                <a:gd name="T10" fmla="*/ 18 w 23"/>
                <a:gd name="T11" fmla="*/ 26 h 37"/>
                <a:gd name="T12" fmla="*/ 14 w 23"/>
                <a:gd name="T13" fmla="*/ 1 h 37"/>
                <a:gd name="T14" fmla="*/ 18 w 23"/>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7">
                  <a:moveTo>
                    <a:pt x="18" y="0"/>
                  </a:moveTo>
                  <a:lnTo>
                    <a:pt x="23" y="35"/>
                  </a:lnTo>
                  <a:lnTo>
                    <a:pt x="19" y="37"/>
                  </a:lnTo>
                  <a:lnTo>
                    <a:pt x="0" y="7"/>
                  </a:lnTo>
                  <a:lnTo>
                    <a:pt x="4" y="6"/>
                  </a:lnTo>
                  <a:lnTo>
                    <a:pt x="18" y="26"/>
                  </a:lnTo>
                  <a:lnTo>
                    <a:pt x="14" y="1"/>
                  </a:lnTo>
                  <a:lnTo>
                    <a:pt x="18"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0" name="Freeform 118"/>
            <p:cNvSpPr/>
            <p:nvPr userDrawn="1"/>
          </p:nvSpPr>
          <p:spPr bwMode="auto">
            <a:xfrm>
              <a:off x="5808348" y="4369963"/>
              <a:ext cx="249580" cy="287395"/>
            </a:xfrm>
            <a:custGeom>
              <a:avLst/>
              <a:gdLst>
                <a:gd name="T0" fmla="*/ 33 w 33"/>
                <a:gd name="T1" fmla="*/ 29 h 38"/>
                <a:gd name="T2" fmla="*/ 17 w 33"/>
                <a:gd name="T3" fmla="*/ 38 h 38"/>
                <a:gd name="T4" fmla="*/ 0 w 33"/>
                <a:gd name="T5" fmla="*/ 8 h 38"/>
                <a:gd name="T6" fmla="*/ 15 w 33"/>
                <a:gd name="T7" fmla="*/ 0 h 38"/>
                <a:gd name="T8" fmla="*/ 17 w 33"/>
                <a:gd name="T9" fmla="*/ 3 h 38"/>
                <a:gd name="T10" fmla="*/ 6 w 33"/>
                <a:gd name="T11" fmla="*/ 9 h 38"/>
                <a:gd name="T12" fmla="*/ 11 w 33"/>
                <a:gd name="T13" fmla="*/ 19 h 38"/>
                <a:gd name="T14" fmla="*/ 22 w 33"/>
                <a:gd name="T15" fmla="*/ 13 h 38"/>
                <a:gd name="T16" fmla="*/ 23 w 33"/>
                <a:gd name="T17" fmla="*/ 16 h 38"/>
                <a:gd name="T18" fmla="*/ 14 w 33"/>
                <a:gd name="T19" fmla="*/ 21 h 38"/>
                <a:gd name="T20" fmla="*/ 20 w 33"/>
                <a:gd name="T21" fmla="*/ 33 h 38"/>
                <a:gd name="T22" fmla="*/ 31 w 33"/>
                <a:gd name="T23" fmla="*/ 25 h 38"/>
                <a:gd name="T24" fmla="*/ 33 w 33"/>
                <a:gd name="T2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8">
                  <a:moveTo>
                    <a:pt x="33" y="29"/>
                  </a:moveTo>
                  <a:lnTo>
                    <a:pt x="17" y="38"/>
                  </a:lnTo>
                  <a:lnTo>
                    <a:pt x="0" y="8"/>
                  </a:lnTo>
                  <a:lnTo>
                    <a:pt x="15" y="0"/>
                  </a:lnTo>
                  <a:lnTo>
                    <a:pt x="17" y="3"/>
                  </a:lnTo>
                  <a:lnTo>
                    <a:pt x="6" y="9"/>
                  </a:lnTo>
                  <a:lnTo>
                    <a:pt x="11" y="19"/>
                  </a:lnTo>
                  <a:lnTo>
                    <a:pt x="22" y="13"/>
                  </a:lnTo>
                  <a:lnTo>
                    <a:pt x="23" y="16"/>
                  </a:lnTo>
                  <a:lnTo>
                    <a:pt x="14" y="21"/>
                  </a:lnTo>
                  <a:lnTo>
                    <a:pt x="20" y="33"/>
                  </a:lnTo>
                  <a:lnTo>
                    <a:pt x="31" y="25"/>
                  </a:lnTo>
                  <a:lnTo>
                    <a:pt x="33" y="29"/>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1" name="Freeform 119"/>
            <p:cNvSpPr>
              <a:spLocks noEditPoints="1"/>
            </p:cNvSpPr>
            <p:nvPr userDrawn="1"/>
          </p:nvSpPr>
          <p:spPr bwMode="auto">
            <a:xfrm>
              <a:off x="5936920" y="4309459"/>
              <a:ext cx="257143" cy="257143"/>
            </a:xfrm>
            <a:custGeom>
              <a:avLst/>
              <a:gdLst>
                <a:gd name="T0" fmla="*/ 27 w 27"/>
                <a:gd name="T1" fmla="*/ 20 h 28"/>
                <a:gd name="T2" fmla="*/ 24 w 27"/>
                <a:gd name="T3" fmla="*/ 22 h 28"/>
                <a:gd name="T4" fmla="*/ 15 w 27"/>
                <a:gd name="T5" fmla="*/ 14 h 28"/>
                <a:gd name="T6" fmla="*/ 12 w 27"/>
                <a:gd name="T7" fmla="*/ 17 h 28"/>
                <a:gd name="T8" fmla="*/ 19 w 27"/>
                <a:gd name="T9" fmla="*/ 26 h 28"/>
                <a:gd name="T10" fmla="*/ 16 w 27"/>
                <a:gd name="T11" fmla="*/ 28 h 28"/>
                <a:gd name="T12" fmla="*/ 0 w 27"/>
                <a:gd name="T13" fmla="*/ 6 h 28"/>
                <a:gd name="T14" fmla="*/ 5 w 27"/>
                <a:gd name="T15" fmla="*/ 2 h 28"/>
                <a:gd name="T16" fmla="*/ 11 w 27"/>
                <a:gd name="T17" fmla="*/ 0 h 28"/>
                <a:gd name="T18" fmla="*/ 18 w 27"/>
                <a:gd name="T19" fmla="*/ 8 h 28"/>
                <a:gd name="T20" fmla="*/ 17 w 27"/>
                <a:gd name="T21" fmla="*/ 12 h 28"/>
                <a:gd name="T22" fmla="*/ 27 w 27"/>
                <a:gd name="T23" fmla="*/ 20 h 28"/>
                <a:gd name="T24" fmla="*/ 10 w 27"/>
                <a:gd name="T25" fmla="*/ 4 h 28"/>
                <a:gd name="T26" fmla="*/ 5 w 27"/>
                <a:gd name="T27" fmla="*/ 6 h 28"/>
                <a:gd name="T28" fmla="*/ 10 w 27"/>
                <a:gd name="T29" fmla="*/ 13 h 28"/>
                <a:gd name="T30" fmla="*/ 14 w 27"/>
                <a:gd name="T31" fmla="*/ 10 h 28"/>
                <a:gd name="T32" fmla="*/ 10 w 27"/>
                <a:gd name="T3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8">
                  <a:moveTo>
                    <a:pt x="27" y="20"/>
                  </a:moveTo>
                  <a:cubicBezTo>
                    <a:pt x="24" y="22"/>
                    <a:pt x="24" y="22"/>
                    <a:pt x="24" y="22"/>
                  </a:cubicBezTo>
                  <a:cubicBezTo>
                    <a:pt x="15" y="14"/>
                    <a:pt x="15" y="14"/>
                    <a:pt x="15" y="14"/>
                  </a:cubicBezTo>
                  <a:cubicBezTo>
                    <a:pt x="12" y="17"/>
                    <a:pt x="12" y="17"/>
                    <a:pt x="12" y="17"/>
                  </a:cubicBezTo>
                  <a:cubicBezTo>
                    <a:pt x="19" y="26"/>
                    <a:pt x="19" y="26"/>
                    <a:pt x="19" y="26"/>
                  </a:cubicBezTo>
                  <a:cubicBezTo>
                    <a:pt x="16" y="28"/>
                    <a:pt x="16" y="28"/>
                    <a:pt x="16" y="28"/>
                  </a:cubicBezTo>
                  <a:cubicBezTo>
                    <a:pt x="0" y="6"/>
                    <a:pt x="0" y="6"/>
                    <a:pt x="0" y="6"/>
                  </a:cubicBezTo>
                  <a:cubicBezTo>
                    <a:pt x="5" y="2"/>
                    <a:pt x="5" y="2"/>
                    <a:pt x="5" y="2"/>
                  </a:cubicBezTo>
                  <a:cubicBezTo>
                    <a:pt x="7" y="1"/>
                    <a:pt x="9" y="0"/>
                    <a:pt x="11" y="0"/>
                  </a:cubicBezTo>
                  <a:cubicBezTo>
                    <a:pt x="16" y="1"/>
                    <a:pt x="18" y="4"/>
                    <a:pt x="18" y="8"/>
                  </a:cubicBezTo>
                  <a:cubicBezTo>
                    <a:pt x="18" y="9"/>
                    <a:pt x="18" y="11"/>
                    <a:pt x="17" y="12"/>
                  </a:cubicBezTo>
                  <a:lnTo>
                    <a:pt x="27" y="20"/>
                  </a:lnTo>
                  <a:close/>
                  <a:moveTo>
                    <a:pt x="10" y="4"/>
                  </a:moveTo>
                  <a:cubicBezTo>
                    <a:pt x="8" y="3"/>
                    <a:pt x="6" y="5"/>
                    <a:pt x="5" y="6"/>
                  </a:cubicBezTo>
                  <a:cubicBezTo>
                    <a:pt x="10" y="13"/>
                    <a:pt x="10" y="13"/>
                    <a:pt x="10" y="13"/>
                  </a:cubicBezTo>
                  <a:cubicBezTo>
                    <a:pt x="12" y="12"/>
                    <a:pt x="12" y="12"/>
                    <a:pt x="14" y="10"/>
                  </a:cubicBezTo>
                  <a:cubicBezTo>
                    <a:pt x="14" y="7"/>
                    <a:pt x="13" y="5"/>
                    <a:pt x="10" y="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2" name="Freeform 120"/>
            <p:cNvSpPr/>
            <p:nvPr userDrawn="1"/>
          </p:nvSpPr>
          <p:spPr bwMode="auto">
            <a:xfrm>
              <a:off x="6073054" y="4196014"/>
              <a:ext cx="257143" cy="219328"/>
            </a:xfrm>
            <a:custGeom>
              <a:avLst/>
              <a:gdLst>
                <a:gd name="T0" fmla="*/ 22 w 28"/>
                <a:gd name="T1" fmla="*/ 10 h 24"/>
                <a:gd name="T2" fmla="*/ 19 w 28"/>
                <a:gd name="T3" fmla="*/ 24 h 24"/>
                <a:gd name="T4" fmla="*/ 14 w 28"/>
                <a:gd name="T5" fmla="*/ 23 h 24"/>
                <a:gd name="T6" fmla="*/ 15 w 28"/>
                <a:gd name="T7" fmla="*/ 20 h 24"/>
                <a:gd name="T8" fmla="*/ 18 w 28"/>
                <a:gd name="T9" fmla="*/ 21 h 24"/>
                <a:gd name="T10" fmla="*/ 20 w 28"/>
                <a:gd name="T11" fmla="*/ 13 h 24"/>
                <a:gd name="T12" fmla="*/ 17 w 28"/>
                <a:gd name="T13" fmla="*/ 12 h 24"/>
                <a:gd name="T14" fmla="*/ 8 w 28"/>
                <a:gd name="T15" fmla="*/ 15 h 24"/>
                <a:gd name="T16" fmla="*/ 0 w 28"/>
                <a:gd name="T17" fmla="*/ 9 h 24"/>
                <a:gd name="T18" fmla="*/ 2 w 28"/>
                <a:gd name="T19" fmla="*/ 4 h 24"/>
                <a:gd name="T20" fmla="*/ 11 w 28"/>
                <a:gd name="T21" fmla="*/ 2 h 24"/>
                <a:gd name="T22" fmla="*/ 10 w 28"/>
                <a:gd name="T23" fmla="*/ 5 h 24"/>
                <a:gd name="T24" fmla="*/ 4 w 28"/>
                <a:gd name="T25" fmla="*/ 6 h 24"/>
                <a:gd name="T26" fmla="*/ 3 w 28"/>
                <a:gd name="T27" fmla="*/ 9 h 24"/>
                <a:gd name="T28" fmla="*/ 7 w 28"/>
                <a:gd name="T29" fmla="*/ 12 h 24"/>
                <a:gd name="T30" fmla="*/ 17 w 28"/>
                <a:gd name="T31" fmla="*/ 9 h 24"/>
                <a:gd name="T32" fmla="*/ 22 w 28"/>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24">
                  <a:moveTo>
                    <a:pt x="22" y="10"/>
                  </a:moveTo>
                  <a:cubicBezTo>
                    <a:pt x="28" y="13"/>
                    <a:pt x="26" y="23"/>
                    <a:pt x="19" y="24"/>
                  </a:cubicBezTo>
                  <a:cubicBezTo>
                    <a:pt x="17" y="24"/>
                    <a:pt x="15" y="24"/>
                    <a:pt x="14" y="23"/>
                  </a:cubicBezTo>
                  <a:cubicBezTo>
                    <a:pt x="15" y="20"/>
                    <a:pt x="15" y="20"/>
                    <a:pt x="15" y="20"/>
                  </a:cubicBezTo>
                  <a:cubicBezTo>
                    <a:pt x="16" y="21"/>
                    <a:pt x="17" y="21"/>
                    <a:pt x="18" y="21"/>
                  </a:cubicBezTo>
                  <a:cubicBezTo>
                    <a:pt x="23" y="20"/>
                    <a:pt x="23" y="15"/>
                    <a:pt x="20" y="13"/>
                  </a:cubicBezTo>
                  <a:cubicBezTo>
                    <a:pt x="19" y="12"/>
                    <a:pt x="18" y="12"/>
                    <a:pt x="17" y="12"/>
                  </a:cubicBezTo>
                  <a:cubicBezTo>
                    <a:pt x="13" y="13"/>
                    <a:pt x="11" y="15"/>
                    <a:pt x="8" y="15"/>
                  </a:cubicBezTo>
                  <a:cubicBezTo>
                    <a:pt x="4" y="15"/>
                    <a:pt x="1" y="13"/>
                    <a:pt x="0" y="9"/>
                  </a:cubicBezTo>
                  <a:cubicBezTo>
                    <a:pt x="0" y="7"/>
                    <a:pt x="1" y="5"/>
                    <a:pt x="2" y="4"/>
                  </a:cubicBezTo>
                  <a:cubicBezTo>
                    <a:pt x="4" y="0"/>
                    <a:pt x="8" y="0"/>
                    <a:pt x="11" y="2"/>
                  </a:cubicBezTo>
                  <a:cubicBezTo>
                    <a:pt x="10" y="5"/>
                    <a:pt x="10" y="5"/>
                    <a:pt x="10" y="5"/>
                  </a:cubicBezTo>
                  <a:cubicBezTo>
                    <a:pt x="8" y="4"/>
                    <a:pt x="5" y="4"/>
                    <a:pt x="4" y="6"/>
                  </a:cubicBezTo>
                  <a:cubicBezTo>
                    <a:pt x="3" y="7"/>
                    <a:pt x="3" y="8"/>
                    <a:pt x="3" y="9"/>
                  </a:cubicBezTo>
                  <a:cubicBezTo>
                    <a:pt x="4" y="11"/>
                    <a:pt x="5" y="12"/>
                    <a:pt x="7" y="12"/>
                  </a:cubicBezTo>
                  <a:cubicBezTo>
                    <a:pt x="11" y="11"/>
                    <a:pt x="13" y="8"/>
                    <a:pt x="17" y="9"/>
                  </a:cubicBezTo>
                  <a:cubicBezTo>
                    <a:pt x="18" y="9"/>
                    <a:pt x="20" y="9"/>
                    <a:pt x="22" y="1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3" name="Freeform 121"/>
            <p:cNvSpPr/>
            <p:nvPr userDrawn="1"/>
          </p:nvSpPr>
          <p:spPr bwMode="auto">
            <a:xfrm>
              <a:off x="6156248" y="4120384"/>
              <a:ext cx="234454" cy="158823"/>
            </a:xfrm>
            <a:custGeom>
              <a:avLst/>
              <a:gdLst>
                <a:gd name="T0" fmla="*/ 31 w 31"/>
                <a:gd name="T1" fmla="*/ 17 h 21"/>
                <a:gd name="T2" fmla="*/ 28 w 31"/>
                <a:gd name="T3" fmla="*/ 21 h 21"/>
                <a:gd name="T4" fmla="*/ 0 w 31"/>
                <a:gd name="T5" fmla="*/ 2 h 21"/>
                <a:gd name="T6" fmla="*/ 2 w 31"/>
                <a:gd name="T7" fmla="*/ 0 h 21"/>
                <a:gd name="T8" fmla="*/ 31 w 31"/>
                <a:gd name="T9" fmla="*/ 17 h 21"/>
              </a:gdLst>
              <a:ahLst/>
              <a:cxnLst>
                <a:cxn ang="0">
                  <a:pos x="T0" y="T1"/>
                </a:cxn>
                <a:cxn ang="0">
                  <a:pos x="T2" y="T3"/>
                </a:cxn>
                <a:cxn ang="0">
                  <a:pos x="T4" y="T5"/>
                </a:cxn>
                <a:cxn ang="0">
                  <a:pos x="T6" y="T7"/>
                </a:cxn>
                <a:cxn ang="0">
                  <a:pos x="T8" y="T9"/>
                </a:cxn>
              </a:cxnLst>
              <a:rect l="0" t="0" r="r" b="b"/>
              <a:pathLst>
                <a:path w="31" h="21">
                  <a:moveTo>
                    <a:pt x="31" y="17"/>
                  </a:moveTo>
                  <a:lnTo>
                    <a:pt x="28" y="21"/>
                  </a:lnTo>
                  <a:lnTo>
                    <a:pt x="0" y="2"/>
                  </a:lnTo>
                  <a:lnTo>
                    <a:pt x="2" y="0"/>
                  </a:lnTo>
                  <a:lnTo>
                    <a:pt x="31" y="17"/>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4" name="Freeform 122"/>
            <p:cNvSpPr/>
            <p:nvPr userDrawn="1"/>
          </p:nvSpPr>
          <p:spPr bwMode="auto">
            <a:xfrm>
              <a:off x="6194063" y="3953997"/>
              <a:ext cx="272269" cy="211765"/>
            </a:xfrm>
            <a:custGeom>
              <a:avLst/>
              <a:gdLst>
                <a:gd name="T0" fmla="*/ 11 w 36"/>
                <a:gd name="T1" fmla="*/ 3 h 28"/>
                <a:gd name="T2" fmla="*/ 8 w 36"/>
                <a:gd name="T3" fmla="*/ 9 h 28"/>
                <a:gd name="T4" fmla="*/ 36 w 36"/>
                <a:gd name="T5" fmla="*/ 25 h 28"/>
                <a:gd name="T6" fmla="*/ 33 w 36"/>
                <a:gd name="T7" fmla="*/ 28 h 28"/>
                <a:gd name="T8" fmla="*/ 6 w 36"/>
                <a:gd name="T9" fmla="*/ 13 h 28"/>
                <a:gd name="T10" fmla="*/ 3 w 36"/>
                <a:gd name="T11" fmla="*/ 18 h 28"/>
                <a:gd name="T12" fmla="*/ 0 w 36"/>
                <a:gd name="T13" fmla="*/ 17 h 28"/>
                <a:gd name="T14" fmla="*/ 7 w 36"/>
                <a:gd name="T15" fmla="*/ 0 h 28"/>
                <a:gd name="T16" fmla="*/ 11 w 36"/>
                <a:gd name="T17"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8">
                  <a:moveTo>
                    <a:pt x="11" y="3"/>
                  </a:moveTo>
                  <a:lnTo>
                    <a:pt x="8" y="9"/>
                  </a:lnTo>
                  <a:lnTo>
                    <a:pt x="36" y="25"/>
                  </a:lnTo>
                  <a:lnTo>
                    <a:pt x="33" y="28"/>
                  </a:lnTo>
                  <a:lnTo>
                    <a:pt x="6" y="13"/>
                  </a:lnTo>
                  <a:lnTo>
                    <a:pt x="3" y="18"/>
                  </a:lnTo>
                  <a:lnTo>
                    <a:pt x="0" y="17"/>
                  </a:lnTo>
                  <a:lnTo>
                    <a:pt x="7" y="0"/>
                  </a:lnTo>
                  <a:lnTo>
                    <a:pt x="11" y="3"/>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5" name="Freeform 123"/>
            <p:cNvSpPr/>
            <p:nvPr userDrawn="1"/>
          </p:nvSpPr>
          <p:spPr bwMode="auto">
            <a:xfrm>
              <a:off x="6254567" y="3810300"/>
              <a:ext cx="272269" cy="173950"/>
            </a:xfrm>
            <a:custGeom>
              <a:avLst/>
              <a:gdLst>
                <a:gd name="T0" fmla="*/ 8 w 36"/>
                <a:gd name="T1" fmla="*/ 0 h 23"/>
                <a:gd name="T2" fmla="*/ 25 w 36"/>
                <a:gd name="T3" fmla="*/ 14 h 23"/>
                <a:gd name="T4" fmla="*/ 36 w 36"/>
                <a:gd name="T5" fmla="*/ 19 h 23"/>
                <a:gd name="T6" fmla="*/ 34 w 36"/>
                <a:gd name="T7" fmla="*/ 23 h 23"/>
                <a:gd name="T8" fmla="*/ 24 w 36"/>
                <a:gd name="T9" fmla="*/ 18 h 23"/>
                <a:gd name="T10" fmla="*/ 0 w 36"/>
                <a:gd name="T11" fmla="*/ 18 h 23"/>
                <a:gd name="T12" fmla="*/ 2 w 36"/>
                <a:gd name="T13" fmla="*/ 14 h 23"/>
                <a:gd name="T14" fmla="*/ 18 w 36"/>
                <a:gd name="T15" fmla="*/ 14 h 23"/>
                <a:gd name="T16" fmla="*/ 7 w 36"/>
                <a:gd name="T17" fmla="*/ 5 h 23"/>
                <a:gd name="T18" fmla="*/ 8 w 36"/>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3">
                  <a:moveTo>
                    <a:pt x="8" y="0"/>
                  </a:moveTo>
                  <a:lnTo>
                    <a:pt x="25" y="14"/>
                  </a:lnTo>
                  <a:lnTo>
                    <a:pt x="36" y="19"/>
                  </a:lnTo>
                  <a:lnTo>
                    <a:pt x="34" y="23"/>
                  </a:lnTo>
                  <a:lnTo>
                    <a:pt x="24" y="18"/>
                  </a:lnTo>
                  <a:lnTo>
                    <a:pt x="0" y="18"/>
                  </a:lnTo>
                  <a:lnTo>
                    <a:pt x="2" y="14"/>
                  </a:lnTo>
                  <a:lnTo>
                    <a:pt x="18" y="14"/>
                  </a:lnTo>
                  <a:lnTo>
                    <a:pt x="7" y="5"/>
                  </a:lnTo>
                  <a:lnTo>
                    <a:pt x="8" y="0"/>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6" name="Freeform 124"/>
            <p:cNvSpPr/>
            <p:nvPr userDrawn="1"/>
          </p:nvSpPr>
          <p:spPr bwMode="auto">
            <a:xfrm>
              <a:off x="4462130" y="4286770"/>
              <a:ext cx="257143" cy="189076"/>
            </a:xfrm>
            <a:custGeom>
              <a:avLst/>
              <a:gdLst>
                <a:gd name="T0" fmla="*/ 14 w 28"/>
                <a:gd name="T1" fmla="*/ 16 h 20"/>
                <a:gd name="T2" fmla="*/ 8 w 28"/>
                <a:gd name="T3" fmla="*/ 20 h 20"/>
                <a:gd name="T4" fmla="*/ 2 w 28"/>
                <a:gd name="T5" fmla="*/ 17 h 20"/>
                <a:gd name="T6" fmla="*/ 0 w 28"/>
                <a:gd name="T7" fmla="*/ 12 h 20"/>
                <a:gd name="T8" fmla="*/ 1 w 28"/>
                <a:gd name="T9" fmla="*/ 9 h 20"/>
                <a:gd name="T10" fmla="*/ 4 w 28"/>
                <a:gd name="T11" fmla="*/ 10 h 20"/>
                <a:gd name="T12" fmla="*/ 3 w 28"/>
                <a:gd name="T13" fmla="*/ 12 h 20"/>
                <a:gd name="T14" fmla="*/ 4 w 28"/>
                <a:gd name="T15" fmla="*/ 15 h 20"/>
                <a:gd name="T16" fmla="*/ 8 w 28"/>
                <a:gd name="T17" fmla="*/ 16 h 20"/>
                <a:gd name="T18" fmla="*/ 12 w 28"/>
                <a:gd name="T19" fmla="*/ 14 h 20"/>
                <a:gd name="T20" fmla="*/ 25 w 28"/>
                <a:gd name="T21" fmla="*/ 0 h 20"/>
                <a:gd name="T22" fmla="*/ 28 w 28"/>
                <a:gd name="T23" fmla="*/ 3 h 20"/>
                <a:gd name="T24" fmla="*/ 14 w 28"/>
                <a:gd name="T25"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0">
                  <a:moveTo>
                    <a:pt x="14" y="16"/>
                  </a:moveTo>
                  <a:cubicBezTo>
                    <a:pt x="12" y="18"/>
                    <a:pt x="10" y="20"/>
                    <a:pt x="8" y="20"/>
                  </a:cubicBezTo>
                  <a:cubicBezTo>
                    <a:pt x="6" y="20"/>
                    <a:pt x="4" y="19"/>
                    <a:pt x="2" y="17"/>
                  </a:cubicBezTo>
                  <a:cubicBezTo>
                    <a:pt x="1" y="16"/>
                    <a:pt x="0" y="14"/>
                    <a:pt x="0" y="12"/>
                  </a:cubicBezTo>
                  <a:cubicBezTo>
                    <a:pt x="0" y="11"/>
                    <a:pt x="0" y="10"/>
                    <a:pt x="1" y="9"/>
                  </a:cubicBezTo>
                  <a:cubicBezTo>
                    <a:pt x="4" y="10"/>
                    <a:pt x="4" y="10"/>
                    <a:pt x="4" y="10"/>
                  </a:cubicBezTo>
                  <a:cubicBezTo>
                    <a:pt x="3" y="11"/>
                    <a:pt x="3" y="11"/>
                    <a:pt x="3" y="12"/>
                  </a:cubicBezTo>
                  <a:cubicBezTo>
                    <a:pt x="3" y="13"/>
                    <a:pt x="4" y="14"/>
                    <a:pt x="4" y="15"/>
                  </a:cubicBezTo>
                  <a:cubicBezTo>
                    <a:pt x="5" y="16"/>
                    <a:pt x="6" y="16"/>
                    <a:pt x="8" y="16"/>
                  </a:cubicBezTo>
                  <a:cubicBezTo>
                    <a:pt x="9" y="16"/>
                    <a:pt x="10" y="15"/>
                    <a:pt x="12" y="14"/>
                  </a:cubicBezTo>
                  <a:cubicBezTo>
                    <a:pt x="25" y="0"/>
                    <a:pt x="25" y="0"/>
                    <a:pt x="25" y="0"/>
                  </a:cubicBezTo>
                  <a:cubicBezTo>
                    <a:pt x="28" y="3"/>
                    <a:pt x="28" y="3"/>
                    <a:pt x="28" y="3"/>
                  </a:cubicBezTo>
                  <a:lnTo>
                    <a:pt x="14" y="16"/>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7" name="Freeform 125"/>
            <p:cNvSpPr>
              <a:spLocks noEditPoints="1"/>
            </p:cNvSpPr>
            <p:nvPr userDrawn="1"/>
          </p:nvSpPr>
          <p:spPr bwMode="auto">
            <a:xfrm>
              <a:off x="4938600" y="4203577"/>
              <a:ext cx="801681" cy="249580"/>
            </a:xfrm>
            <a:custGeom>
              <a:avLst/>
              <a:gdLst>
                <a:gd name="T0" fmla="*/ 0 w 86"/>
                <a:gd name="T1" fmla="*/ 15 h 27"/>
                <a:gd name="T2" fmla="*/ 4 w 86"/>
                <a:gd name="T3" fmla="*/ 15 h 27"/>
                <a:gd name="T4" fmla="*/ 6 w 86"/>
                <a:gd name="T5" fmla="*/ 3 h 27"/>
                <a:gd name="T6" fmla="*/ 10 w 86"/>
                <a:gd name="T7" fmla="*/ 3 h 27"/>
                <a:gd name="T8" fmla="*/ 14 w 86"/>
                <a:gd name="T9" fmla="*/ 4 h 27"/>
                <a:gd name="T10" fmla="*/ 10 w 86"/>
                <a:gd name="T11" fmla="*/ 19 h 27"/>
                <a:gd name="T12" fmla="*/ 37 w 86"/>
                <a:gd name="T13" fmla="*/ 14 h 27"/>
                <a:gd name="T14" fmla="*/ 33 w 86"/>
                <a:gd name="T15" fmla="*/ 11 h 27"/>
                <a:gd name="T16" fmla="*/ 28 w 86"/>
                <a:gd name="T17" fmla="*/ 13 h 27"/>
                <a:gd name="T18" fmla="*/ 30 w 86"/>
                <a:gd name="T19" fmla="*/ 16 h 27"/>
                <a:gd name="T20" fmla="*/ 34 w 86"/>
                <a:gd name="T21" fmla="*/ 17 h 27"/>
                <a:gd name="T22" fmla="*/ 37 w 86"/>
                <a:gd name="T23" fmla="*/ 14 h 27"/>
                <a:gd name="T24" fmla="*/ 36 w 86"/>
                <a:gd name="T25" fmla="*/ 21 h 27"/>
                <a:gd name="T26" fmla="*/ 32 w 86"/>
                <a:gd name="T27" fmla="*/ 19 h 27"/>
                <a:gd name="T28" fmla="*/ 27 w 86"/>
                <a:gd name="T29" fmla="*/ 19 h 27"/>
                <a:gd name="T30" fmla="*/ 27 w 86"/>
                <a:gd name="T31" fmla="*/ 24 h 27"/>
                <a:gd name="T32" fmla="*/ 34 w 86"/>
                <a:gd name="T33" fmla="*/ 25 h 27"/>
                <a:gd name="T34" fmla="*/ 30 w 86"/>
                <a:gd name="T35" fmla="*/ 27 h 27"/>
                <a:gd name="T36" fmla="*/ 24 w 86"/>
                <a:gd name="T37" fmla="*/ 25 h 27"/>
                <a:gd name="T38" fmla="*/ 23 w 86"/>
                <a:gd name="T39" fmla="*/ 21 h 27"/>
                <a:gd name="T40" fmla="*/ 28 w 86"/>
                <a:gd name="T41" fmla="*/ 17 h 27"/>
                <a:gd name="T42" fmla="*/ 25 w 86"/>
                <a:gd name="T43" fmla="*/ 15 h 27"/>
                <a:gd name="T44" fmla="*/ 28 w 86"/>
                <a:gd name="T45" fmla="*/ 10 h 27"/>
                <a:gd name="T46" fmla="*/ 39 w 86"/>
                <a:gd name="T47" fmla="*/ 11 h 27"/>
                <a:gd name="T48" fmla="*/ 39 w 86"/>
                <a:gd name="T49" fmla="*/ 17 h 27"/>
                <a:gd name="T50" fmla="*/ 36 w 86"/>
                <a:gd name="T51" fmla="*/ 18 h 27"/>
                <a:gd name="T52" fmla="*/ 39 w 86"/>
                <a:gd name="T53" fmla="*/ 23 h 27"/>
                <a:gd name="T54" fmla="*/ 30 w 86"/>
                <a:gd name="T55" fmla="*/ 27 h 27"/>
                <a:gd name="T56" fmla="*/ 62 w 86"/>
                <a:gd name="T57" fmla="*/ 14 h 27"/>
                <a:gd name="T58" fmla="*/ 59 w 86"/>
                <a:gd name="T59" fmla="*/ 11 h 27"/>
                <a:gd name="T60" fmla="*/ 54 w 86"/>
                <a:gd name="T61" fmla="*/ 12 h 27"/>
                <a:gd name="T62" fmla="*/ 53 w 86"/>
                <a:gd name="T63" fmla="*/ 17 h 27"/>
                <a:gd name="T64" fmla="*/ 56 w 86"/>
                <a:gd name="T65" fmla="*/ 19 h 27"/>
                <a:gd name="T66" fmla="*/ 60 w 86"/>
                <a:gd name="T67" fmla="*/ 18 h 27"/>
                <a:gd name="T68" fmla="*/ 63 w 86"/>
                <a:gd name="T69" fmla="*/ 17 h 27"/>
                <a:gd name="T70" fmla="*/ 50 w 86"/>
                <a:gd name="T71" fmla="*/ 15 h 27"/>
                <a:gd name="T72" fmla="*/ 52 w 86"/>
                <a:gd name="T73" fmla="*/ 11 h 27"/>
                <a:gd name="T74" fmla="*/ 58 w 86"/>
                <a:gd name="T75" fmla="*/ 9 h 27"/>
                <a:gd name="T76" fmla="*/ 63 w 86"/>
                <a:gd name="T77" fmla="*/ 11 h 27"/>
                <a:gd name="T78" fmla="*/ 66 w 86"/>
                <a:gd name="T79" fmla="*/ 17 h 27"/>
                <a:gd name="T80" fmla="*/ 63 w 86"/>
                <a:gd name="T81" fmla="*/ 24 h 27"/>
                <a:gd name="T82" fmla="*/ 55 w 86"/>
                <a:gd name="T83" fmla="*/ 27 h 27"/>
                <a:gd name="T84" fmla="*/ 52 w 86"/>
                <a:gd name="T85" fmla="*/ 27 h 27"/>
                <a:gd name="T86" fmla="*/ 52 w 86"/>
                <a:gd name="T87" fmla="*/ 25 h 27"/>
                <a:gd name="T88" fmla="*/ 55 w 86"/>
                <a:gd name="T89" fmla="*/ 25 h 27"/>
                <a:gd name="T90" fmla="*/ 62 w 86"/>
                <a:gd name="T91" fmla="*/ 19 h 27"/>
                <a:gd name="T92" fmla="*/ 57 w 86"/>
                <a:gd name="T93" fmla="*/ 21 h 27"/>
                <a:gd name="T94" fmla="*/ 52 w 86"/>
                <a:gd name="T95" fmla="*/ 20 h 27"/>
                <a:gd name="T96" fmla="*/ 50 w 86"/>
                <a:gd name="T97" fmla="*/ 15 h 27"/>
                <a:gd name="T98" fmla="*/ 86 w 86"/>
                <a:gd name="T99" fmla="*/ 18 h 27"/>
                <a:gd name="T100" fmla="*/ 83 w 86"/>
                <a:gd name="T101" fmla="*/ 3 h 27"/>
                <a:gd name="T102" fmla="*/ 72 w 86"/>
                <a:gd name="T103" fmla="*/ 6 h 27"/>
                <a:gd name="T104" fmla="*/ 86 w 86"/>
                <a:gd name="T10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27">
                  <a:moveTo>
                    <a:pt x="9" y="20"/>
                  </a:moveTo>
                  <a:cubicBezTo>
                    <a:pt x="0" y="15"/>
                    <a:pt x="0" y="15"/>
                    <a:pt x="0" y="15"/>
                  </a:cubicBezTo>
                  <a:cubicBezTo>
                    <a:pt x="0" y="13"/>
                    <a:pt x="0" y="13"/>
                    <a:pt x="0" y="13"/>
                  </a:cubicBezTo>
                  <a:cubicBezTo>
                    <a:pt x="4" y="15"/>
                    <a:pt x="4" y="15"/>
                    <a:pt x="4" y="15"/>
                  </a:cubicBezTo>
                  <a:cubicBezTo>
                    <a:pt x="10" y="5"/>
                    <a:pt x="10" y="5"/>
                    <a:pt x="10" y="5"/>
                  </a:cubicBezTo>
                  <a:cubicBezTo>
                    <a:pt x="6" y="3"/>
                    <a:pt x="6" y="3"/>
                    <a:pt x="6" y="3"/>
                  </a:cubicBezTo>
                  <a:cubicBezTo>
                    <a:pt x="7" y="2"/>
                    <a:pt x="7" y="2"/>
                    <a:pt x="7" y="2"/>
                  </a:cubicBezTo>
                  <a:cubicBezTo>
                    <a:pt x="8" y="3"/>
                    <a:pt x="9" y="3"/>
                    <a:pt x="10" y="3"/>
                  </a:cubicBezTo>
                  <a:cubicBezTo>
                    <a:pt x="11" y="3"/>
                    <a:pt x="11" y="3"/>
                    <a:pt x="12" y="2"/>
                  </a:cubicBezTo>
                  <a:cubicBezTo>
                    <a:pt x="14" y="4"/>
                    <a:pt x="14" y="4"/>
                    <a:pt x="14" y="4"/>
                  </a:cubicBezTo>
                  <a:cubicBezTo>
                    <a:pt x="6" y="17"/>
                    <a:pt x="6" y="17"/>
                    <a:pt x="6" y="17"/>
                  </a:cubicBezTo>
                  <a:cubicBezTo>
                    <a:pt x="10" y="19"/>
                    <a:pt x="10" y="19"/>
                    <a:pt x="10" y="19"/>
                  </a:cubicBezTo>
                  <a:lnTo>
                    <a:pt x="9" y="20"/>
                  </a:lnTo>
                  <a:close/>
                  <a:moveTo>
                    <a:pt x="37" y="14"/>
                  </a:moveTo>
                  <a:cubicBezTo>
                    <a:pt x="37" y="14"/>
                    <a:pt x="37" y="13"/>
                    <a:pt x="36" y="12"/>
                  </a:cubicBezTo>
                  <a:cubicBezTo>
                    <a:pt x="36" y="12"/>
                    <a:pt x="35" y="11"/>
                    <a:pt x="33" y="11"/>
                  </a:cubicBezTo>
                  <a:cubicBezTo>
                    <a:pt x="32" y="11"/>
                    <a:pt x="31" y="11"/>
                    <a:pt x="30" y="11"/>
                  </a:cubicBezTo>
                  <a:cubicBezTo>
                    <a:pt x="29" y="12"/>
                    <a:pt x="29" y="12"/>
                    <a:pt x="28" y="13"/>
                  </a:cubicBezTo>
                  <a:cubicBezTo>
                    <a:pt x="28" y="14"/>
                    <a:pt x="28" y="14"/>
                    <a:pt x="29" y="15"/>
                  </a:cubicBezTo>
                  <a:cubicBezTo>
                    <a:pt x="29" y="15"/>
                    <a:pt x="30" y="15"/>
                    <a:pt x="30" y="16"/>
                  </a:cubicBezTo>
                  <a:cubicBezTo>
                    <a:pt x="31" y="16"/>
                    <a:pt x="31" y="16"/>
                    <a:pt x="32" y="17"/>
                  </a:cubicBezTo>
                  <a:cubicBezTo>
                    <a:pt x="33" y="17"/>
                    <a:pt x="33" y="17"/>
                    <a:pt x="34" y="17"/>
                  </a:cubicBezTo>
                  <a:cubicBezTo>
                    <a:pt x="35" y="17"/>
                    <a:pt x="36" y="17"/>
                    <a:pt x="36" y="16"/>
                  </a:cubicBezTo>
                  <a:cubicBezTo>
                    <a:pt x="37" y="16"/>
                    <a:pt x="37" y="15"/>
                    <a:pt x="37" y="14"/>
                  </a:cubicBezTo>
                  <a:moveTo>
                    <a:pt x="36" y="23"/>
                  </a:moveTo>
                  <a:cubicBezTo>
                    <a:pt x="36" y="22"/>
                    <a:pt x="36" y="22"/>
                    <a:pt x="36" y="21"/>
                  </a:cubicBezTo>
                  <a:cubicBezTo>
                    <a:pt x="35" y="21"/>
                    <a:pt x="34" y="20"/>
                    <a:pt x="33" y="20"/>
                  </a:cubicBezTo>
                  <a:cubicBezTo>
                    <a:pt x="33" y="19"/>
                    <a:pt x="33" y="19"/>
                    <a:pt x="32" y="19"/>
                  </a:cubicBezTo>
                  <a:cubicBezTo>
                    <a:pt x="31" y="19"/>
                    <a:pt x="31" y="18"/>
                    <a:pt x="30" y="18"/>
                  </a:cubicBezTo>
                  <a:cubicBezTo>
                    <a:pt x="29" y="18"/>
                    <a:pt x="28" y="19"/>
                    <a:pt x="27" y="19"/>
                  </a:cubicBezTo>
                  <a:cubicBezTo>
                    <a:pt x="27" y="20"/>
                    <a:pt x="26" y="20"/>
                    <a:pt x="26" y="21"/>
                  </a:cubicBezTo>
                  <a:cubicBezTo>
                    <a:pt x="26" y="22"/>
                    <a:pt x="26" y="23"/>
                    <a:pt x="27" y="24"/>
                  </a:cubicBezTo>
                  <a:cubicBezTo>
                    <a:pt x="28" y="25"/>
                    <a:pt x="29" y="25"/>
                    <a:pt x="30" y="25"/>
                  </a:cubicBezTo>
                  <a:cubicBezTo>
                    <a:pt x="32" y="26"/>
                    <a:pt x="33" y="25"/>
                    <a:pt x="34" y="25"/>
                  </a:cubicBezTo>
                  <a:cubicBezTo>
                    <a:pt x="35" y="24"/>
                    <a:pt x="36" y="24"/>
                    <a:pt x="36" y="23"/>
                  </a:cubicBezTo>
                  <a:moveTo>
                    <a:pt x="30" y="27"/>
                  </a:moveTo>
                  <a:cubicBezTo>
                    <a:pt x="29" y="27"/>
                    <a:pt x="28" y="27"/>
                    <a:pt x="27" y="26"/>
                  </a:cubicBezTo>
                  <a:cubicBezTo>
                    <a:pt x="26" y="26"/>
                    <a:pt x="25" y="25"/>
                    <a:pt x="24" y="25"/>
                  </a:cubicBezTo>
                  <a:cubicBezTo>
                    <a:pt x="23" y="24"/>
                    <a:pt x="23" y="24"/>
                    <a:pt x="23" y="23"/>
                  </a:cubicBezTo>
                  <a:cubicBezTo>
                    <a:pt x="23" y="22"/>
                    <a:pt x="22" y="21"/>
                    <a:pt x="23" y="21"/>
                  </a:cubicBezTo>
                  <a:cubicBezTo>
                    <a:pt x="23" y="20"/>
                    <a:pt x="23" y="19"/>
                    <a:pt x="24" y="18"/>
                  </a:cubicBezTo>
                  <a:cubicBezTo>
                    <a:pt x="25" y="18"/>
                    <a:pt x="26" y="17"/>
                    <a:pt x="28" y="17"/>
                  </a:cubicBezTo>
                  <a:cubicBezTo>
                    <a:pt x="28" y="17"/>
                    <a:pt x="28" y="17"/>
                    <a:pt x="28" y="17"/>
                  </a:cubicBezTo>
                  <a:cubicBezTo>
                    <a:pt x="27" y="16"/>
                    <a:pt x="26" y="16"/>
                    <a:pt x="25" y="15"/>
                  </a:cubicBezTo>
                  <a:cubicBezTo>
                    <a:pt x="25" y="14"/>
                    <a:pt x="25" y="14"/>
                    <a:pt x="25" y="13"/>
                  </a:cubicBezTo>
                  <a:cubicBezTo>
                    <a:pt x="25" y="12"/>
                    <a:pt x="26" y="11"/>
                    <a:pt x="28" y="10"/>
                  </a:cubicBezTo>
                  <a:cubicBezTo>
                    <a:pt x="29" y="9"/>
                    <a:pt x="31" y="9"/>
                    <a:pt x="34" y="10"/>
                  </a:cubicBezTo>
                  <a:cubicBezTo>
                    <a:pt x="36" y="10"/>
                    <a:pt x="38" y="10"/>
                    <a:pt x="39" y="11"/>
                  </a:cubicBezTo>
                  <a:cubicBezTo>
                    <a:pt x="40" y="12"/>
                    <a:pt x="41" y="14"/>
                    <a:pt x="40" y="15"/>
                  </a:cubicBezTo>
                  <a:cubicBezTo>
                    <a:pt x="40" y="16"/>
                    <a:pt x="40" y="16"/>
                    <a:pt x="39" y="17"/>
                  </a:cubicBezTo>
                  <a:cubicBezTo>
                    <a:pt x="38" y="18"/>
                    <a:pt x="37" y="18"/>
                    <a:pt x="36" y="18"/>
                  </a:cubicBezTo>
                  <a:cubicBezTo>
                    <a:pt x="36" y="18"/>
                    <a:pt x="36" y="18"/>
                    <a:pt x="36" y="18"/>
                  </a:cubicBezTo>
                  <a:cubicBezTo>
                    <a:pt x="37" y="19"/>
                    <a:pt x="38" y="20"/>
                    <a:pt x="39" y="20"/>
                  </a:cubicBezTo>
                  <a:cubicBezTo>
                    <a:pt x="39" y="21"/>
                    <a:pt x="40" y="22"/>
                    <a:pt x="39" y="23"/>
                  </a:cubicBezTo>
                  <a:cubicBezTo>
                    <a:pt x="39" y="25"/>
                    <a:pt x="38" y="26"/>
                    <a:pt x="36" y="26"/>
                  </a:cubicBezTo>
                  <a:cubicBezTo>
                    <a:pt x="34" y="27"/>
                    <a:pt x="32" y="27"/>
                    <a:pt x="30" y="27"/>
                  </a:cubicBezTo>
                  <a:moveTo>
                    <a:pt x="63" y="17"/>
                  </a:moveTo>
                  <a:cubicBezTo>
                    <a:pt x="63" y="15"/>
                    <a:pt x="62" y="15"/>
                    <a:pt x="62" y="14"/>
                  </a:cubicBezTo>
                  <a:cubicBezTo>
                    <a:pt x="62" y="13"/>
                    <a:pt x="61" y="13"/>
                    <a:pt x="61" y="12"/>
                  </a:cubicBezTo>
                  <a:cubicBezTo>
                    <a:pt x="60" y="12"/>
                    <a:pt x="60" y="12"/>
                    <a:pt x="59" y="11"/>
                  </a:cubicBezTo>
                  <a:cubicBezTo>
                    <a:pt x="59" y="11"/>
                    <a:pt x="58" y="11"/>
                    <a:pt x="58" y="11"/>
                  </a:cubicBezTo>
                  <a:cubicBezTo>
                    <a:pt x="56" y="11"/>
                    <a:pt x="55" y="12"/>
                    <a:pt x="54" y="12"/>
                  </a:cubicBezTo>
                  <a:cubicBezTo>
                    <a:pt x="53" y="13"/>
                    <a:pt x="53" y="14"/>
                    <a:pt x="53" y="15"/>
                  </a:cubicBezTo>
                  <a:cubicBezTo>
                    <a:pt x="53" y="16"/>
                    <a:pt x="53" y="16"/>
                    <a:pt x="53" y="17"/>
                  </a:cubicBezTo>
                  <a:cubicBezTo>
                    <a:pt x="54" y="17"/>
                    <a:pt x="54" y="18"/>
                    <a:pt x="55" y="18"/>
                  </a:cubicBezTo>
                  <a:cubicBezTo>
                    <a:pt x="55" y="18"/>
                    <a:pt x="56" y="18"/>
                    <a:pt x="56" y="19"/>
                  </a:cubicBezTo>
                  <a:cubicBezTo>
                    <a:pt x="57" y="19"/>
                    <a:pt x="57" y="19"/>
                    <a:pt x="58" y="19"/>
                  </a:cubicBezTo>
                  <a:cubicBezTo>
                    <a:pt x="59" y="19"/>
                    <a:pt x="59" y="19"/>
                    <a:pt x="60" y="18"/>
                  </a:cubicBezTo>
                  <a:cubicBezTo>
                    <a:pt x="61" y="18"/>
                    <a:pt x="62" y="18"/>
                    <a:pt x="62" y="18"/>
                  </a:cubicBezTo>
                  <a:cubicBezTo>
                    <a:pt x="63" y="18"/>
                    <a:pt x="63" y="17"/>
                    <a:pt x="63" y="17"/>
                  </a:cubicBezTo>
                  <a:cubicBezTo>
                    <a:pt x="63" y="17"/>
                    <a:pt x="63" y="17"/>
                    <a:pt x="63" y="17"/>
                  </a:cubicBezTo>
                  <a:moveTo>
                    <a:pt x="50" y="15"/>
                  </a:moveTo>
                  <a:cubicBezTo>
                    <a:pt x="50" y="14"/>
                    <a:pt x="50" y="14"/>
                    <a:pt x="50" y="13"/>
                  </a:cubicBezTo>
                  <a:cubicBezTo>
                    <a:pt x="51" y="12"/>
                    <a:pt x="51" y="11"/>
                    <a:pt x="52" y="11"/>
                  </a:cubicBezTo>
                  <a:cubicBezTo>
                    <a:pt x="53" y="10"/>
                    <a:pt x="53" y="10"/>
                    <a:pt x="55" y="10"/>
                  </a:cubicBezTo>
                  <a:cubicBezTo>
                    <a:pt x="56" y="9"/>
                    <a:pt x="57" y="9"/>
                    <a:pt x="58" y="9"/>
                  </a:cubicBezTo>
                  <a:cubicBezTo>
                    <a:pt x="59" y="9"/>
                    <a:pt x="60" y="9"/>
                    <a:pt x="61" y="10"/>
                  </a:cubicBezTo>
                  <a:cubicBezTo>
                    <a:pt x="62" y="10"/>
                    <a:pt x="63" y="10"/>
                    <a:pt x="63" y="11"/>
                  </a:cubicBezTo>
                  <a:cubicBezTo>
                    <a:pt x="64" y="11"/>
                    <a:pt x="65" y="12"/>
                    <a:pt x="65" y="13"/>
                  </a:cubicBezTo>
                  <a:cubicBezTo>
                    <a:pt x="66" y="14"/>
                    <a:pt x="66" y="16"/>
                    <a:pt x="66" y="17"/>
                  </a:cubicBezTo>
                  <a:cubicBezTo>
                    <a:pt x="66" y="19"/>
                    <a:pt x="66" y="20"/>
                    <a:pt x="65" y="21"/>
                  </a:cubicBezTo>
                  <a:cubicBezTo>
                    <a:pt x="65" y="22"/>
                    <a:pt x="64" y="23"/>
                    <a:pt x="63" y="24"/>
                  </a:cubicBezTo>
                  <a:cubicBezTo>
                    <a:pt x="62" y="25"/>
                    <a:pt x="61" y="26"/>
                    <a:pt x="60" y="26"/>
                  </a:cubicBezTo>
                  <a:cubicBezTo>
                    <a:pt x="58" y="27"/>
                    <a:pt x="57" y="27"/>
                    <a:pt x="55" y="27"/>
                  </a:cubicBezTo>
                  <a:cubicBezTo>
                    <a:pt x="54" y="27"/>
                    <a:pt x="54" y="27"/>
                    <a:pt x="53" y="27"/>
                  </a:cubicBezTo>
                  <a:cubicBezTo>
                    <a:pt x="53" y="27"/>
                    <a:pt x="52" y="27"/>
                    <a:pt x="52" y="27"/>
                  </a:cubicBezTo>
                  <a:cubicBezTo>
                    <a:pt x="52" y="25"/>
                    <a:pt x="52" y="25"/>
                    <a:pt x="52" y="25"/>
                  </a:cubicBezTo>
                  <a:cubicBezTo>
                    <a:pt x="52" y="25"/>
                    <a:pt x="52" y="25"/>
                    <a:pt x="52" y="25"/>
                  </a:cubicBezTo>
                  <a:cubicBezTo>
                    <a:pt x="52" y="25"/>
                    <a:pt x="53" y="25"/>
                    <a:pt x="53" y="25"/>
                  </a:cubicBezTo>
                  <a:cubicBezTo>
                    <a:pt x="54" y="25"/>
                    <a:pt x="54" y="25"/>
                    <a:pt x="55" y="25"/>
                  </a:cubicBezTo>
                  <a:cubicBezTo>
                    <a:pt x="57" y="25"/>
                    <a:pt x="59" y="25"/>
                    <a:pt x="60" y="24"/>
                  </a:cubicBezTo>
                  <a:cubicBezTo>
                    <a:pt x="62" y="23"/>
                    <a:pt x="62" y="21"/>
                    <a:pt x="62" y="19"/>
                  </a:cubicBezTo>
                  <a:cubicBezTo>
                    <a:pt x="62" y="20"/>
                    <a:pt x="61" y="20"/>
                    <a:pt x="60" y="20"/>
                  </a:cubicBezTo>
                  <a:cubicBezTo>
                    <a:pt x="59" y="20"/>
                    <a:pt x="58" y="21"/>
                    <a:pt x="57" y="21"/>
                  </a:cubicBezTo>
                  <a:cubicBezTo>
                    <a:pt x="56" y="21"/>
                    <a:pt x="55" y="20"/>
                    <a:pt x="55" y="20"/>
                  </a:cubicBezTo>
                  <a:cubicBezTo>
                    <a:pt x="54" y="20"/>
                    <a:pt x="53" y="20"/>
                    <a:pt x="52" y="20"/>
                  </a:cubicBezTo>
                  <a:cubicBezTo>
                    <a:pt x="51" y="19"/>
                    <a:pt x="51" y="18"/>
                    <a:pt x="50" y="18"/>
                  </a:cubicBezTo>
                  <a:cubicBezTo>
                    <a:pt x="50" y="17"/>
                    <a:pt x="50" y="16"/>
                    <a:pt x="50" y="15"/>
                  </a:cubicBezTo>
                  <a:moveTo>
                    <a:pt x="86" y="1"/>
                  </a:moveTo>
                  <a:cubicBezTo>
                    <a:pt x="86" y="18"/>
                    <a:pt x="86" y="18"/>
                    <a:pt x="86" y="18"/>
                  </a:cubicBezTo>
                  <a:cubicBezTo>
                    <a:pt x="83" y="20"/>
                    <a:pt x="83" y="20"/>
                    <a:pt x="83" y="20"/>
                  </a:cubicBezTo>
                  <a:cubicBezTo>
                    <a:pt x="83" y="3"/>
                    <a:pt x="83" y="3"/>
                    <a:pt x="83" y="3"/>
                  </a:cubicBezTo>
                  <a:cubicBezTo>
                    <a:pt x="73" y="8"/>
                    <a:pt x="73" y="8"/>
                    <a:pt x="73" y="8"/>
                  </a:cubicBezTo>
                  <a:cubicBezTo>
                    <a:pt x="72" y="6"/>
                    <a:pt x="72" y="6"/>
                    <a:pt x="72" y="6"/>
                  </a:cubicBezTo>
                  <a:cubicBezTo>
                    <a:pt x="85" y="0"/>
                    <a:pt x="85" y="0"/>
                    <a:pt x="85" y="0"/>
                  </a:cubicBezTo>
                  <a:lnTo>
                    <a:pt x="86" y="1"/>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8" name="Freeform 126"/>
            <p:cNvSpPr/>
            <p:nvPr userDrawn="1"/>
          </p:nvSpPr>
          <p:spPr bwMode="auto">
            <a:xfrm>
              <a:off x="5778096" y="2774166"/>
              <a:ext cx="105882" cy="105882"/>
            </a:xfrm>
            <a:custGeom>
              <a:avLst/>
              <a:gdLst>
                <a:gd name="T0" fmla="*/ 2 w 11"/>
                <a:gd name="T1" fmla="*/ 12 h 12"/>
                <a:gd name="T2" fmla="*/ 2 w 11"/>
                <a:gd name="T3" fmla="*/ 8 h 12"/>
                <a:gd name="T4" fmla="*/ 1 w 11"/>
                <a:gd name="T5" fmla="*/ 3 h 12"/>
                <a:gd name="T6" fmla="*/ 8 w 11"/>
                <a:gd name="T7" fmla="*/ 3 h 12"/>
                <a:gd name="T8" fmla="*/ 9 w 11"/>
                <a:gd name="T9" fmla="*/ 5 h 12"/>
                <a:gd name="T10" fmla="*/ 8 w 11"/>
                <a:gd name="T11" fmla="*/ 11 h 12"/>
                <a:gd name="T12" fmla="*/ 2 w 1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2" y="12"/>
                  </a:moveTo>
                  <a:cubicBezTo>
                    <a:pt x="0" y="11"/>
                    <a:pt x="1" y="10"/>
                    <a:pt x="2" y="8"/>
                  </a:cubicBezTo>
                  <a:cubicBezTo>
                    <a:pt x="2" y="7"/>
                    <a:pt x="1" y="5"/>
                    <a:pt x="1" y="3"/>
                  </a:cubicBezTo>
                  <a:cubicBezTo>
                    <a:pt x="2" y="0"/>
                    <a:pt x="6" y="2"/>
                    <a:pt x="8" y="3"/>
                  </a:cubicBezTo>
                  <a:cubicBezTo>
                    <a:pt x="8" y="3"/>
                    <a:pt x="9" y="4"/>
                    <a:pt x="9" y="5"/>
                  </a:cubicBezTo>
                  <a:cubicBezTo>
                    <a:pt x="10" y="7"/>
                    <a:pt x="11" y="10"/>
                    <a:pt x="8" y="11"/>
                  </a:cubicBezTo>
                  <a:cubicBezTo>
                    <a:pt x="6" y="12"/>
                    <a:pt x="4" y="12"/>
                    <a:pt x="2" y="12"/>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29" name="Freeform 127"/>
            <p:cNvSpPr/>
            <p:nvPr userDrawn="1"/>
          </p:nvSpPr>
          <p:spPr bwMode="auto">
            <a:xfrm>
              <a:off x="5505827" y="2456519"/>
              <a:ext cx="385714" cy="340336"/>
            </a:xfrm>
            <a:custGeom>
              <a:avLst/>
              <a:gdLst>
                <a:gd name="T0" fmla="*/ 7 w 41"/>
                <a:gd name="T1" fmla="*/ 35 h 36"/>
                <a:gd name="T2" fmla="*/ 7 w 41"/>
                <a:gd name="T3" fmla="*/ 35 h 36"/>
                <a:gd name="T4" fmla="*/ 7 w 41"/>
                <a:gd name="T5" fmla="*/ 34 h 36"/>
                <a:gd name="T6" fmla="*/ 15 w 41"/>
                <a:gd name="T7" fmla="*/ 32 h 36"/>
                <a:gd name="T8" fmla="*/ 20 w 41"/>
                <a:gd name="T9" fmla="*/ 28 h 36"/>
                <a:gd name="T10" fmla="*/ 6 w 41"/>
                <a:gd name="T11" fmla="*/ 29 h 36"/>
                <a:gd name="T12" fmla="*/ 2 w 41"/>
                <a:gd name="T13" fmla="*/ 26 h 36"/>
                <a:gd name="T14" fmla="*/ 2 w 41"/>
                <a:gd name="T15" fmla="*/ 26 h 36"/>
                <a:gd name="T16" fmla="*/ 3 w 41"/>
                <a:gd name="T17" fmla="*/ 21 h 36"/>
                <a:gd name="T18" fmla="*/ 19 w 41"/>
                <a:gd name="T19" fmla="*/ 21 h 36"/>
                <a:gd name="T20" fmla="*/ 24 w 41"/>
                <a:gd name="T21" fmla="*/ 20 h 36"/>
                <a:gd name="T22" fmla="*/ 29 w 41"/>
                <a:gd name="T23" fmla="*/ 3 h 36"/>
                <a:gd name="T24" fmla="*/ 35 w 41"/>
                <a:gd name="T25" fmla="*/ 6 h 36"/>
                <a:gd name="T26" fmla="*/ 36 w 41"/>
                <a:gd name="T27" fmla="*/ 7 h 36"/>
                <a:gd name="T28" fmla="*/ 36 w 41"/>
                <a:gd name="T29" fmla="*/ 7 h 36"/>
                <a:gd name="T30" fmla="*/ 35 w 41"/>
                <a:gd name="T31" fmla="*/ 11 h 36"/>
                <a:gd name="T32" fmla="*/ 31 w 41"/>
                <a:gd name="T33" fmla="*/ 20 h 36"/>
                <a:gd name="T34" fmla="*/ 40 w 41"/>
                <a:gd name="T35" fmla="*/ 19 h 36"/>
                <a:gd name="T36" fmla="*/ 38 w 41"/>
                <a:gd name="T37" fmla="*/ 23 h 36"/>
                <a:gd name="T38" fmla="*/ 29 w 41"/>
                <a:gd name="T39" fmla="*/ 24 h 36"/>
                <a:gd name="T40" fmla="*/ 23 w 41"/>
                <a:gd name="T41" fmla="*/ 32 h 36"/>
                <a:gd name="T42" fmla="*/ 21 w 41"/>
                <a:gd name="T43" fmla="*/ 34 h 36"/>
                <a:gd name="T44" fmla="*/ 14 w 41"/>
                <a:gd name="T45" fmla="*/ 35 h 36"/>
                <a:gd name="T46" fmla="*/ 7 w 41"/>
                <a:gd name="T47"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6">
                  <a:moveTo>
                    <a:pt x="7" y="35"/>
                  </a:moveTo>
                  <a:cubicBezTo>
                    <a:pt x="7" y="35"/>
                    <a:pt x="7" y="35"/>
                    <a:pt x="7" y="35"/>
                  </a:cubicBezTo>
                  <a:cubicBezTo>
                    <a:pt x="7" y="35"/>
                    <a:pt x="7" y="35"/>
                    <a:pt x="7" y="34"/>
                  </a:cubicBezTo>
                  <a:cubicBezTo>
                    <a:pt x="8" y="34"/>
                    <a:pt x="15" y="32"/>
                    <a:pt x="15" y="32"/>
                  </a:cubicBezTo>
                  <a:cubicBezTo>
                    <a:pt x="17" y="31"/>
                    <a:pt x="19" y="30"/>
                    <a:pt x="20" y="28"/>
                  </a:cubicBezTo>
                  <a:cubicBezTo>
                    <a:pt x="15" y="28"/>
                    <a:pt x="11" y="30"/>
                    <a:pt x="6" y="29"/>
                  </a:cubicBezTo>
                  <a:cubicBezTo>
                    <a:pt x="4" y="28"/>
                    <a:pt x="3" y="27"/>
                    <a:pt x="2" y="26"/>
                  </a:cubicBezTo>
                  <a:cubicBezTo>
                    <a:pt x="2" y="26"/>
                    <a:pt x="2" y="26"/>
                    <a:pt x="2" y="26"/>
                  </a:cubicBezTo>
                  <a:cubicBezTo>
                    <a:pt x="0" y="24"/>
                    <a:pt x="0" y="22"/>
                    <a:pt x="3" y="21"/>
                  </a:cubicBezTo>
                  <a:cubicBezTo>
                    <a:pt x="7" y="23"/>
                    <a:pt x="15" y="22"/>
                    <a:pt x="19" y="21"/>
                  </a:cubicBezTo>
                  <a:cubicBezTo>
                    <a:pt x="20" y="21"/>
                    <a:pt x="23" y="21"/>
                    <a:pt x="24" y="20"/>
                  </a:cubicBezTo>
                  <a:cubicBezTo>
                    <a:pt x="26" y="15"/>
                    <a:pt x="27" y="9"/>
                    <a:pt x="29" y="3"/>
                  </a:cubicBezTo>
                  <a:cubicBezTo>
                    <a:pt x="31" y="0"/>
                    <a:pt x="33" y="3"/>
                    <a:pt x="35" y="6"/>
                  </a:cubicBezTo>
                  <a:cubicBezTo>
                    <a:pt x="35" y="6"/>
                    <a:pt x="36" y="6"/>
                    <a:pt x="36" y="7"/>
                  </a:cubicBezTo>
                  <a:cubicBezTo>
                    <a:pt x="36" y="7"/>
                    <a:pt x="36" y="7"/>
                    <a:pt x="36" y="7"/>
                  </a:cubicBezTo>
                  <a:cubicBezTo>
                    <a:pt x="37" y="9"/>
                    <a:pt x="37" y="10"/>
                    <a:pt x="35" y="11"/>
                  </a:cubicBezTo>
                  <a:cubicBezTo>
                    <a:pt x="33" y="14"/>
                    <a:pt x="32" y="17"/>
                    <a:pt x="31" y="20"/>
                  </a:cubicBezTo>
                  <a:cubicBezTo>
                    <a:pt x="34" y="20"/>
                    <a:pt x="37" y="18"/>
                    <a:pt x="40" y="19"/>
                  </a:cubicBezTo>
                  <a:cubicBezTo>
                    <a:pt x="41" y="21"/>
                    <a:pt x="40" y="22"/>
                    <a:pt x="38" y="23"/>
                  </a:cubicBezTo>
                  <a:cubicBezTo>
                    <a:pt x="36" y="23"/>
                    <a:pt x="33" y="24"/>
                    <a:pt x="29" y="24"/>
                  </a:cubicBezTo>
                  <a:cubicBezTo>
                    <a:pt x="28" y="27"/>
                    <a:pt x="26" y="30"/>
                    <a:pt x="23" y="32"/>
                  </a:cubicBezTo>
                  <a:cubicBezTo>
                    <a:pt x="23" y="33"/>
                    <a:pt x="21" y="34"/>
                    <a:pt x="21" y="34"/>
                  </a:cubicBezTo>
                  <a:cubicBezTo>
                    <a:pt x="19" y="34"/>
                    <a:pt x="17" y="35"/>
                    <a:pt x="14" y="35"/>
                  </a:cubicBezTo>
                  <a:cubicBezTo>
                    <a:pt x="8" y="36"/>
                    <a:pt x="8" y="35"/>
                    <a:pt x="7" y="3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0" name="Freeform 128"/>
            <p:cNvSpPr/>
            <p:nvPr userDrawn="1"/>
          </p:nvSpPr>
          <p:spPr bwMode="auto">
            <a:xfrm>
              <a:off x="4862970" y="2668283"/>
              <a:ext cx="151261" cy="310084"/>
            </a:xfrm>
            <a:custGeom>
              <a:avLst/>
              <a:gdLst>
                <a:gd name="T0" fmla="*/ 7 w 16"/>
                <a:gd name="T1" fmla="*/ 33 h 33"/>
                <a:gd name="T2" fmla="*/ 0 w 16"/>
                <a:gd name="T3" fmla="*/ 30 h 33"/>
                <a:gd name="T4" fmla="*/ 0 w 16"/>
                <a:gd name="T5" fmla="*/ 28 h 33"/>
                <a:gd name="T6" fmla="*/ 10 w 16"/>
                <a:gd name="T7" fmla="*/ 11 h 33"/>
                <a:gd name="T8" fmla="*/ 12 w 16"/>
                <a:gd name="T9" fmla="*/ 3 h 33"/>
                <a:gd name="T10" fmla="*/ 12 w 16"/>
                <a:gd name="T11" fmla="*/ 2 h 33"/>
                <a:gd name="T12" fmla="*/ 12 w 16"/>
                <a:gd name="T13" fmla="*/ 2 h 33"/>
                <a:gd name="T14" fmla="*/ 15 w 16"/>
                <a:gd name="T15" fmla="*/ 2 h 33"/>
                <a:gd name="T16" fmla="*/ 14 w 16"/>
                <a:gd name="T17" fmla="*/ 7 h 33"/>
                <a:gd name="T18" fmla="*/ 13 w 16"/>
                <a:gd name="T19" fmla="*/ 16 h 33"/>
                <a:gd name="T20" fmla="*/ 13 w 16"/>
                <a:gd name="T21" fmla="*/ 19 h 33"/>
                <a:gd name="T22" fmla="*/ 11 w 16"/>
                <a:gd name="T23" fmla="*/ 26 h 33"/>
                <a:gd name="T24" fmla="*/ 9 w 16"/>
                <a:gd name="T25" fmla="*/ 33 h 33"/>
                <a:gd name="T26" fmla="*/ 7 w 16"/>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3">
                  <a:moveTo>
                    <a:pt x="7" y="33"/>
                  </a:moveTo>
                  <a:cubicBezTo>
                    <a:pt x="5" y="33"/>
                    <a:pt x="2" y="31"/>
                    <a:pt x="0" y="30"/>
                  </a:cubicBezTo>
                  <a:cubicBezTo>
                    <a:pt x="0" y="30"/>
                    <a:pt x="0" y="29"/>
                    <a:pt x="0" y="28"/>
                  </a:cubicBezTo>
                  <a:cubicBezTo>
                    <a:pt x="4" y="23"/>
                    <a:pt x="7" y="17"/>
                    <a:pt x="10" y="11"/>
                  </a:cubicBezTo>
                  <a:cubicBezTo>
                    <a:pt x="11" y="8"/>
                    <a:pt x="11" y="5"/>
                    <a:pt x="12" y="3"/>
                  </a:cubicBezTo>
                  <a:cubicBezTo>
                    <a:pt x="12" y="3"/>
                    <a:pt x="12" y="3"/>
                    <a:pt x="12" y="2"/>
                  </a:cubicBezTo>
                  <a:cubicBezTo>
                    <a:pt x="12" y="2"/>
                    <a:pt x="12" y="2"/>
                    <a:pt x="12" y="2"/>
                  </a:cubicBezTo>
                  <a:cubicBezTo>
                    <a:pt x="13" y="1"/>
                    <a:pt x="14" y="0"/>
                    <a:pt x="15" y="2"/>
                  </a:cubicBezTo>
                  <a:cubicBezTo>
                    <a:pt x="16" y="3"/>
                    <a:pt x="14" y="5"/>
                    <a:pt x="14" y="7"/>
                  </a:cubicBezTo>
                  <a:cubicBezTo>
                    <a:pt x="14" y="10"/>
                    <a:pt x="14" y="13"/>
                    <a:pt x="13" y="16"/>
                  </a:cubicBezTo>
                  <a:cubicBezTo>
                    <a:pt x="13" y="16"/>
                    <a:pt x="13" y="16"/>
                    <a:pt x="13" y="19"/>
                  </a:cubicBezTo>
                  <a:cubicBezTo>
                    <a:pt x="12" y="21"/>
                    <a:pt x="11" y="24"/>
                    <a:pt x="11" y="26"/>
                  </a:cubicBezTo>
                  <a:cubicBezTo>
                    <a:pt x="10" y="28"/>
                    <a:pt x="10" y="31"/>
                    <a:pt x="9" y="33"/>
                  </a:cubicBezTo>
                  <a:cubicBezTo>
                    <a:pt x="8" y="33"/>
                    <a:pt x="8" y="33"/>
                    <a:pt x="7" y="33"/>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1" name="Freeform 129"/>
            <p:cNvSpPr/>
            <p:nvPr userDrawn="1"/>
          </p:nvSpPr>
          <p:spPr bwMode="auto">
            <a:xfrm>
              <a:off x="5067172" y="2592653"/>
              <a:ext cx="121008" cy="121008"/>
            </a:xfrm>
            <a:custGeom>
              <a:avLst/>
              <a:gdLst>
                <a:gd name="T0" fmla="*/ 8 w 13"/>
                <a:gd name="T1" fmla="*/ 12 h 13"/>
                <a:gd name="T2" fmla="*/ 1 w 13"/>
                <a:gd name="T3" fmla="*/ 10 h 13"/>
                <a:gd name="T4" fmla="*/ 1 w 13"/>
                <a:gd name="T5" fmla="*/ 8 h 13"/>
                <a:gd name="T6" fmla="*/ 2 w 13"/>
                <a:gd name="T7" fmla="*/ 7 h 13"/>
                <a:gd name="T8" fmla="*/ 5 w 13"/>
                <a:gd name="T9" fmla="*/ 6 h 13"/>
                <a:gd name="T10" fmla="*/ 12 w 13"/>
                <a:gd name="T11" fmla="*/ 1 h 13"/>
                <a:gd name="T12" fmla="*/ 8 w 13"/>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8" y="12"/>
                  </a:moveTo>
                  <a:cubicBezTo>
                    <a:pt x="5" y="13"/>
                    <a:pt x="3" y="12"/>
                    <a:pt x="1" y="10"/>
                  </a:cubicBezTo>
                  <a:cubicBezTo>
                    <a:pt x="0" y="10"/>
                    <a:pt x="1" y="9"/>
                    <a:pt x="1" y="8"/>
                  </a:cubicBezTo>
                  <a:cubicBezTo>
                    <a:pt x="1" y="8"/>
                    <a:pt x="1" y="8"/>
                    <a:pt x="2" y="7"/>
                  </a:cubicBezTo>
                  <a:cubicBezTo>
                    <a:pt x="3" y="7"/>
                    <a:pt x="3" y="7"/>
                    <a:pt x="5" y="6"/>
                  </a:cubicBezTo>
                  <a:cubicBezTo>
                    <a:pt x="6" y="5"/>
                    <a:pt x="10" y="0"/>
                    <a:pt x="12" y="1"/>
                  </a:cubicBezTo>
                  <a:cubicBezTo>
                    <a:pt x="13" y="4"/>
                    <a:pt x="11" y="10"/>
                    <a:pt x="8" y="12"/>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2" name="Freeform 130"/>
            <p:cNvSpPr/>
            <p:nvPr userDrawn="1"/>
          </p:nvSpPr>
          <p:spPr bwMode="auto">
            <a:xfrm>
              <a:off x="4855407" y="2638031"/>
              <a:ext cx="90756" cy="105882"/>
            </a:xfrm>
            <a:custGeom>
              <a:avLst/>
              <a:gdLst>
                <a:gd name="T0" fmla="*/ 5 w 10"/>
                <a:gd name="T1" fmla="*/ 11 h 11"/>
                <a:gd name="T2" fmla="*/ 1 w 10"/>
                <a:gd name="T3" fmla="*/ 4 h 11"/>
                <a:gd name="T4" fmla="*/ 6 w 10"/>
                <a:gd name="T5" fmla="*/ 1 h 11"/>
                <a:gd name="T6" fmla="*/ 10 w 10"/>
                <a:gd name="T7" fmla="*/ 6 h 11"/>
                <a:gd name="T8" fmla="*/ 5 w 10"/>
                <a:gd name="T9" fmla="*/ 11 h 11"/>
              </a:gdLst>
              <a:ahLst/>
              <a:cxnLst>
                <a:cxn ang="0">
                  <a:pos x="T0" y="T1"/>
                </a:cxn>
                <a:cxn ang="0">
                  <a:pos x="T2" y="T3"/>
                </a:cxn>
                <a:cxn ang="0">
                  <a:pos x="T4" y="T5"/>
                </a:cxn>
                <a:cxn ang="0">
                  <a:pos x="T6" y="T7"/>
                </a:cxn>
                <a:cxn ang="0">
                  <a:pos x="T8" y="T9"/>
                </a:cxn>
              </a:cxnLst>
              <a:rect l="0" t="0" r="r" b="b"/>
              <a:pathLst>
                <a:path w="10" h="11">
                  <a:moveTo>
                    <a:pt x="5" y="11"/>
                  </a:moveTo>
                  <a:cubicBezTo>
                    <a:pt x="3" y="10"/>
                    <a:pt x="1" y="5"/>
                    <a:pt x="1" y="4"/>
                  </a:cubicBezTo>
                  <a:cubicBezTo>
                    <a:pt x="0" y="1"/>
                    <a:pt x="3" y="0"/>
                    <a:pt x="6" y="1"/>
                  </a:cubicBezTo>
                  <a:cubicBezTo>
                    <a:pt x="9" y="2"/>
                    <a:pt x="10" y="3"/>
                    <a:pt x="10" y="6"/>
                  </a:cubicBezTo>
                  <a:cubicBezTo>
                    <a:pt x="8" y="9"/>
                    <a:pt x="7" y="9"/>
                    <a:pt x="5" y="1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3" name="Freeform 131"/>
            <p:cNvSpPr/>
            <p:nvPr userDrawn="1"/>
          </p:nvSpPr>
          <p:spPr bwMode="auto">
            <a:xfrm>
              <a:off x="5029357" y="2471645"/>
              <a:ext cx="143698" cy="158823"/>
            </a:xfrm>
            <a:custGeom>
              <a:avLst/>
              <a:gdLst>
                <a:gd name="T0" fmla="*/ 8 w 15"/>
                <a:gd name="T1" fmla="*/ 17 h 17"/>
                <a:gd name="T2" fmla="*/ 7 w 15"/>
                <a:gd name="T3" fmla="*/ 12 h 17"/>
                <a:gd name="T4" fmla="*/ 5 w 15"/>
                <a:gd name="T5" fmla="*/ 13 h 17"/>
                <a:gd name="T6" fmla="*/ 0 w 15"/>
                <a:gd name="T7" fmla="*/ 9 h 17"/>
                <a:gd name="T8" fmla="*/ 2 w 15"/>
                <a:gd name="T9" fmla="*/ 7 h 17"/>
                <a:gd name="T10" fmla="*/ 7 w 15"/>
                <a:gd name="T11" fmla="*/ 2 h 17"/>
                <a:gd name="T12" fmla="*/ 14 w 15"/>
                <a:gd name="T13" fmla="*/ 4 h 17"/>
                <a:gd name="T14" fmla="*/ 13 w 15"/>
                <a:gd name="T15" fmla="*/ 11 h 17"/>
                <a:gd name="T16" fmla="*/ 9 w 15"/>
                <a:gd name="T17" fmla="*/ 16 h 17"/>
                <a:gd name="T18" fmla="*/ 8 w 15"/>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8" y="17"/>
                  </a:moveTo>
                  <a:cubicBezTo>
                    <a:pt x="7" y="16"/>
                    <a:pt x="8" y="12"/>
                    <a:pt x="7" y="12"/>
                  </a:cubicBezTo>
                  <a:cubicBezTo>
                    <a:pt x="6" y="12"/>
                    <a:pt x="6" y="13"/>
                    <a:pt x="5" y="13"/>
                  </a:cubicBezTo>
                  <a:cubicBezTo>
                    <a:pt x="3" y="13"/>
                    <a:pt x="0" y="11"/>
                    <a:pt x="0" y="9"/>
                  </a:cubicBezTo>
                  <a:cubicBezTo>
                    <a:pt x="1" y="7"/>
                    <a:pt x="0" y="8"/>
                    <a:pt x="2" y="7"/>
                  </a:cubicBezTo>
                  <a:cubicBezTo>
                    <a:pt x="4" y="5"/>
                    <a:pt x="6" y="3"/>
                    <a:pt x="7" y="2"/>
                  </a:cubicBezTo>
                  <a:cubicBezTo>
                    <a:pt x="11" y="0"/>
                    <a:pt x="13" y="1"/>
                    <a:pt x="14" y="4"/>
                  </a:cubicBezTo>
                  <a:cubicBezTo>
                    <a:pt x="15" y="7"/>
                    <a:pt x="14" y="9"/>
                    <a:pt x="13" y="11"/>
                  </a:cubicBezTo>
                  <a:cubicBezTo>
                    <a:pt x="12" y="13"/>
                    <a:pt x="10" y="15"/>
                    <a:pt x="9" y="16"/>
                  </a:cubicBezTo>
                  <a:cubicBezTo>
                    <a:pt x="9" y="17"/>
                    <a:pt x="8" y="17"/>
                    <a:pt x="8" y="1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4" name="Freeform 132"/>
            <p:cNvSpPr/>
            <p:nvPr userDrawn="1"/>
          </p:nvSpPr>
          <p:spPr bwMode="auto">
            <a:xfrm>
              <a:off x="4855407" y="2509460"/>
              <a:ext cx="90756" cy="98319"/>
            </a:xfrm>
            <a:custGeom>
              <a:avLst/>
              <a:gdLst>
                <a:gd name="T0" fmla="*/ 4 w 10"/>
                <a:gd name="T1" fmla="*/ 11 h 11"/>
                <a:gd name="T2" fmla="*/ 3 w 10"/>
                <a:gd name="T3" fmla="*/ 9 h 11"/>
                <a:gd name="T4" fmla="*/ 1 w 10"/>
                <a:gd name="T5" fmla="*/ 6 h 11"/>
                <a:gd name="T6" fmla="*/ 1 w 10"/>
                <a:gd name="T7" fmla="*/ 0 h 11"/>
                <a:gd name="T8" fmla="*/ 10 w 10"/>
                <a:gd name="T9" fmla="*/ 5 h 11"/>
                <a:gd name="T10" fmla="*/ 4 w 10"/>
                <a:gd name="T11" fmla="*/ 11 h 11"/>
              </a:gdLst>
              <a:ahLst/>
              <a:cxnLst>
                <a:cxn ang="0">
                  <a:pos x="T0" y="T1"/>
                </a:cxn>
                <a:cxn ang="0">
                  <a:pos x="T2" y="T3"/>
                </a:cxn>
                <a:cxn ang="0">
                  <a:pos x="T4" y="T5"/>
                </a:cxn>
                <a:cxn ang="0">
                  <a:pos x="T6" y="T7"/>
                </a:cxn>
                <a:cxn ang="0">
                  <a:pos x="T8" y="T9"/>
                </a:cxn>
                <a:cxn ang="0">
                  <a:pos x="T10" y="T11"/>
                </a:cxn>
              </a:cxnLst>
              <a:rect l="0" t="0" r="r" b="b"/>
              <a:pathLst>
                <a:path w="10" h="11">
                  <a:moveTo>
                    <a:pt x="4" y="11"/>
                  </a:moveTo>
                  <a:cubicBezTo>
                    <a:pt x="3" y="11"/>
                    <a:pt x="3" y="10"/>
                    <a:pt x="3" y="9"/>
                  </a:cubicBezTo>
                  <a:cubicBezTo>
                    <a:pt x="3" y="8"/>
                    <a:pt x="2" y="7"/>
                    <a:pt x="1" y="6"/>
                  </a:cubicBezTo>
                  <a:cubicBezTo>
                    <a:pt x="0" y="3"/>
                    <a:pt x="0" y="2"/>
                    <a:pt x="1" y="0"/>
                  </a:cubicBezTo>
                  <a:cubicBezTo>
                    <a:pt x="3" y="0"/>
                    <a:pt x="10" y="1"/>
                    <a:pt x="10" y="5"/>
                  </a:cubicBezTo>
                  <a:cubicBezTo>
                    <a:pt x="9" y="7"/>
                    <a:pt x="6" y="10"/>
                    <a:pt x="4" y="11"/>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5" name="Freeform 133"/>
            <p:cNvSpPr/>
            <p:nvPr userDrawn="1"/>
          </p:nvSpPr>
          <p:spPr bwMode="auto">
            <a:xfrm>
              <a:off x="4356247" y="2880048"/>
              <a:ext cx="355462" cy="627731"/>
            </a:xfrm>
            <a:custGeom>
              <a:avLst/>
              <a:gdLst>
                <a:gd name="T0" fmla="*/ 22 w 38"/>
                <a:gd name="T1" fmla="*/ 64 h 66"/>
                <a:gd name="T2" fmla="*/ 13 w 38"/>
                <a:gd name="T3" fmla="*/ 61 h 66"/>
                <a:gd name="T4" fmla="*/ 13 w 38"/>
                <a:gd name="T5" fmla="*/ 59 h 66"/>
                <a:gd name="T6" fmla="*/ 13 w 38"/>
                <a:gd name="T7" fmla="*/ 59 h 66"/>
                <a:gd name="T8" fmla="*/ 8 w 38"/>
                <a:gd name="T9" fmla="*/ 46 h 66"/>
                <a:gd name="T10" fmla="*/ 7 w 38"/>
                <a:gd name="T11" fmla="*/ 42 h 66"/>
                <a:gd name="T12" fmla="*/ 10 w 38"/>
                <a:gd name="T13" fmla="*/ 44 h 66"/>
                <a:gd name="T14" fmla="*/ 11 w 38"/>
                <a:gd name="T15" fmla="*/ 42 h 66"/>
                <a:gd name="T16" fmla="*/ 11 w 38"/>
                <a:gd name="T17" fmla="*/ 33 h 66"/>
                <a:gd name="T18" fmla="*/ 8 w 38"/>
                <a:gd name="T19" fmla="*/ 31 h 66"/>
                <a:gd name="T20" fmla="*/ 4 w 38"/>
                <a:gd name="T21" fmla="*/ 34 h 66"/>
                <a:gd name="T22" fmla="*/ 4 w 38"/>
                <a:gd name="T23" fmla="*/ 27 h 66"/>
                <a:gd name="T24" fmla="*/ 0 w 38"/>
                <a:gd name="T25" fmla="*/ 23 h 66"/>
                <a:gd name="T26" fmla="*/ 6 w 38"/>
                <a:gd name="T27" fmla="*/ 21 h 66"/>
                <a:gd name="T28" fmla="*/ 10 w 38"/>
                <a:gd name="T29" fmla="*/ 23 h 66"/>
                <a:gd name="T30" fmla="*/ 11 w 38"/>
                <a:gd name="T31" fmla="*/ 25 h 66"/>
                <a:gd name="T32" fmla="*/ 12 w 38"/>
                <a:gd name="T33" fmla="*/ 24 h 66"/>
                <a:gd name="T34" fmla="*/ 12 w 38"/>
                <a:gd name="T35" fmla="*/ 17 h 66"/>
                <a:gd name="T36" fmla="*/ 7 w 38"/>
                <a:gd name="T37" fmla="*/ 10 h 66"/>
                <a:gd name="T38" fmla="*/ 12 w 38"/>
                <a:gd name="T39" fmla="*/ 6 h 66"/>
                <a:gd name="T40" fmla="*/ 13 w 38"/>
                <a:gd name="T41" fmla="*/ 1 h 66"/>
                <a:gd name="T42" fmla="*/ 14 w 38"/>
                <a:gd name="T43" fmla="*/ 0 h 66"/>
                <a:gd name="T44" fmla="*/ 16 w 38"/>
                <a:gd name="T45" fmla="*/ 1 h 66"/>
                <a:gd name="T46" fmla="*/ 18 w 38"/>
                <a:gd name="T47" fmla="*/ 12 h 66"/>
                <a:gd name="T48" fmla="*/ 17 w 38"/>
                <a:gd name="T49" fmla="*/ 8 h 66"/>
                <a:gd name="T50" fmla="*/ 22 w 38"/>
                <a:gd name="T51" fmla="*/ 3 h 66"/>
                <a:gd name="T52" fmla="*/ 25 w 38"/>
                <a:gd name="T53" fmla="*/ 7 h 66"/>
                <a:gd name="T54" fmla="*/ 26 w 38"/>
                <a:gd name="T55" fmla="*/ 8 h 66"/>
                <a:gd name="T56" fmla="*/ 35 w 38"/>
                <a:gd name="T57" fmla="*/ 15 h 66"/>
                <a:gd name="T58" fmla="*/ 37 w 38"/>
                <a:gd name="T59" fmla="*/ 19 h 66"/>
                <a:gd name="T60" fmla="*/ 37 w 38"/>
                <a:gd name="T61" fmla="*/ 20 h 66"/>
                <a:gd name="T62" fmla="*/ 37 w 38"/>
                <a:gd name="T63" fmla="*/ 20 h 66"/>
                <a:gd name="T64" fmla="*/ 36 w 38"/>
                <a:gd name="T65" fmla="*/ 24 h 66"/>
                <a:gd name="T66" fmla="*/ 23 w 38"/>
                <a:gd name="T67" fmla="*/ 15 h 66"/>
                <a:gd name="T68" fmla="*/ 23 w 38"/>
                <a:gd name="T69" fmla="*/ 15 h 66"/>
                <a:gd name="T70" fmla="*/ 27 w 38"/>
                <a:gd name="T71" fmla="*/ 25 h 66"/>
                <a:gd name="T72" fmla="*/ 22 w 38"/>
                <a:gd name="T73" fmla="*/ 27 h 66"/>
                <a:gd name="T74" fmla="*/ 22 w 38"/>
                <a:gd name="T75" fmla="*/ 25 h 66"/>
                <a:gd name="T76" fmla="*/ 15 w 38"/>
                <a:gd name="T77" fmla="*/ 19 h 66"/>
                <a:gd name="T78" fmla="*/ 16 w 38"/>
                <a:gd name="T79" fmla="*/ 27 h 66"/>
                <a:gd name="T80" fmla="*/ 17 w 38"/>
                <a:gd name="T81" fmla="*/ 31 h 66"/>
                <a:gd name="T82" fmla="*/ 21 w 38"/>
                <a:gd name="T83" fmla="*/ 35 h 66"/>
                <a:gd name="T84" fmla="*/ 22 w 38"/>
                <a:gd name="T85" fmla="*/ 38 h 66"/>
                <a:gd name="T86" fmla="*/ 22 w 38"/>
                <a:gd name="T87" fmla="*/ 39 h 66"/>
                <a:gd name="T88" fmla="*/ 22 w 38"/>
                <a:gd name="T89" fmla="*/ 44 h 66"/>
                <a:gd name="T90" fmla="*/ 21 w 38"/>
                <a:gd name="T91" fmla="*/ 44 h 66"/>
                <a:gd name="T92" fmla="*/ 17 w 38"/>
                <a:gd name="T93" fmla="*/ 38 h 66"/>
                <a:gd name="T94" fmla="*/ 16 w 38"/>
                <a:gd name="T95" fmla="*/ 44 h 66"/>
                <a:gd name="T96" fmla="*/ 13 w 38"/>
                <a:gd name="T97" fmla="*/ 46 h 66"/>
                <a:gd name="T98" fmla="*/ 13 w 38"/>
                <a:gd name="T99" fmla="*/ 46 h 66"/>
                <a:gd name="T100" fmla="*/ 12 w 38"/>
                <a:gd name="T101" fmla="*/ 47 h 66"/>
                <a:gd name="T102" fmla="*/ 14 w 38"/>
                <a:gd name="T103" fmla="*/ 50 h 66"/>
                <a:gd name="T104" fmla="*/ 23 w 38"/>
                <a:gd name="T105" fmla="*/ 62 h 66"/>
                <a:gd name="T106" fmla="*/ 22 w 38"/>
                <a:gd name="T107" fmla="*/ 6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66">
                  <a:moveTo>
                    <a:pt x="22" y="64"/>
                  </a:moveTo>
                  <a:cubicBezTo>
                    <a:pt x="19" y="66"/>
                    <a:pt x="12" y="65"/>
                    <a:pt x="13" y="61"/>
                  </a:cubicBezTo>
                  <a:cubicBezTo>
                    <a:pt x="13" y="60"/>
                    <a:pt x="13" y="59"/>
                    <a:pt x="13" y="59"/>
                  </a:cubicBezTo>
                  <a:cubicBezTo>
                    <a:pt x="13" y="59"/>
                    <a:pt x="13" y="59"/>
                    <a:pt x="13" y="59"/>
                  </a:cubicBezTo>
                  <a:cubicBezTo>
                    <a:pt x="12" y="54"/>
                    <a:pt x="9" y="50"/>
                    <a:pt x="8" y="46"/>
                  </a:cubicBezTo>
                  <a:cubicBezTo>
                    <a:pt x="7" y="45"/>
                    <a:pt x="7" y="44"/>
                    <a:pt x="7" y="42"/>
                  </a:cubicBezTo>
                  <a:cubicBezTo>
                    <a:pt x="8" y="42"/>
                    <a:pt x="9" y="43"/>
                    <a:pt x="10" y="44"/>
                  </a:cubicBezTo>
                  <a:cubicBezTo>
                    <a:pt x="11" y="44"/>
                    <a:pt x="11" y="43"/>
                    <a:pt x="11" y="42"/>
                  </a:cubicBezTo>
                  <a:cubicBezTo>
                    <a:pt x="11" y="39"/>
                    <a:pt x="11" y="36"/>
                    <a:pt x="11" y="33"/>
                  </a:cubicBezTo>
                  <a:cubicBezTo>
                    <a:pt x="10" y="32"/>
                    <a:pt x="9" y="31"/>
                    <a:pt x="8" y="31"/>
                  </a:cubicBezTo>
                  <a:cubicBezTo>
                    <a:pt x="8" y="32"/>
                    <a:pt x="6" y="37"/>
                    <a:pt x="4" y="34"/>
                  </a:cubicBezTo>
                  <a:cubicBezTo>
                    <a:pt x="5" y="32"/>
                    <a:pt x="5" y="29"/>
                    <a:pt x="4" y="27"/>
                  </a:cubicBezTo>
                  <a:cubicBezTo>
                    <a:pt x="2" y="25"/>
                    <a:pt x="0" y="24"/>
                    <a:pt x="0" y="23"/>
                  </a:cubicBezTo>
                  <a:cubicBezTo>
                    <a:pt x="0" y="20"/>
                    <a:pt x="4" y="20"/>
                    <a:pt x="6" y="21"/>
                  </a:cubicBezTo>
                  <a:cubicBezTo>
                    <a:pt x="8" y="21"/>
                    <a:pt x="8" y="17"/>
                    <a:pt x="10" y="23"/>
                  </a:cubicBezTo>
                  <a:cubicBezTo>
                    <a:pt x="10" y="24"/>
                    <a:pt x="11" y="24"/>
                    <a:pt x="11" y="25"/>
                  </a:cubicBezTo>
                  <a:cubicBezTo>
                    <a:pt x="12" y="25"/>
                    <a:pt x="12" y="24"/>
                    <a:pt x="12" y="24"/>
                  </a:cubicBezTo>
                  <a:cubicBezTo>
                    <a:pt x="12" y="22"/>
                    <a:pt x="12" y="19"/>
                    <a:pt x="12" y="17"/>
                  </a:cubicBezTo>
                  <a:cubicBezTo>
                    <a:pt x="10" y="15"/>
                    <a:pt x="8" y="13"/>
                    <a:pt x="7" y="10"/>
                  </a:cubicBezTo>
                  <a:cubicBezTo>
                    <a:pt x="7" y="8"/>
                    <a:pt x="10" y="6"/>
                    <a:pt x="12" y="6"/>
                  </a:cubicBezTo>
                  <a:cubicBezTo>
                    <a:pt x="13" y="4"/>
                    <a:pt x="13" y="3"/>
                    <a:pt x="13" y="1"/>
                  </a:cubicBezTo>
                  <a:cubicBezTo>
                    <a:pt x="13" y="1"/>
                    <a:pt x="13" y="1"/>
                    <a:pt x="14" y="0"/>
                  </a:cubicBezTo>
                  <a:cubicBezTo>
                    <a:pt x="15" y="0"/>
                    <a:pt x="15" y="0"/>
                    <a:pt x="16" y="1"/>
                  </a:cubicBezTo>
                  <a:cubicBezTo>
                    <a:pt x="18" y="3"/>
                    <a:pt x="14" y="11"/>
                    <a:pt x="18" y="12"/>
                  </a:cubicBezTo>
                  <a:cubicBezTo>
                    <a:pt x="19" y="11"/>
                    <a:pt x="18" y="9"/>
                    <a:pt x="17" y="8"/>
                  </a:cubicBezTo>
                  <a:cubicBezTo>
                    <a:pt x="17" y="6"/>
                    <a:pt x="20" y="4"/>
                    <a:pt x="22" y="3"/>
                  </a:cubicBezTo>
                  <a:cubicBezTo>
                    <a:pt x="26" y="3"/>
                    <a:pt x="25" y="4"/>
                    <a:pt x="25" y="7"/>
                  </a:cubicBezTo>
                  <a:cubicBezTo>
                    <a:pt x="26" y="7"/>
                    <a:pt x="26" y="8"/>
                    <a:pt x="26" y="8"/>
                  </a:cubicBezTo>
                  <a:cubicBezTo>
                    <a:pt x="30" y="11"/>
                    <a:pt x="30" y="11"/>
                    <a:pt x="35" y="15"/>
                  </a:cubicBezTo>
                  <a:cubicBezTo>
                    <a:pt x="36" y="16"/>
                    <a:pt x="37" y="17"/>
                    <a:pt x="37" y="19"/>
                  </a:cubicBezTo>
                  <a:cubicBezTo>
                    <a:pt x="37" y="19"/>
                    <a:pt x="37" y="19"/>
                    <a:pt x="37" y="20"/>
                  </a:cubicBezTo>
                  <a:cubicBezTo>
                    <a:pt x="37" y="20"/>
                    <a:pt x="37" y="20"/>
                    <a:pt x="37" y="20"/>
                  </a:cubicBezTo>
                  <a:cubicBezTo>
                    <a:pt x="38" y="21"/>
                    <a:pt x="38" y="24"/>
                    <a:pt x="36" y="24"/>
                  </a:cubicBezTo>
                  <a:cubicBezTo>
                    <a:pt x="32" y="21"/>
                    <a:pt x="27" y="18"/>
                    <a:pt x="23" y="15"/>
                  </a:cubicBezTo>
                  <a:cubicBezTo>
                    <a:pt x="23" y="15"/>
                    <a:pt x="23" y="15"/>
                    <a:pt x="23" y="15"/>
                  </a:cubicBezTo>
                  <a:cubicBezTo>
                    <a:pt x="25" y="17"/>
                    <a:pt x="27" y="22"/>
                    <a:pt x="27" y="25"/>
                  </a:cubicBezTo>
                  <a:cubicBezTo>
                    <a:pt x="26" y="26"/>
                    <a:pt x="24" y="27"/>
                    <a:pt x="22" y="27"/>
                  </a:cubicBezTo>
                  <a:cubicBezTo>
                    <a:pt x="22" y="26"/>
                    <a:pt x="22" y="26"/>
                    <a:pt x="22" y="25"/>
                  </a:cubicBezTo>
                  <a:cubicBezTo>
                    <a:pt x="21" y="23"/>
                    <a:pt x="17" y="21"/>
                    <a:pt x="15" y="19"/>
                  </a:cubicBezTo>
                  <a:cubicBezTo>
                    <a:pt x="14" y="21"/>
                    <a:pt x="16" y="25"/>
                    <a:pt x="16" y="27"/>
                  </a:cubicBezTo>
                  <a:cubicBezTo>
                    <a:pt x="16" y="28"/>
                    <a:pt x="16" y="30"/>
                    <a:pt x="17" y="31"/>
                  </a:cubicBezTo>
                  <a:cubicBezTo>
                    <a:pt x="18" y="32"/>
                    <a:pt x="19" y="34"/>
                    <a:pt x="21" y="35"/>
                  </a:cubicBezTo>
                  <a:cubicBezTo>
                    <a:pt x="21" y="36"/>
                    <a:pt x="22" y="37"/>
                    <a:pt x="22" y="38"/>
                  </a:cubicBezTo>
                  <a:cubicBezTo>
                    <a:pt x="22" y="38"/>
                    <a:pt x="22" y="38"/>
                    <a:pt x="22" y="39"/>
                  </a:cubicBezTo>
                  <a:cubicBezTo>
                    <a:pt x="23" y="40"/>
                    <a:pt x="24" y="44"/>
                    <a:pt x="22" y="44"/>
                  </a:cubicBezTo>
                  <a:cubicBezTo>
                    <a:pt x="21" y="44"/>
                    <a:pt x="21" y="44"/>
                    <a:pt x="21" y="44"/>
                  </a:cubicBezTo>
                  <a:cubicBezTo>
                    <a:pt x="20" y="41"/>
                    <a:pt x="18" y="39"/>
                    <a:pt x="17" y="38"/>
                  </a:cubicBezTo>
                  <a:cubicBezTo>
                    <a:pt x="16" y="40"/>
                    <a:pt x="17" y="42"/>
                    <a:pt x="16" y="44"/>
                  </a:cubicBezTo>
                  <a:cubicBezTo>
                    <a:pt x="15" y="45"/>
                    <a:pt x="14" y="46"/>
                    <a:pt x="13" y="46"/>
                  </a:cubicBezTo>
                  <a:cubicBezTo>
                    <a:pt x="13" y="46"/>
                    <a:pt x="13" y="46"/>
                    <a:pt x="13" y="46"/>
                  </a:cubicBezTo>
                  <a:cubicBezTo>
                    <a:pt x="12" y="46"/>
                    <a:pt x="12" y="46"/>
                    <a:pt x="12" y="47"/>
                  </a:cubicBezTo>
                  <a:cubicBezTo>
                    <a:pt x="12" y="48"/>
                    <a:pt x="13" y="49"/>
                    <a:pt x="14" y="50"/>
                  </a:cubicBezTo>
                  <a:cubicBezTo>
                    <a:pt x="16" y="54"/>
                    <a:pt x="19" y="58"/>
                    <a:pt x="23" y="62"/>
                  </a:cubicBezTo>
                  <a:cubicBezTo>
                    <a:pt x="23" y="63"/>
                    <a:pt x="23" y="63"/>
                    <a:pt x="22" y="64"/>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6" name="Freeform 134"/>
            <p:cNvSpPr/>
            <p:nvPr userDrawn="1"/>
          </p:nvSpPr>
          <p:spPr bwMode="auto">
            <a:xfrm>
              <a:off x="4303306" y="3235510"/>
              <a:ext cx="98319" cy="83193"/>
            </a:xfrm>
            <a:custGeom>
              <a:avLst/>
              <a:gdLst>
                <a:gd name="T0" fmla="*/ 9 w 11"/>
                <a:gd name="T1" fmla="*/ 9 h 9"/>
                <a:gd name="T2" fmla="*/ 7 w 11"/>
                <a:gd name="T3" fmla="*/ 7 h 9"/>
                <a:gd name="T4" fmla="*/ 0 w 11"/>
                <a:gd name="T5" fmla="*/ 2 h 9"/>
                <a:gd name="T6" fmla="*/ 0 w 11"/>
                <a:gd name="T7" fmla="*/ 1 h 9"/>
                <a:gd name="T8" fmla="*/ 7 w 11"/>
                <a:gd name="T9" fmla="*/ 0 h 9"/>
                <a:gd name="T10" fmla="*/ 9 w 11"/>
                <a:gd name="T11" fmla="*/ 9 h 9"/>
              </a:gdLst>
              <a:ahLst/>
              <a:cxnLst>
                <a:cxn ang="0">
                  <a:pos x="T0" y="T1"/>
                </a:cxn>
                <a:cxn ang="0">
                  <a:pos x="T2" y="T3"/>
                </a:cxn>
                <a:cxn ang="0">
                  <a:pos x="T4" y="T5"/>
                </a:cxn>
                <a:cxn ang="0">
                  <a:pos x="T6" y="T7"/>
                </a:cxn>
                <a:cxn ang="0">
                  <a:pos x="T8" y="T9"/>
                </a:cxn>
                <a:cxn ang="0">
                  <a:pos x="T10" y="T11"/>
                </a:cxn>
              </a:cxnLst>
              <a:rect l="0" t="0" r="r" b="b"/>
              <a:pathLst>
                <a:path w="11" h="9">
                  <a:moveTo>
                    <a:pt x="9" y="9"/>
                  </a:moveTo>
                  <a:cubicBezTo>
                    <a:pt x="8" y="9"/>
                    <a:pt x="7" y="8"/>
                    <a:pt x="7" y="7"/>
                  </a:cubicBezTo>
                  <a:cubicBezTo>
                    <a:pt x="3" y="6"/>
                    <a:pt x="1" y="5"/>
                    <a:pt x="0" y="2"/>
                  </a:cubicBezTo>
                  <a:cubicBezTo>
                    <a:pt x="0" y="2"/>
                    <a:pt x="0" y="2"/>
                    <a:pt x="0" y="1"/>
                  </a:cubicBezTo>
                  <a:cubicBezTo>
                    <a:pt x="2" y="1"/>
                    <a:pt x="5" y="0"/>
                    <a:pt x="7" y="0"/>
                  </a:cubicBezTo>
                  <a:cubicBezTo>
                    <a:pt x="11" y="1"/>
                    <a:pt x="10" y="6"/>
                    <a:pt x="9" y="9"/>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7" name="Freeform 135"/>
            <p:cNvSpPr/>
            <p:nvPr userDrawn="1"/>
          </p:nvSpPr>
          <p:spPr bwMode="auto">
            <a:xfrm>
              <a:off x="4212550" y="3137191"/>
              <a:ext cx="105882" cy="98319"/>
            </a:xfrm>
            <a:custGeom>
              <a:avLst/>
              <a:gdLst>
                <a:gd name="T0" fmla="*/ 10 w 11"/>
                <a:gd name="T1" fmla="*/ 10 h 10"/>
                <a:gd name="T2" fmla="*/ 9 w 11"/>
                <a:gd name="T3" fmla="*/ 10 h 10"/>
                <a:gd name="T4" fmla="*/ 8 w 11"/>
                <a:gd name="T5" fmla="*/ 8 h 10"/>
                <a:gd name="T6" fmla="*/ 1 w 11"/>
                <a:gd name="T7" fmla="*/ 2 h 10"/>
                <a:gd name="T8" fmla="*/ 4 w 11"/>
                <a:gd name="T9" fmla="*/ 2 h 10"/>
                <a:gd name="T10" fmla="*/ 11 w 11"/>
                <a:gd name="T11" fmla="*/ 5 h 10"/>
                <a:gd name="T12" fmla="*/ 10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10" y="10"/>
                  </a:moveTo>
                  <a:cubicBezTo>
                    <a:pt x="9" y="10"/>
                    <a:pt x="9" y="10"/>
                    <a:pt x="9" y="10"/>
                  </a:cubicBezTo>
                  <a:cubicBezTo>
                    <a:pt x="8" y="9"/>
                    <a:pt x="8" y="9"/>
                    <a:pt x="8" y="8"/>
                  </a:cubicBezTo>
                  <a:cubicBezTo>
                    <a:pt x="4" y="8"/>
                    <a:pt x="0" y="6"/>
                    <a:pt x="1" y="2"/>
                  </a:cubicBezTo>
                  <a:cubicBezTo>
                    <a:pt x="2" y="1"/>
                    <a:pt x="2" y="2"/>
                    <a:pt x="4" y="2"/>
                  </a:cubicBezTo>
                  <a:cubicBezTo>
                    <a:pt x="7" y="2"/>
                    <a:pt x="11" y="0"/>
                    <a:pt x="11" y="5"/>
                  </a:cubicBezTo>
                  <a:cubicBezTo>
                    <a:pt x="11" y="6"/>
                    <a:pt x="10" y="8"/>
                    <a:pt x="10" y="10"/>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8" name="Freeform 136"/>
            <p:cNvSpPr/>
            <p:nvPr userDrawn="1"/>
          </p:nvSpPr>
          <p:spPr bwMode="auto">
            <a:xfrm>
              <a:off x="4749525" y="3212821"/>
              <a:ext cx="1232773" cy="1066386"/>
            </a:xfrm>
            <a:custGeom>
              <a:avLst/>
              <a:gdLst>
                <a:gd name="T0" fmla="*/ 132 w 132"/>
                <a:gd name="T1" fmla="*/ 6 h 113"/>
                <a:gd name="T2" fmla="*/ 98 w 132"/>
                <a:gd name="T3" fmla="*/ 6 h 113"/>
                <a:gd name="T4" fmla="*/ 79 w 132"/>
                <a:gd name="T5" fmla="*/ 25 h 113"/>
                <a:gd name="T6" fmla="*/ 73 w 132"/>
                <a:gd name="T7" fmla="*/ 12 h 113"/>
                <a:gd name="T8" fmla="*/ 83 w 132"/>
                <a:gd name="T9" fmla="*/ 8 h 113"/>
                <a:gd name="T10" fmla="*/ 57 w 132"/>
                <a:gd name="T11" fmla="*/ 8 h 113"/>
                <a:gd name="T12" fmla="*/ 53 w 132"/>
                <a:gd name="T13" fmla="*/ 25 h 113"/>
                <a:gd name="T14" fmla="*/ 34 w 132"/>
                <a:gd name="T15" fmla="*/ 6 h 113"/>
                <a:gd name="T16" fmla="*/ 0 w 132"/>
                <a:gd name="T17" fmla="*/ 6 h 113"/>
                <a:gd name="T18" fmla="*/ 24 w 132"/>
                <a:gd name="T19" fmla="*/ 16 h 113"/>
                <a:gd name="T20" fmla="*/ 27 w 132"/>
                <a:gd name="T21" fmla="*/ 22 h 113"/>
                <a:gd name="T22" fmla="*/ 9 w 132"/>
                <a:gd name="T23" fmla="*/ 22 h 113"/>
                <a:gd name="T24" fmla="*/ 31 w 132"/>
                <a:gd name="T25" fmla="*/ 32 h 113"/>
                <a:gd name="T26" fmla="*/ 34 w 132"/>
                <a:gd name="T27" fmla="*/ 38 h 113"/>
                <a:gd name="T28" fmla="*/ 20 w 132"/>
                <a:gd name="T29" fmla="*/ 39 h 113"/>
                <a:gd name="T30" fmla="*/ 38 w 132"/>
                <a:gd name="T31" fmla="*/ 48 h 113"/>
                <a:gd name="T32" fmla="*/ 41 w 132"/>
                <a:gd name="T33" fmla="*/ 54 h 113"/>
                <a:gd name="T34" fmla="*/ 30 w 132"/>
                <a:gd name="T35" fmla="*/ 54 h 113"/>
                <a:gd name="T36" fmla="*/ 45 w 132"/>
                <a:gd name="T37" fmla="*/ 63 h 113"/>
                <a:gd name="T38" fmla="*/ 47 w 132"/>
                <a:gd name="T39" fmla="*/ 69 h 113"/>
                <a:gd name="T40" fmla="*/ 39 w 132"/>
                <a:gd name="T41" fmla="*/ 69 h 113"/>
                <a:gd name="T42" fmla="*/ 51 w 132"/>
                <a:gd name="T43" fmla="*/ 78 h 113"/>
                <a:gd name="T44" fmla="*/ 51 w 132"/>
                <a:gd name="T45" fmla="*/ 89 h 113"/>
                <a:gd name="T46" fmla="*/ 66 w 132"/>
                <a:gd name="T47" fmla="*/ 113 h 113"/>
                <a:gd name="T48" fmla="*/ 81 w 132"/>
                <a:gd name="T49" fmla="*/ 89 h 113"/>
                <a:gd name="T50" fmla="*/ 81 w 132"/>
                <a:gd name="T51" fmla="*/ 78 h 113"/>
                <a:gd name="T52" fmla="*/ 92 w 132"/>
                <a:gd name="T53" fmla="*/ 69 h 113"/>
                <a:gd name="T54" fmla="*/ 85 w 132"/>
                <a:gd name="T55" fmla="*/ 69 h 113"/>
                <a:gd name="T56" fmla="*/ 87 w 132"/>
                <a:gd name="T57" fmla="*/ 63 h 113"/>
                <a:gd name="T58" fmla="*/ 102 w 132"/>
                <a:gd name="T59" fmla="*/ 54 h 113"/>
                <a:gd name="T60" fmla="*/ 91 w 132"/>
                <a:gd name="T61" fmla="*/ 54 h 113"/>
                <a:gd name="T62" fmla="*/ 93 w 132"/>
                <a:gd name="T63" fmla="*/ 48 h 113"/>
                <a:gd name="T64" fmla="*/ 111 w 132"/>
                <a:gd name="T65" fmla="*/ 39 h 113"/>
                <a:gd name="T66" fmla="*/ 97 w 132"/>
                <a:gd name="T67" fmla="*/ 38 h 113"/>
                <a:gd name="T68" fmla="*/ 100 w 132"/>
                <a:gd name="T69" fmla="*/ 32 h 113"/>
                <a:gd name="T70" fmla="*/ 123 w 132"/>
                <a:gd name="T71" fmla="*/ 22 h 113"/>
                <a:gd name="T72" fmla="*/ 105 w 132"/>
                <a:gd name="T73" fmla="*/ 22 h 113"/>
                <a:gd name="T74" fmla="*/ 107 w 132"/>
                <a:gd name="T75" fmla="*/ 16 h 113"/>
                <a:gd name="T76" fmla="*/ 132 w 132"/>
                <a:gd name="T77" fmla="*/ 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13">
                  <a:moveTo>
                    <a:pt x="132" y="6"/>
                  </a:moveTo>
                  <a:cubicBezTo>
                    <a:pt x="98" y="6"/>
                    <a:pt x="98" y="6"/>
                    <a:pt x="98" y="6"/>
                  </a:cubicBezTo>
                  <a:cubicBezTo>
                    <a:pt x="88" y="6"/>
                    <a:pt x="83" y="16"/>
                    <a:pt x="79" y="25"/>
                  </a:cubicBezTo>
                  <a:cubicBezTo>
                    <a:pt x="73" y="12"/>
                    <a:pt x="73" y="12"/>
                    <a:pt x="73" y="12"/>
                  </a:cubicBezTo>
                  <a:cubicBezTo>
                    <a:pt x="83" y="8"/>
                    <a:pt x="83" y="8"/>
                    <a:pt x="83" y="8"/>
                  </a:cubicBezTo>
                  <a:cubicBezTo>
                    <a:pt x="77" y="3"/>
                    <a:pt x="59" y="0"/>
                    <a:pt x="57" y="8"/>
                  </a:cubicBezTo>
                  <a:cubicBezTo>
                    <a:pt x="53" y="25"/>
                    <a:pt x="53" y="25"/>
                    <a:pt x="53" y="25"/>
                  </a:cubicBezTo>
                  <a:cubicBezTo>
                    <a:pt x="50" y="17"/>
                    <a:pt x="45" y="6"/>
                    <a:pt x="34" y="6"/>
                  </a:cubicBezTo>
                  <a:cubicBezTo>
                    <a:pt x="0" y="6"/>
                    <a:pt x="0" y="6"/>
                    <a:pt x="0" y="6"/>
                  </a:cubicBezTo>
                  <a:cubicBezTo>
                    <a:pt x="4" y="14"/>
                    <a:pt x="8" y="17"/>
                    <a:pt x="24" y="16"/>
                  </a:cubicBezTo>
                  <a:cubicBezTo>
                    <a:pt x="27" y="22"/>
                    <a:pt x="27" y="22"/>
                    <a:pt x="27" y="22"/>
                  </a:cubicBezTo>
                  <a:cubicBezTo>
                    <a:pt x="9" y="22"/>
                    <a:pt x="9" y="22"/>
                    <a:pt x="9" y="22"/>
                  </a:cubicBezTo>
                  <a:cubicBezTo>
                    <a:pt x="14" y="32"/>
                    <a:pt x="17" y="32"/>
                    <a:pt x="31" y="32"/>
                  </a:cubicBezTo>
                  <a:cubicBezTo>
                    <a:pt x="34" y="38"/>
                    <a:pt x="34" y="38"/>
                    <a:pt x="34" y="38"/>
                  </a:cubicBezTo>
                  <a:cubicBezTo>
                    <a:pt x="20" y="39"/>
                    <a:pt x="20" y="39"/>
                    <a:pt x="20" y="39"/>
                  </a:cubicBezTo>
                  <a:cubicBezTo>
                    <a:pt x="23" y="45"/>
                    <a:pt x="27" y="48"/>
                    <a:pt x="38" y="48"/>
                  </a:cubicBezTo>
                  <a:cubicBezTo>
                    <a:pt x="41" y="54"/>
                    <a:pt x="41" y="54"/>
                    <a:pt x="41" y="54"/>
                  </a:cubicBezTo>
                  <a:cubicBezTo>
                    <a:pt x="30" y="54"/>
                    <a:pt x="30" y="54"/>
                    <a:pt x="30" y="54"/>
                  </a:cubicBezTo>
                  <a:cubicBezTo>
                    <a:pt x="34" y="61"/>
                    <a:pt x="36" y="64"/>
                    <a:pt x="45" y="63"/>
                  </a:cubicBezTo>
                  <a:cubicBezTo>
                    <a:pt x="47" y="69"/>
                    <a:pt x="47" y="69"/>
                    <a:pt x="47" y="69"/>
                  </a:cubicBezTo>
                  <a:cubicBezTo>
                    <a:pt x="39" y="69"/>
                    <a:pt x="39" y="69"/>
                    <a:pt x="39" y="69"/>
                  </a:cubicBezTo>
                  <a:cubicBezTo>
                    <a:pt x="43" y="77"/>
                    <a:pt x="46" y="77"/>
                    <a:pt x="51" y="78"/>
                  </a:cubicBezTo>
                  <a:cubicBezTo>
                    <a:pt x="55" y="78"/>
                    <a:pt x="56" y="86"/>
                    <a:pt x="51" y="89"/>
                  </a:cubicBezTo>
                  <a:cubicBezTo>
                    <a:pt x="66" y="113"/>
                    <a:pt x="66" y="113"/>
                    <a:pt x="66" y="113"/>
                  </a:cubicBezTo>
                  <a:cubicBezTo>
                    <a:pt x="81" y="89"/>
                    <a:pt x="81" y="89"/>
                    <a:pt x="81" y="89"/>
                  </a:cubicBezTo>
                  <a:cubicBezTo>
                    <a:pt x="76" y="86"/>
                    <a:pt x="76" y="78"/>
                    <a:pt x="81" y="78"/>
                  </a:cubicBezTo>
                  <a:cubicBezTo>
                    <a:pt x="85" y="77"/>
                    <a:pt x="89" y="77"/>
                    <a:pt x="92" y="69"/>
                  </a:cubicBezTo>
                  <a:cubicBezTo>
                    <a:pt x="85" y="69"/>
                    <a:pt x="85" y="69"/>
                    <a:pt x="85" y="69"/>
                  </a:cubicBezTo>
                  <a:cubicBezTo>
                    <a:pt x="87" y="63"/>
                    <a:pt x="87" y="63"/>
                    <a:pt x="87" y="63"/>
                  </a:cubicBezTo>
                  <a:cubicBezTo>
                    <a:pt x="96" y="64"/>
                    <a:pt x="98" y="60"/>
                    <a:pt x="102" y="54"/>
                  </a:cubicBezTo>
                  <a:cubicBezTo>
                    <a:pt x="91" y="54"/>
                    <a:pt x="91" y="54"/>
                    <a:pt x="91" y="54"/>
                  </a:cubicBezTo>
                  <a:cubicBezTo>
                    <a:pt x="93" y="48"/>
                    <a:pt x="93" y="48"/>
                    <a:pt x="93" y="48"/>
                  </a:cubicBezTo>
                  <a:cubicBezTo>
                    <a:pt x="105" y="48"/>
                    <a:pt x="108" y="45"/>
                    <a:pt x="111" y="39"/>
                  </a:cubicBezTo>
                  <a:cubicBezTo>
                    <a:pt x="97" y="38"/>
                    <a:pt x="97" y="38"/>
                    <a:pt x="97" y="38"/>
                  </a:cubicBezTo>
                  <a:cubicBezTo>
                    <a:pt x="100" y="32"/>
                    <a:pt x="100" y="32"/>
                    <a:pt x="100" y="32"/>
                  </a:cubicBezTo>
                  <a:cubicBezTo>
                    <a:pt x="115" y="32"/>
                    <a:pt x="118" y="32"/>
                    <a:pt x="123" y="22"/>
                  </a:cubicBezTo>
                  <a:cubicBezTo>
                    <a:pt x="105" y="22"/>
                    <a:pt x="105" y="22"/>
                    <a:pt x="105" y="22"/>
                  </a:cubicBezTo>
                  <a:cubicBezTo>
                    <a:pt x="107" y="16"/>
                    <a:pt x="107" y="16"/>
                    <a:pt x="107" y="16"/>
                  </a:cubicBezTo>
                  <a:cubicBezTo>
                    <a:pt x="123" y="17"/>
                    <a:pt x="128" y="14"/>
                    <a:pt x="132" y="6"/>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39" name="Freeform 137"/>
            <p:cNvSpPr>
              <a:spLocks noEditPoints="1"/>
            </p:cNvSpPr>
            <p:nvPr userDrawn="1"/>
          </p:nvSpPr>
          <p:spPr bwMode="auto">
            <a:xfrm>
              <a:off x="6004987" y="2993493"/>
              <a:ext cx="484034" cy="325210"/>
            </a:xfrm>
            <a:custGeom>
              <a:avLst/>
              <a:gdLst>
                <a:gd name="T0" fmla="*/ 51 w 52"/>
                <a:gd name="T1" fmla="*/ 10 h 34"/>
                <a:gd name="T2" fmla="*/ 48 w 52"/>
                <a:gd name="T3" fmla="*/ 10 h 34"/>
                <a:gd name="T4" fmla="*/ 47 w 52"/>
                <a:gd name="T5" fmla="*/ 8 h 34"/>
                <a:gd name="T6" fmla="*/ 50 w 52"/>
                <a:gd name="T7" fmla="*/ 7 h 34"/>
                <a:gd name="T8" fmla="*/ 52 w 52"/>
                <a:gd name="T9" fmla="*/ 2 h 34"/>
                <a:gd name="T10" fmla="*/ 44 w 52"/>
                <a:gd name="T11" fmla="*/ 3 h 34"/>
                <a:gd name="T12" fmla="*/ 36 w 52"/>
                <a:gd name="T13" fmla="*/ 1 h 34"/>
                <a:gd name="T14" fmla="*/ 36 w 52"/>
                <a:gd name="T15" fmla="*/ 3 h 34"/>
                <a:gd name="T16" fmla="*/ 35 w 52"/>
                <a:gd name="T17" fmla="*/ 4 h 34"/>
                <a:gd name="T18" fmla="*/ 35 w 52"/>
                <a:gd name="T19" fmla="*/ 5 h 34"/>
                <a:gd name="T20" fmla="*/ 34 w 52"/>
                <a:gd name="T21" fmla="*/ 7 h 34"/>
                <a:gd name="T22" fmla="*/ 34 w 52"/>
                <a:gd name="T23" fmla="*/ 6 h 34"/>
                <a:gd name="T24" fmla="*/ 30 w 52"/>
                <a:gd name="T25" fmla="*/ 5 h 34"/>
                <a:gd name="T26" fmla="*/ 28 w 52"/>
                <a:gd name="T27" fmla="*/ 9 h 34"/>
                <a:gd name="T28" fmla="*/ 28 w 52"/>
                <a:gd name="T29" fmla="*/ 10 h 34"/>
                <a:gd name="T30" fmla="*/ 31 w 52"/>
                <a:gd name="T31" fmla="*/ 11 h 34"/>
                <a:gd name="T32" fmla="*/ 33 w 52"/>
                <a:gd name="T33" fmla="*/ 12 h 34"/>
                <a:gd name="T34" fmla="*/ 30 w 52"/>
                <a:gd name="T35" fmla="*/ 14 h 34"/>
                <a:gd name="T36" fmla="*/ 26 w 52"/>
                <a:gd name="T37" fmla="*/ 14 h 34"/>
                <a:gd name="T38" fmla="*/ 13 w 52"/>
                <a:gd name="T39" fmla="*/ 11 h 34"/>
                <a:gd name="T40" fmla="*/ 13 w 52"/>
                <a:gd name="T41" fmla="*/ 12 h 34"/>
                <a:gd name="T42" fmla="*/ 20 w 52"/>
                <a:gd name="T43" fmla="*/ 16 h 34"/>
                <a:gd name="T44" fmla="*/ 32 w 52"/>
                <a:gd name="T45" fmla="*/ 20 h 34"/>
                <a:gd name="T46" fmla="*/ 31 w 52"/>
                <a:gd name="T47" fmla="*/ 20 h 34"/>
                <a:gd name="T48" fmla="*/ 24 w 52"/>
                <a:gd name="T49" fmla="*/ 20 h 34"/>
                <a:gd name="T50" fmla="*/ 19 w 52"/>
                <a:gd name="T51" fmla="*/ 19 h 34"/>
                <a:gd name="T52" fmla="*/ 18 w 52"/>
                <a:gd name="T53" fmla="*/ 19 h 34"/>
                <a:gd name="T54" fmla="*/ 4 w 52"/>
                <a:gd name="T55" fmla="*/ 14 h 34"/>
                <a:gd name="T56" fmla="*/ 2 w 52"/>
                <a:gd name="T57" fmla="*/ 12 h 34"/>
                <a:gd name="T58" fmla="*/ 3 w 52"/>
                <a:gd name="T59" fmla="*/ 20 h 34"/>
                <a:gd name="T60" fmla="*/ 13 w 52"/>
                <a:gd name="T61" fmla="*/ 23 h 34"/>
                <a:gd name="T62" fmla="*/ 13 w 52"/>
                <a:gd name="T63" fmla="*/ 24 h 34"/>
                <a:gd name="T64" fmla="*/ 9 w 52"/>
                <a:gd name="T65" fmla="*/ 27 h 34"/>
                <a:gd name="T66" fmla="*/ 4 w 52"/>
                <a:gd name="T67" fmla="*/ 26 h 34"/>
                <a:gd name="T68" fmla="*/ 9 w 52"/>
                <a:gd name="T69" fmla="*/ 33 h 34"/>
                <a:gd name="T70" fmla="*/ 10 w 52"/>
                <a:gd name="T71" fmla="*/ 34 h 34"/>
                <a:gd name="T72" fmla="*/ 18 w 52"/>
                <a:gd name="T73" fmla="*/ 28 h 34"/>
                <a:gd name="T74" fmla="*/ 23 w 52"/>
                <a:gd name="T75" fmla="*/ 28 h 34"/>
                <a:gd name="T76" fmla="*/ 22 w 52"/>
                <a:gd name="T77" fmla="*/ 23 h 34"/>
                <a:gd name="T78" fmla="*/ 23 w 52"/>
                <a:gd name="T79" fmla="*/ 21 h 34"/>
                <a:gd name="T80" fmla="*/ 30 w 52"/>
                <a:gd name="T81" fmla="*/ 22 h 34"/>
                <a:gd name="T82" fmla="*/ 36 w 52"/>
                <a:gd name="T83" fmla="*/ 25 h 34"/>
                <a:gd name="T84" fmla="*/ 39 w 52"/>
                <a:gd name="T85" fmla="*/ 21 h 34"/>
                <a:gd name="T86" fmla="*/ 39 w 52"/>
                <a:gd name="T87" fmla="*/ 20 h 34"/>
                <a:gd name="T88" fmla="*/ 51 w 52"/>
                <a:gd name="T89" fmla="*/ 14 h 34"/>
                <a:gd name="T90" fmla="*/ 38 w 52"/>
                <a:gd name="T91" fmla="*/ 14 h 34"/>
                <a:gd name="T92" fmla="*/ 38 w 52"/>
                <a:gd name="T93" fmla="*/ 12 h 34"/>
                <a:gd name="T94" fmla="*/ 36 w 52"/>
                <a:gd name="T95" fmla="*/ 11 h 34"/>
                <a:gd name="T96" fmla="*/ 36 w 52"/>
                <a:gd name="T97" fmla="*/ 10 h 34"/>
                <a:gd name="T98" fmla="*/ 40 w 52"/>
                <a:gd name="T99" fmla="*/ 9 h 34"/>
                <a:gd name="T100" fmla="*/ 43 w 52"/>
                <a:gd name="T101" fmla="*/ 14 h 34"/>
                <a:gd name="T102" fmla="*/ 38 w 52"/>
                <a:gd name="T103"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34">
                  <a:moveTo>
                    <a:pt x="51" y="13"/>
                  </a:moveTo>
                  <a:cubicBezTo>
                    <a:pt x="51" y="12"/>
                    <a:pt x="51" y="12"/>
                    <a:pt x="51" y="12"/>
                  </a:cubicBezTo>
                  <a:cubicBezTo>
                    <a:pt x="51" y="11"/>
                    <a:pt x="51" y="11"/>
                    <a:pt x="51" y="10"/>
                  </a:cubicBezTo>
                  <a:cubicBezTo>
                    <a:pt x="51" y="10"/>
                    <a:pt x="50" y="10"/>
                    <a:pt x="50" y="10"/>
                  </a:cubicBezTo>
                  <a:cubicBezTo>
                    <a:pt x="49" y="10"/>
                    <a:pt x="49" y="10"/>
                    <a:pt x="49" y="10"/>
                  </a:cubicBezTo>
                  <a:cubicBezTo>
                    <a:pt x="48" y="10"/>
                    <a:pt x="48" y="10"/>
                    <a:pt x="48" y="10"/>
                  </a:cubicBezTo>
                  <a:cubicBezTo>
                    <a:pt x="48" y="9"/>
                    <a:pt x="48" y="9"/>
                    <a:pt x="48" y="9"/>
                  </a:cubicBezTo>
                  <a:cubicBezTo>
                    <a:pt x="48" y="9"/>
                    <a:pt x="48" y="9"/>
                    <a:pt x="48" y="9"/>
                  </a:cubicBezTo>
                  <a:cubicBezTo>
                    <a:pt x="47" y="8"/>
                    <a:pt x="47" y="8"/>
                    <a:pt x="47" y="8"/>
                  </a:cubicBezTo>
                  <a:cubicBezTo>
                    <a:pt x="47" y="8"/>
                    <a:pt x="47" y="8"/>
                    <a:pt x="47" y="8"/>
                  </a:cubicBezTo>
                  <a:cubicBezTo>
                    <a:pt x="48" y="8"/>
                    <a:pt x="48" y="8"/>
                    <a:pt x="48" y="8"/>
                  </a:cubicBezTo>
                  <a:cubicBezTo>
                    <a:pt x="48" y="7"/>
                    <a:pt x="49" y="7"/>
                    <a:pt x="50" y="7"/>
                  </a:cubicBezTo>
                  <a:cubicBezTo>
                    <a:pt x="50" y="7"/>
                    <a:pt x="50" y="7"/>
                    <a:pt x="50" y="7"/>
                  </a:cubicBezTo>
                  <a:cubicBezTo>
                    <a:pt x="50" y="7"/>
                    <a:pt x="50" y="7"/>
                    <a:pt x="50" y="7"/>
                  </a:cubicBezTo>
                  <a:cubicBezTo>
                    <a:pt x="51" y="6"/>
                    <a:pt x="52" y="4"/>
                    <a:pt x="52" y="2"/>
                  </a:cubicBezTo>
                  <a:cubicBezTo>
                    <a:pt x="52" y="2"/>
                    <a:pt x="51" y="2"/>
                    <a:pt x="50" y="2"/>
                  </a:cubicBezTo>
                  <a:cubicBezTo>
                    <a:pt x="49" y="2"/>
                    <a:pt x="48" y="2"/>
                    <a:pt x="46" y="3"/>
                  </a:cubicBezTo>
                  <a:cubicBezTo>
                    <a:pt x="46" y="3"/>
                    <a:pt x="45" y="3"/>
                    <a:pt x="44" y="3"/>
                  </a:cubicBezTo>
                  <a:cubicBezTo>
                    <a:pt x="43" y="3"/>
                    <a:pt x="43" y="3"/>
                    <a:pt x="43" y="3"/>
                  </a:cubicBezTo>
                  <a:cubicBezTo>
                    <a:pt x="41" y="2"/>
                    <a:pt x="41" y="2"/>
                    <a:pt x="36" y="0"/>
                  </a:cubicBezTo>
                  <a:cubicBezTo>
                    <a:pt x="36" y="0"/>
                    <a:pt x="36" y="0"/>
                    <a:pt x="36" y="1"/>
                  </a:cubicBezTo>
                  <a:cubicBezTo>
                    <a:pt x="35" y="1"/>
                    <a:pt x="35" y="2"/>
                    <a:pt x="36" y="3"/>
                  </a:cubicBezTo>
                  <a:cubicBezTo>
                    <a:pt x="36" y="3"/>
                    <a:pt x="36" y="3"/>
                    <a:pt x="36" y="3"/>
                  </a:cubicBezTo>
                  <a:cubicBezTo>
                    <a:pt x="36" y="3"/>
                    <a:pt x="36" y="3"/>
                    <a:pt x="36" y="3"/>
                  </a:cubicBezTo>
                  <a:cubicBezTo>
                    <a:pt x="36" y="3"/>
                    <a:pt x="36" y="3"/>
                    <a:pt x="36" y="3"/>
                  </a:cubicBezTo>
                  <a:cubicBezTo>
                    <a:pt x="35" y="4"/>
                    <a:pt x="35" y="4"/>
                    <a:pt x="35" y="4"/>
                  </a:cubicBezTo>
                  <a:cubicBezTo>
                    <a:pt x="35" y="4"/>
                    <a:pt x="35" y="4"/>
                    <a:pt x="35" y="4"/>
                  </a:cubicBezTo>
                  <a:cubicBezTo>
                    <a:pt x="35" y="4"/>
                    <a:pt x="35" y="4"/>
                    <a:pt x="35" y="4"/>
                  </a:cubicBezTo>
                  <a:cubicBezTo>
                    <a:pt x="35" y="4"/>
                    <a:pt x="35" y="4"/>
                    <a:pt x="35" y="4"/>
                  </a:cubicBezTo>
                  <a:cubicBezTo>
                    <a:pt x="35" y="4"/>
                    <a:pt x="35" y="5"/>
                    <a:pt x="35" y="5"/>
                  </a:cubicBezTo>
                  <a:cubicBezTo>
                    <a:pt x="35" y="5"/>
                    <a:pt x="35" y="5"/>
                    <a:pt x="35" y="5"/>
                  </a:cubicBezTo>
                  <a:cubicBezTo>
                    <a:pt x="35" y="6"/>
                    <a:pt x="35" y="6"/>
                    <a:pt x="35" y="6"/>
                  </a:cubicBezTo>
                  <a:cubicBezTo>
                    <a:pt x="34" y="7"/>
                    <a:pt x="34" y="7"/>
                    <a:pt x="34" y="7"/>
                  </a:cubicBezTo>
                  <a:cubicBezTo>
                    <a:pt x="34" y="7"/>
                    <a:pt x="34" y="7"/>
                    <a:pt x="34" y="7"/>
                  </a:cubicBezTo>
                  <a:cubicBezTo>
                    <a:pt x="34" y="7"/>
                    <a:pt x="34" y="7"/>
                    <a:pt x="34" y="7"/>
                  </a:cubicBezTo>
                  <a:cubicBezTo>
                    <a:pt x="34" y="6"/>
                    <a:pt x="34" y="6"/>
                    <a:pt x="34" y="6"/>
                  </a:cubicBezTo>
                  <a:cubicBezTo>
                    <a:pt x="33" y="6"/>
                    <a:pt x="33" y="6"/>
                    <a:pt x="32" y="5"/>
                  </a:cubicBezTo>
                  <a:cubicBezTo>
                    <a:pt x="32" y="5"/>
                    <a:pt x="32" y="5"/>
                    <a:pt x="32" y="5"/>
                  </a:cubicBezTo>
                  <a:cubicBezTo>
                    <a:pt x="31" y="5"/>
                    <a:pt x="31" y="5"/>
                    <a:pt x="30" y="5"/>
                  </a:cubicBezTo>
                  <a:cubicBezTo>
                    <a:pt x="30" y="6"/>
                    <a:pt x="30" y="6"/>
                    <a:pt x="30" y="6"/>
                  </a:cubicBezTo>
                  <a:cubicBezTo>
                    <a:pt x="30" y="7"/>
                    <a:pt x="30" y="7"/>
                    <a:pt x="30" y="7"/>
                  </a:cubicBezTo>
                  <a:cubicBezTo>
                    <a:pt x="30" y="7"/>
                    <a:pt x="30" y="8"/>
                    <a:pt x="28" y="9"/>
                  </a:cubicBezTo>
                  <a:cubicBezTo>
                    <a:pt x="27" y="8"/>
                    <a:pt x="27" y="8"/>
                    <a:pt x="27" y="8"/>
                  </a:cubicBezTo>
                  <a:cubicBezTo>
                    <a:pt x="26" y="8"/>
                    <a:pt x="26" y="9"/>
                    <a:pt x="26" y="9"/>
                  </a:cubicBezTo>
                  <a:cubicBezTo>
                    <a:pt x="26" y="10"/>
                    <a:pt x="26" y="10"/>
                    <a:pt x="28" y="10"/>
                  </a:cubicBezTo>
                  <a:cubicBezTo>
                    <a:pt x="29" y="10"/>
                    <a:pt x="29" y="11"/>
                    <a:pt x="30" y="11"/>
                  </a:cubicBezTo>
                  <a:cubicBezTo>
                    <a:pt x="30" y="11"/>
                    <a:pt x="30" y="11"/>
                    <a:pt x="30" y="11"/>
                  </a:cubicBezTo>
                  <a:cubicBezTo>
                    <a:pt x="31" y="11"/>
                    <a:pt x="31" y="11"/>
                    <a:pt x="31" y="11"/>
                  </a:cubicBezTo>
                  <a:cubicBezTo>
                    <a:pt x="32" y="11"/>
                    <a:pt x="32" y="11"/>
                    <a:pt x="32" y="11"/>
                  </a:cubicBezTo>
                  <a:cubicBezTo>
                    <a:pt x="33" y="11"/>
                    <a:pt x="33" y="11"/>
                    <a:pt x="33" y="11"/>
                  </a:cubicBezTo>
                  <a:cubicBezTo>
                    <a:pt x="33" y="12"/>
                    <a:pt x="33" y="12"/>
                    <a:pt x="33" y="12"/>
                  </a:cubicBezTo>
                  <a:cubicBezTo>
                    <a:pt x="31" y="12"/>
                    <a:pt x="31" y="12"/>
                    <a:pt x="31" y="12"/>
                  </a:cubicBezTo>
                  <a:cubicBezTo>
                    <a:pt x="31" y="12"/>
                    <a:pt x="31" y="13"/>
                    <a:pt x="30" y="13"/>
                  </a:cubicBezTo>
                  <a:cubicBezTo>
                    <a:pt x="30" y="14"/>
                    <a:pt x="30" y="14"/>
                    <a:pt x="30" y="14"/>
                  </a:cubicBezTo>
                  <a:cubicBezTo>
                    <a:pt x="29" y="15"/>
                    <a:pt x="29" y="15"/>
                    <a:pt x="29" y="15"/>
                  </a:cubicBezTo>
                  <a:cubicBezTo>
                    <a:pt x="29" y="14"/>
                    <a:pt x="29" y="14"/>
                    <a:pt x="29" y="14"/>
                  </a:cubicBezTo>
                  <a:cubicBezTo>
                    <a:pt x="28" y="14"/>
                    <a:pt x="27" y="14"/>
                    <a:pt x="26" y="14"/>
                  </a:cubicBezTo>
                  <a:cubicBezTo>
                    <a:pt x="24" y="13"/>
                    <a:pt x="24" y="13"/>
                    <a:pt x="24" y="13"/>
                  </a:cubicBezTo>
                  <a:cubicBezTo>
                    <a:pt x="22" y="13"/>
                    <a:pt x="18" y="12"/>
                    <a:pt x="15" y="11"/>
                  </a:cubicBezTo>
                  <a:cubicBezTo>
                    <a:pt x="15" y="11"/>
                    <a:pt x="14" y="11"/>
                    <a:pt x="13" y="11"/>
                  </a:cubicBezTo>
                  <a:cubicBezTo>
                    <a:pt x="12" y="10"/>
                    <a:pt x="12" y="10"/>
                    <a:pt x="12" y="10"/>
                  </a:cubicBezTo>
                  <a:cubicBezTo>
                    <a:pt x="11" y="11"/>
                    <a:pt x="11" y="11"/>
                    <a:pt x="11" y="11"/>
                  </a:cubicBezTo>
                  <a:cubicBezTo>
                    <a:pt x="12" y="11"/>
                    <a:pt x="12" y="12"/>
                    <a:pt x="13" y="12"/>
                  </a:cubicBezTo>
                  <a:cubicBezTo>
                    <a:pt x="13" y="12"/>
                    <a:pt x="13" y="12"/>
                    <a:pt x="13" y="12"/>
                  </a:cubicBezTo>
                  <a:cubicBezTo>
                    <a:pt x="14" y="13"/>
                    <a:pt x="14" y="15"/>
                    <a:pt x="16" y="16"/>
                  </a:cubicBezTo>
                  <a:cubicBezTo>
                    <a:pt x="17" y="16"/>
                    <a:pt x="18" y="16"/>
                    <a:pt x="20" y="16"/>
                  </a:cubicBezTo>
                  <a:cubicBezTo>
                    <a:pt x="23" y="16"/>
                    <a:pt x="28" y="17"/>
                    <a:pt x="31" y="19"/>
                  </a:cubicBezTo>
                  <a:cubicBezTo>
                    <a:pt x="32" y="20"/>
                    <a:pt x="32" y="20"/>
                    <a:pt x="32" y="20"/>
                  </a:cubicBezTo>
                  <a:cubicBezTo>
                    <a:pt x="32" y="20"/>
                    <a:pt x="32" y="20"/>
                    <a:pt x="32" y="20"/>
                  </a:cubicBezTo>
                  <a:cubicBezTo>
                    <a:pt x="32" y="20"/>
                    <a:pt x="32" y="20"/>
                    <a:pt x="32" y="20"/>
                  </a:cubicBezTo>
                  <a:cubicBezTo>
                    <a:pt x="32" y="20"/>
                    <a:pt x="32" y="20"/>
                    <a:pt x="32" y="20"/>
                  </a:cubicBezTo>
                  <a:cubicBezTo>
                    <a:pt x="31" y="20"/>
                    <a:pt x="31" y="20"/>
                    <a:pt x="31" y="20"/>
                  </a:cubicBezTo>
                  <a:cubicBezTo>
                    <a:pt x="30" y="20"/>
                    <a:pt x="30" y="21"/>
                    <a:pt x="30" y="21"/>
                  </a:cubicBezTo>
                  <a:cubicBezTo>
                    <a:pt x="29" y="21"/>
                    <a:pt x="29" y="21"/>
                    <a:pt x="29" y="21"/>
                  </a:cubicBezTo>
                  <a:cubicBezTo>
                    <a:pt x="26" y="20"/>
                    <a:pt x="26" y="20"/>
                    <a:pt x="24" y="20"/>
                  </a:cubicBezTo>
                  <a:cubicBezTo>
                    <a:pt x="23" y="19"/>
                    <a:pt x="22" y="18"/>
                    <a:pt x="21" y="18"/>
                  </a:cubicBezTo>
                  <a:cubicBezTo>
                    <a:pt x="21" y="18"/>
                    <a:pt x="20" y="19"/>
                    <a:pt x="19" y="19"/>
                  </a:cubicBezTo>
                  <a:cubicBezTo>
                    <a:pt x="19" y="19"/>
                    <a:pt x="19" y="19"/>
                    <a:pt x="19" y="19"/>
                  </a:cubicBezTo>
                  <a:cubicBezTo>
                    <a:pt x="19" y="19"/>
                    <a:pt x="19" y="19"/>
                    <a:pt x="19" y="19"/>
                  </a:cubicBezTo>
                  <a:cubicBezTo>
                    <a:pt x="19" y="20"/>
                    <a:pt x="19" y="20"/>
                    <a:pt x="19" y="20"/>
                  </a:cubicBezTo>
                  <a:cubicBezTo>
                    <a:pt x="18" y="19"/>
                    <a:pt x="18" y="19"/>
                    <a:pt x="18" y="19"/>
                  </a:cubicBezTo>
                  <a:cubicBezTo>
                    <a:pt x="18" y="19"/>
                    <a:pt x="18" y="19"/>
                    <a:pt x="17" y="19"/>
                  </a:cubicBezTo>
                  <a:cubicBezTo>
                    <a:pt x="16" y="19"/>
                    <a:pt x="15" y="18"/>
                    <a:pt x="14" y="18"/>
                  </a:cubicBezTo>
                  <a:cubicBezTo>
                    <a:pt x="10" y="17"/>
                    <a:pt x="7" y="16"/>
                    <a:pt x="4" y="14"/>
                  </a:cubicBezTo>
                  <a:cubicBezTo>
                    <a:pt x="3" y="13"/>
                    <a:pt x="3" y="13"/>
                    <a:pt x="2" y="12"/>
                  </a:cubicBezTo>
                  <a:cubicBezTo>
                    <a:pt x="2" y="12"/>
                    <a:pt x="2" y="12"/>
                    <a:pt x="2" y="12"/>
                  </a:cubicBezTo>
                  <a:cubicBezTo>
                    <a:pt x="2" y="12"/>
                    <a:pt x="2" y="12"/>
                    <a:pt x="2" y="12"/>
                  </a:cubicBezTo>
                  <a:cubicBezTo>
                    <a:pt x="2" y="11"/>
                    <a:pt x="2" y="11"/>
                    <a:pt x="2" y="11"/>
                  </a:cubicBezTo>
                  <a:cubicBezTo>
                    <a:pt x="1" y="11"/>
                    <a:pt x="1" y="12"/>
                    <a:pt x="0" y="12"/>
                  </a:cubicBezTo>
                  <a:cubicBezTo>
                    <a:pt x="0" y="14"/>
                    <a:pt x="2" y="19"/>
                    <a:pt x="3" y="20"/>
                  </a:cubicBezTo>
                  <a:cubicBezTo>
                    <a:pt x="4" y="20"/>
                    <a:pt x="5" y="21"/>
                    <a:pt x="6" y="21"/>
                  </a:cubicBezTo>
                  <a:cubicBezTo>
                    <a:pt x="8" y="21"/>
                    <a:pt x="11" y="22"/>
                    <a:pt x="12" y="23"/>
                  </a:cubicBezTo>
                  <a:cubicBezTo>
                    <a:pt x="13" y="23"/>
                    <a:pt x="13" y="23"/>
                    <a:pt x="13" y="23"/>
                  </a:cubicBezTo>
                  <a:cubicBezTo>
                    <a:pt x="13" y="23"/>
                    <a:pt x="13" y="23"/>
                    <a:pt x="13" y="23"/>
                  </a:cubicBezTo>
                  <a:cubicBezTo>
                    <a:pt x="13" y="23"/>
                    <a:pt x="13" y="23"/>
                    <a:pt x="13" y="23"/>
                  </a:cubicBezTo>
                  <a:cubicBezTo>
                    <a:pt x="13" y="24"/>
                    <a:pt x="13" y="24"/>
                    <a:pt x="13" y="24"/>
                  </a:cubicBezTo>
                  <a:cubicBezTo>
                    <a:pt x="12" y="25"/>
                    <a:pt x="11" y="26"/>
                    <a:pt x="10" y="26"/>
                  </a:cubicBezTo>
                  <a:cubicBezTo>
                    <a:pt x="10" y="27"/>
                    <a:pt x="10" y="27"/>
                    <a:pt x="10" y="27"/>
                  </a:cubicBezTo>
                  <a:cubicBezTo>
                    <a:pt x="10" y="27"/>
                    <a:pt x="9" y="27"/>
                    <a:pt x="9" y="27"/>
                  </a:cubicBezTo>
                  <a:cubicBezTo>
                    <a:pt x="9" y="27"/>
                    <a:pt x="9" y="27"/>
                    <a:pt x="9" y="27"/>
                  </a:cubicBezTo>
                  <a:cubicBezTo>
                    <a:pt x="9" y="28"/>
                    <a:pt x="8" y="28"/>
                    <a:pt x="8" y="28"/>
                  </a:cubicBezTo>
                  <a:cubicBezTo>
                    <a:pt x="7" y="28"/>
                    <a:pt x="5" y="27"/>
                    <a:pt x="4" y="26"/>
                  </a:cubicBezTo>
                  <a:cubicBezTo>
                    <a:pt x="4" y="26"/>
                    <a:pt x="3" y="26"/>
                    <a:pt x="3" y="26"/>
                  </a:cubicBezTo>
                  <a:cubicBezTo>
                    <a:pt x="3" y="26"/>
                    <a:pt x="3" y="26"/>
                    <a:pt x="3" y="26"/>
                  </a:cubicBezTo>
                  <a:cubicBezTo>
                    <a:pt x="4" y="29"/>
                    <a:pt x="6" y="31"/>
                    <a:pt x="9" y="33"/>
                  </a:cubicBezTo>
                  <a:cubicBezTo>
                    <a:pt x="9" y="34"/>
                    <a:pt x="9" y="34"/>
                    <a:pt x="9" y="34"/>
                  </a:cubicBezTo>
                  <a:cubicBezTo>
                    <a:pt x="10" y="34"/>
                    <a:pt x="10" y="34"/>
                    <a:pt x="10" y="34"/>
                  </a:cubicBezTo>
                  <a:cubicBezTo>
                    <a:pt x="10" y="34"/>
                    <a:pt x="10" y="34"/>
                    <a:pt x="10" y="34"/>
                  </a:cubicBezTo>
                  <a:cubicBezTo>
                    <a:pt x="12" y="34"/>
                    <a:pt x="15" y="31"/>
                    <a:pt x="16" y="29"/>
                  </a:cubicBezTo>
                  <a:cubicBezTo>
                    <a:pt x="16" y="29"/>
                    <a:pt x="17" y="28"/>
                    <a:pt x="17" y="28"/>
                  </a:cubicBezTo>
                  <a:cubicBezTo>
                    <a:pt x="18" y="28"/>
                    <a:pt x="18" y="28"/>
                    <a:pt x="18" y="28"/>
                  </a:cubicBezTo>
                  <a:cubicBezTo>
                    <a:pt x="19" y="27"/>
                    <a:pt x="19" y="27"/>
                    <a:pt x="19" y="27"/>
                  </a:cubicBezTo>
                  <a:cubicBezTo>
                    <a:pt x="19" y="27"/>
                    <a:pt x="19" y="27"/>
                    <a:pt x="19" y="27"/>
                  </a:cubicBezTo>
                  <a:cubicBezTo>
                    <a:pt x="21" y="27"/>
                    <a:pt x="22" y="27"/>
                    <a:pt x="23" y="28"/>
                  </a:cubicBezTo>
                  <a:cubicBezTo>
                    <a:pt x="24" y="28"/>
                    <a:pt x="25" y="26"/>
                    <a:pt x="25" y="25"/>
                  </a:cubicBezTo>
                  <a:cubicBezTo>
                    <a:pt x="25" y="25"/>
                    <a:pt x="25" y="25"/>
                    <a:pt x="25" y="25"/>
                  </a:cubicBezTo>
                  <a:cubicBezTo>
                    <a:pt x="24" y="24"/>
                    <a:pt x="23" y="23"/>
                    <a:pt x="22" y="23"/>
                  </a:cubicBezTo>
                  <a:cubicBezTo>
                    <a:pt x="22" y="23"/>
                    <a:pt x="22" y="23"/>
                    <a:pt x="22" y="23"/>
                  </a:cubicBezTo>
                  <a:cubicBezTo>
                    <a:pt x="22" y="22"/>
                    <a:pt x="22" y="22"/>
                    <a:pt x="22" y="22"/>
                  </a:cubicBezTo>
                  <a:cubicBezTo>
                    <a:pt x="23" y="21"/>
                    <a:pt x="23" y="21"/>
                    <a:pt x="23" y="21"/>
                  </a:cubicBezTo>
                  <a:cubicBezTo>
                    <a:pt x="23" y="20"/>
                    <a:pt x="23" y="20"/>
                    <a:pt x="23" y="20"/>
                  </a:cubicBezTo>
                  <a:cubicBezTo>
                    <a:pt x="24" y="20"/>
                    <a:pt x="24" y="20"/>
                    <a:pt x="24" y="20"/>
                  </a:cubicBezTo>
                  <a:cubicBezTo>
                    <a:pt x="26" y="21"/>
                    <a:pt x="28" y="22"/>
                    <a:pt x="30" y="22"/>
                  </a:cubicBezTo>
                  <a:cubicBezTo>
                    <a:pt x="32" y="23"/>
                    <a:pt x="32" y="23"/>
                    <a:pt x="32" y="23"/>
                  </a:cubicBezTo>
                  <a:cubicBezTo>
                    <a:pt x="33" y="23"/>
                    <a:pt x="33" y="23"/>
                    <a:pt x="33" y="23"/>
                  </a:cubicBezTo>
                  <a:cubicBezTo>
                    <a:pt x="34" y="24"/>
                    <a:pt x="35" y="25"/>
                    <a:pt x="36" y="25"/>
                  </a:cubicBezTo>
                  <a:cubicBezTo>
                    <a:pt x="36" y="25"/>
                    <a:pt x="37" y="25"/>
                    <a:pt x="37" y="25"/>
                  </a:cubicBezTo>
                  <a:cubicBezTo>
                    <a:pt x="38" y="23"/>
                    <a:pt x="39" y="22"/>
                    <a:pt x="39" y="21"/>
                  </a:cubicBezTo>
                  <a:cubicBezTo>
                    <a:pt x="39" y="21"/>
                    <a:pt x="39" y="21"/>
                    <a:pt x="39" y="21"/>
                  </a:cubicBezTo>
                  <a:cubicBezTo>
                    <a:pt x="39" y="21"/>
                    <a:pt x="40" y="21"/>
                    <a:pt x="40" y="21"/>
                  </a:cubicBezTo>
                  <a:cubicBezTo>
                    <a:pt x="39" y="21"/>
                    <a:pt x="39" y="21"/>
                    <a:pt x="39" y="21"/>
                  </a:cubicBezTo>
                  <a:cubicBezTo>
                    <a:pt x="39" y="20"/>
                    <a:pt x="39" y="20"/>
                    <a:pt x="39" y="20"/>
                  </a:cubicBezTo>
                  <a:cubicBezTo>
                    <a:pt x="39" y="20"/>
                    <a:pt x="40" y="20"/>
                    <a:pt x="40" y="20"/>
                  </a:cubicBezTo>
                  <a:cubicBezTo>
                    <a:pt x="43" y="19"/>
                    <a:pt x="47" y="17"/>
                    <a:pt x="50" y="16"/>
                  </a:cubicBezTo>
                  <a:cubicBezTo>
                    <a:pt x="51" y="15"/>
                    <a:pt x="52" y="15"/>
                    <a:pt x="51" y="14"/>
                  </a:cubicBezTo>
                  <a:cubicBezTo>
                    <a:pt x="51" y="13"/>
                    <a:pt x="51" y="13"/>
                    <a:pt x="51" y="13"/>
                  </a:cubicBezTo>
                  <a:moveTo>
                    <a:pt x="37" y="15"/>
                  </a:moveTo>
                  <a:cubicBezTo>
                    <a:pt x="38" y="14"/>
                    <a:pt x="38" y="14"/>
                    <a:pt x="38" y="14"/>
                  </a:cubicBezTo>
                  <a:cubicBezTo>
                    <a:pt x="39" y="13"/>
                    <a:pt x="39" y="13"/>
                    <a:pt x="39" y="13"/>
                  </a:cubicBezTo>
                  <a:cubicBezTo>
                    <a:pt x="39" y="13"/>
                    <a:pt x="39" y="12"/>
                    <a:pt x="38" y="12"/>
                  </a:cubicBezTo>
                  <a:cubicBezTo>
                    <a:pt x="38" y="12"/>
                    <a:pt x="38" y="12"/>
                    <a:pt x="38" y="12"/>
                  </a:cubicBezTo>
                  <a:cubicBezTo>
                    <a:pt x="38" y="12"/>
                    <a:pt x="38" y="12"/>
                    <a:pt x="38" y="12"/>
                  </a:cubicBezTo>
                  <a:cubicBezTo>
                    <a:pt x="37" y="12"/>
                    <a:pt x="37" y="12"/>
                    <a:pt x="37" y="12"/>
                  </a:cubicBezTo>
                  <a:cubicBezTo>
                    <a:pt x="36" y="11"/>
                    <a:pt x="36" y="11"/>
                    <a:pt x="36" y="11"/>
                  </a:cubicBezTo>
                  <a:cubicBezTo>
                    <a:pt x="36" y="11"/>
                    <a:pt x="36" y="11"/>
                    <a:pt x="36" y="11"/>
                  </a:cubicBezTo>
                  <a:cubicBezTo>
                    <a:pt x="37" y="10"/>
                    <a:pt x="37" y="10"/>
                    <a:pt x="37" y="10"/>
                  </a:cubicBezTo>
                  <a:cubicBezTo>
                    <a:pt x="36" y="10"/>
                    <a:pt x="36" y="10"/>
                    <a:pt x="36" y="10"/>
                  </a:cubicBezTo>
                  <a:cubicBezTo>
                    <a:pt x="37" y="10"/>
                    <a:pt x="37" y="10"/>
                    <a:pt x="37" y="10"/>
                  </a:cubicBezTo>
                  <a:cubicBezTo>
                    <a:pt x="40" y="9"/>
                    <a:pt x="40" y="9"/>
                    <a:pt x="40" y="9"/>
                  </a:cubicBezTo>
                  <a:cubicBezTo>
                    <a:pt x="40" y="9"/>
                    <a:pt x="40" y="9"/>
                    <a:pt x="40" y="9"/>
                  </a:cubicBezTo>
                  <a:cubicBezTo>
                    <a:pt x="41" y="9"/>
                    <a:pt x="41" y="9"/>
                    <a:pt x="41" y="9"/>
                  </a:cubicBezTo>
                  <a:cubicBezTo>
                    <a:pt x="41" y="10"/>
                    <a:pt x="43" y="11"/>
                    <a:pt x="43" y="13"/>
                  </a:cubicBezTo>
                  <a:cubicBezTo>
                    <a:pt x="43" y="14"/>
                    <a:pt x="43" y="14"/>
                    <a:pt x="43" y="14"/>
                  </a:cubicBezTo>
                  <a:cubicBezTo>
                    <a:pt x="42" y="15"/>
                    <a:pt x="40" y="16"/>
                    <a:pt x="38" y="16"/>
                  </a:cubicBezTo>
                  <a:cubicBezTo>
                    <a:pt x="38" y="16"/>
                    <a:pt x="38" y="16"/>
                    <a:pt x="38" y="16"/>
                  </a:cubicBezTo>
                  <a:cubicBezTo>
                    <a:pt x="38" y="15"/>
                    <a:pt x="38" y="15"/>
                    <a:pt x="38" y="15"/>
                  </a:cubicBezTo>
                  <a:cubicBezTo>
                    <a:pt x="37" y="15"/>
                    <a:pt x="37" y="15"/>
                    <a:pt x="37" y="15"/>
                  </a:cubicBez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0" name="Freeform 138"/>
            <p:cNvSpPr/>
            <p:nvPr userDrawn="1"/>
          </p:nvSpPr>
          <p:spPr bwMode="auto">
            <a:xfrm>
              <a:off x="6194063" y="2940552"/>
              <a:ext cx="75630" cy="143697"/>
            </a:xfrm>
            <a:custGeom>
              <a:avLst/>
              <a:gdLst>
                <a:gd name="T0" fmla="*/ 2 w 8"/>
                <a:gd name="T1" fmla="*/ 15 h 15"/>
                <a:gd name="T2" fmla="*/ 0 w 8"/>
                <a:gd name="T3" fmla="*/ 14 h 15"/>
                <a:gd name="T4" fmla="*/ 2 w 8"/>
                <a:gd name="T5" fmla="*/ 9 h 15"/>
                <a:gd name="T6" fmla="*/ 3 w 8"/>
                <a:gd name="T7" fmla="*/ 8 h 15"/>
                <a:gd name="T8" fmla="*/ 3 w 8"/>
                <a:gd name="T9" fmla="*/ 8 h 15"/>
                <a:gd name="T10" fmla="*/ 3 w 8"/>
                <a:gd name="T11" fmla="*/ 7 h 15"/>
                <a:gd name="T12" fmla="*/ 4 w 8"/>
                <a:gd name="T13" fmla="*/ 5 h 15"/>
                <a:gd name="T14" fmla="*/ 5 w 8"/>
                <a:gd name="T15" fmla="*/ 4 h 15"/>
                <a:gd name="T16" fmla="*/ 7 w 8"/>
                <a:gd name="T17" fmla="*/ 0 h 15"/>
                <a:gd name="T18" fmla="*/ 8 w 8"/>
                <a:gd name="T19" fmla="*/ 1 h 15"/>
                <a:gd name="T20" fmla="*/ 8 w 8"/>
                <a:gd name="T21" fmla="*/ 2 h 15"/>
                <a:gd name="T22" fmla="*/ 8 w 8"/>
                <a:gd name="T23" fmla="*/ 2 h 15"/>
                <a:gd name="T24" fmla="*/ 8 w 8"/>
                <a:gd name="T25" fmla="*/ 3 h 15"/>
                <a:gd name="T26" fmla="*/ 8 w 8"/>
                <a:gd name="T27" fmla="*/ 7 h 15"/>
                <a:gd name="T28" fmla="*/ 8 w 8"/>
                <a:gd name="T29" fmla="*/ 8 h 15"/>
                <a:gd name="T30" fmla="*/ 8 w 8"/>
                <a:gd name="T31" fmla="*/ 9 h 15"/>
                <a:gd name="T32" fmla="*/ 6 w 8"/>
                <a:gd name="T33" fmla="*/ 13 h 15"/>
                <a:gd name="T34" fmla="*/ 5 w 8"/>
                <a:gd name="T35" fmla="*/ 14 h 15"/>
                <a:gd name="T36" fmla="*/ 5 w 8"/>
                <a:gd name="T37" fmla="*/ 14 h 15"/>
                <a:gd name="T38" fmla="*/ 3 w 8"/>
                <a:gd name="T39" fmla="*/ 15 h 15"/>
                <a:gd name="T40" fmla="*/ 2 w 8"/>
                <a:gd name="T41"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5">
                  <a:moveTo>
                    <a:pt x="2" y="15"/>
                  </a:moveTo>
                  <a:cubicBezTo>
                    <a:pt x="2" y="15"/>
                    <a:pt x="1" y="14"/>
                    <a:pt x="0" y="14"/>
                  </a:cubicBezTo>
                  <a:cubicBezTo>
                    <a:pt x="0" y="12"/>
                    <a:pt x="1" y="11"/>
                    <a:pt x="2" y="9"/>
                  </a:cubicBezTo>
                  <a:cubicBezTo>
                    <a:pt x="2" y="9"/>
                    <a:pt x="3" y="8"/>
                    <a:pt x="3" y="8"/>
                  </a:cubicBezTo>
                  <a:cubicBezTo>
                    <a:pt x="3" y="8"/>
                    <a:pt x="3" y="8"/>
                    <a:pt x="3" y="8"/>
                  </a:cubicBezTo>
                  <a:cubicBezTo>
                    <a:pt x="3" y="7"/>
                    <a:pt x="3" y="7"/>
                    <a:pt x="3" y="7"/>
                  </a:cubicBezTo>
                  <a:cubicBezTo>
                    <a:pt x="4" y="7"/>
                    <a:pt x="4" y="6"/>
                    <a:pt x="4" y="5"/>
                  </a:cubicBezTo>
                  <a:cubicBezTo>
                    <a:pt x="4" y="5"/>
                    <a:pt x="4" y="4"/>
                    <a:pt x="5" y="4"/>
                  </a:cubicBezTo>
                  <a:cubicBezTo>
                    <a:pt x="5" y="2"/>
                    <a:pt x="6" y="0"/>
                    <a:pt x="7" y="0"/>
                  </a:cubicBezTo>
                  <a:cubicBezTo>
                    <a:pt x="7" y="0"/>
                    <a:pt x="8" y="0"/>
                    <a:pt x="8" y="1"/>
                  </a:cubicBezTo>
                  <a:cubicBezTo>
                    <a:pt x="8" y="1"/>
                    <a:pt x="8" y="1"/>
                    <a:pt x="8" y="2"/>
                  </a:cubicBezTo>
                  <a:cubicBezTo>
                    <a:pt x="8" y="2"/>
                    <a:pt x="8" y="2"/>
                    <a:pt x="8" y="2"/>
                  </a:cubicBezTo>
                  <a:cubicBezTo>
                    <a:pt x="8" y="3"/>
                    <a:pt x="8" y="3"/>
                    <a:pt x="8" y="3"/>
                  </a:cubicBezTo>
                  <a:cubicBezTo>
                    <a:pt x="8" y="5"/>
                    <a:pt x="8" y="6"/>
                    <a:pt x="8" y="7"/>
                  </a:cubicBezTo>
                  <a:cubicBezTo>
                    <a:pt x="8" y="8"/>
                    <a:pt x="8" y="8"/>
                    <a:pt x="8" y="8"/>
                  </a:cubicBezTo>
                  <a:cubicBezTo>
                    <a:pt x="8" y="8"/>
                    <a:pt x="8" y="9"/>
                    <a:pt x="8" y="9"/>
                  </a:cubicBezTo>
                  <a:cubicBezTo>
                    <a:pt x="7" y="11"/>
                    <a:pt x="7" y="12"/>
                    <a:pt x="6" y="13"/>
                  </a:cubicBezTo>
                  <a:cubicBezTo>
                    <a:pt x="5" y="14"/>
                    <a:pt x="5" y="14"/>
                    <a:pt x="5" y="14"/>
                  </a:cubicBezTo>
                  <a:cubicBezTo>
                    <a:pt x="5" y="14"/>
                    <a:pt x="5" y="14"/>
                    <a:pt x="5" y="14"/>
                  </a:cubicBezTo>
                  <a:cubicBezTo>
                    <a:pt x="4" y="14"/>
                    <a:pt x="3" y="15"/>
                    <a:pt x="3" y="15"/>
                  </a:cubicBezTo>
                  <a:lnTo>
                    <a:pt x="2" y="15"/>
                  </a:ln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1" name="Freeform 139"/>
            <p:cNvSpPr/>
            <p:nvPr userDrawn="1"/>
          </p:nvSpPr>
          <p:spPr bwMode="auto">
            <a:xfrm>
              <a:off x="6194063" y="2940552"/>
              <a:ext cx="75630" cy="143697"/>
            </a:xfrm>
            <a:custGeom>
              <a:avLst/>
              <a:gdLst>
                <a:gd name="T0" fmla="*/ 2 w 8"/>
                <a:gd name="T1" fmla="*/ 15 h 15"/>
                <a:gd name="T2" fmla="*/ 3 w 8"/>
                <a:gd name="T3" fmla="*/ 15 h 15"/>
                <a:gd name="T4" fmla="*/ 5 w 8"/>
                <a:gd name="T5" fmla="*/ 14 h 15"/>
                <a:gd name="T6" fmla="*/ 5 w 8"/>
                <a:gd name="T7" fmla="*/ 14 h 15"/>
                <a:gd name="T8" fmla="*/ 6 w 8"/>
                <a:gd name="T9" fmla="*/ 13 h 15"/>
                <a:gd name="T10" fmla="*/ 8 w 8"/>
                <a:gd name="T11" fmla="*/ 9 h 15"/>
                <a:gd name="T12" fmla="*/ 8 w 8"/>
                <a:gd name="T13" fmla="*/ 8 h 15"/>
                <a:gd name="T14" fmla="*/ 8 w 8"/>
                <a:gd name="T15" fmla="*/ 7 h 15"/>
                <a:gd name="T16" fmla="*/ 8 w 8"/>
                <a:gd name="T17" fmla="*/ 3 h 15"/>
                <a:gd name="T18" fmla="*/ 8 w 8"/>
                <a:gd name="T19" fmla="*/ 2 h 15"/>
                <a:gd name="T20" fmla="*/ 8 w 8"/>
                <a:gd name="T21" fmla="*/ 2 h 15"/>
                <a:gd name="T22" fmla="*/ 8 w 8"/>
                <a:gd name="T23" fmla="*/ 2 h 15"/>
                <a:gd name="T24" fmla="*/ 8 w 8"/>
                <a:gd name="T25" fmla="*/ 1 h 15"/>
                <a:gd name="T26" fmla="*/ 7 w 8"/>
                <a:gd name="T27" fmla="*/ 0 h 15"/>
                <a:gd name="T28" fmla="*/ 5 w 8"/>
                <a:gd name="T29" fmla="*/ 4 h 15"/>
                <a:gd name="T30" fmla="*/ 4 w 8"/>
                <a:gd name="T31" fmla="*/ 5 h 15"/>
                <a:gd name="T32" fmla="*/ 3 w 8"/>
                <a:gd name="T33" fmla="*/ 7 h 15"/>
                <a:gd name="T34" fmla="*/ 3 w 8"/>
                <a:gd name="T35" fmla="*/ 8 h 15"/>
                <a:gd name="T36" fmla="*/ 3 w 8"/>
                <a:gd name="T37" fmla="*/ 8 h 15"/>
                <a:gd name="T38" fmla="*/ 2 w 8"/>
                <a:gd name="T39" fmla="*/ 9 h 15"/>
                <a:gd name="T40" fmla="*/ 0 w 8"/>
                <a:gd name="T41" fmla="*/ 14 h 15"/>
                <a:gd name="T42" fmla="*/ 2 w 8"/>
                <a:gd name="T4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15">
                  <a:moveTo>
                    <a:pt x="2" y="15"/>
                  </a:moveTo>
                  <a:cubicBezTo>
                    <a:pt x="3" y="15"/>
                    <a:pt x="3" y="15"/>
                    <a:pt x="3" y="15"/>
                  </a:cubicBezTo>
                  <a:cubicBezTo>
                    <a:pt x="3" y="15"/>
                    <a:pt x="4" y="14"/>
                    <a:pt x="5" y="14"/>
                  </a:cubicBezTo>
                  <a:cubicBezTo>
                    <a:pt x="5" y="14"/>
                    <a:pt x="5" y="14"/>
                    <a:pt x="5" y="14"/>
                  </a:cubicBezTo>
                  <a:cubicBezTo>
                    <a:pt x="6" y="13"/>
                    <a:pt x="6" y="13"/>
                    <a:pt x="6" y="13"/>
                  </a:cubicBezTo>
                  <a:cubicBezTo>
                    <a:pt x="7" y="12"/>
                    <a:pt x="7" y="10"/>
                    <a:pt x="8" y="9"/>
                  </a:cubicBezTo>
                  <a:cubicBezTo>
                    <a:pt x="8" y="9"/>
                    <a:pt x="8" y="8"/>
                    <a:pt x="8" y="8"/>
                  </a:cubicBezTo>
                  <a:cubicBezTo>
                    <a:pt x="8" y="7"/>
                    <a:pt x="8" y="7"/>
                    <a:pt x="8" y="7"/>
                  </a:cubicBezTo>
                  <a:cubicBezTo>
                    <a:pt x="8" y="6"/>
                    <a:pt x="8" y="5"/>
                    <a:pt x="8" y="3"/>
                  </a:cubicBezTo>
                  <a:cubicBezTo>
                    <a:pt x="8" y="3"/>
                    <a:pt x="8" y="3"/>
                    <a:pt x="8" y="2"/>
                  </a:cubicBezTo>
                  <a:cubicBezTo>
                    <a:pt x="8" y="2"/>
                    <a:pt x="8" y="2"/>
                    <a:pt x="8" y="2"/>
                  </a:cubicBezTo>
                  <a:cubicBezTo>
                    <a:pt x="8" y="2"/>
                    <a:pt x="8" y="2"/>
                    <a:pt x="8" y="2"/>
                  </a:cubicBezTo>
                  <a:cubicBezTo>
                    <a:pt x="8" y="1"/>
                    <a:pt x="8" y="1"/>
                    <a:pt x="8" y="1"/>
                  </a:cubicBezTo>
                  <a:cubicBezTo>
                    <a:pt x="8" y="0"/>
                    <a:pt x="7" y="0"/>
                    <a:pt x="7" y="0"/>
                  </a:cubicBezTo>
                  <a:cubicBezTo>
                    <a:pt x="6" y="0"/>
                    <a:pt x="5" y="2"/>
                    <a:pt x="5" y="4"/>
                  </a:cubicBezTo>
                  <a:cubicBezTo>
                    <a:pt x="5" y="4"/>
                    <a:pt x="4" y="5"/>
                    <a:pt x="4" y="5"/>
                  </a:cubicBezTo>
                  <a:cubicBezTo>
                    <a:pt x="4" y="6"/>
                    <a:pt x="4" y="7"/>
                    <a:pt x="3" y="7"/>
                  </a:cubicBezTo>
                  <a:cubicBezTo>
                    <a:pt x="3" y="8"/>
                    <a:pt x="3" y="8"/>
                    <a:pt x="3" y="8"/>
                  </a:cubicBezTo>
                  <a:cubicBezTo>
                    <a:pt x="3" y="8"/>
                    <a:pt x="3" y="8"/>
                    <a:pt x="3" y="8"/>
                  </a:cubicBezTo>
                  <a:cubicBezTo>
                    <a:pt x="3" y="8"/>
                    <a:pt x="2" y="9"/>
                    <a:pt x="2" y="9"/>
                  </a:cubicBezTo>
                  <a:cubicBezTo>
                    <a:pt x="1" y="11"/>
                    <a:pt x="0" y="12"/>
                    <a:pt x="0" y="14"/>
                  </a:cubicBezTo>
                  <a:cubicBezTo>
                    <a:pt x="1" y="14"/>
                    <a:pt x="2" y="15"/>
                    <a:pt x="2" y="15"/>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2" name="Freeform 140"/>
            <p:cNvSpPr/>
            <p:nvPr userDrawn="1"/>
          </p:nvSpPr>
          <p:spPr bwMode="auto">
            <a:xfrm>
              <a:off x="6118433" y="2993493"/>
              <a:ext cx="52941" cy="68067"/>
            </a:xfrm>
            <a:custGeom>
              <a:avLst/>
              <a:gdLst>
                <a:gd name="T0" fmla="*/ 3 w 6"/>
                <a:gd name="T1" fmla="*/ 7 h 7"/>
                <a:gd name="T2" fmla="*/ 1 w 6"/>
                <a:gd name="T3" fmla="*/ 6 h 7"/>
                <a:gd name="T4" fmla="*/ 5 w 6"/>
                <a:gd name="T5" fmla="*/ 0 h 7"/>
                <a:gd name="T6" fmla="*/ 6 w 6"/>
                <a:gd name="T7" fmla="*/ 1 h 7"/>
                <a:gd name="T8" fmla="*/ 5 w 6"/>
                <a:gd name="T9" fmla="*/ 5 h 7"/>
                <a:gd name="T10" fmla="*/ 3 w 6"/>
                <a:gd name="T11" fmla="*/ 7 h 7"/>
              </a:gdLst>
              <a:ahLst/>
              <a:cxnLst>
                <a:cxn ang="0">
                  <a:pos x="T0" y="T1"/>
                </a:cxn>
                <a:cxn ang="0">
                  <a:pos x="T2" y="T3"/>
                </a:cxn>
                <a:cxn ang="0">
                  <a:pos x="T4" y="T5"/>
                </a:cxn>
                <a:cxn ang="0">
                  <a:pos x="T6" y="T7"/>
                </a:cxn>
                <a:cxn ang="0">
                  <a:pos x="T8" y="T9"/>
                </a:cxn>
                <a:cxn ang="0">
                  <a:pos x="T10" y="T11"/>
                </a:cxn>
              </a:cxnLst>
              <a:rect l="0" t="0" r="r" b="b"/>
              <a:pathLst>
                <a:path w="6" h="7">
                  <a:moveTo>
                    <a:pt x="3" y="7"/>
                  </a:moveTo>
                  <a:cubicBezTo>
                    <a:pt x="3" y="7"/>
                    <a:pt x="2" y="6"/>
                    <a:pt x="1" y="6"/>
                  </a:cubicBezTo>
                  <a:cubicBezTo>
                    <a:pt x="0" y="3"/>
                    <a:pt x="4" y="0"/>
                    <a:pt x="5" y="0"/>
                  </a:cubicBezTo>
                  <a:cubicBezTo>
                    <a:pt x="5" y="0"/>
                    <a:pt x="6" y="1"/>
                    <a:pt x="6" y="1"/>
                  </a:cubicBezTo>
                  <a:cubicBezTo>
                    <a:pt x="6" y="2"/>
                    <a:pt x="6" y="4"/>
                    <a:pt x="5" y="5"/>
                  </a:cubicBezTo>
                  <a:cubicBezTo>
                    <a:pt x="4" y="6"/>
                    <a:pt x="3" y="7"/>
                    <a:pt x="3" y="7"/>
                  </a:cubicBezTo>
                  <a:close/>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sp>
          <p:nvSpPr>
            <p:cNvPr id="43" name="Freeform 141"/>
            <p:cNvSpPr/>
            <p:nvPr userDrawn="1"/>
          </p:nvSpPr>
          <p:spPr bwMode="auto">
            <a:xfrm>
              <a:off x="6118433" y="2993493"/>
              <a:ext cx="52941" cy="68067"/>
            </a:xfrm>
            <a:custGeom>
              <a:avLst/>
              <a:gdLst>
                <a:gd name="T0" fmla="*/ 3 w 6"/>
                <a:gd name="T1" fmla="*/ 7 h 7"/>
                <a:gd name="T2" fmla="*/ 3 w 6"/>
                <a:gd name="T3" fmla="*/ 7 h 7"/>
                <a:gd name="T4" fmla="*/ 5 w 6"/>
                <a:gd name="T5" fmla="*/ 5 h 7"/>
                <a:gd name="T6" fmla="*/ 6 w 6"/>
                <a:gd name="T7" fmla="*/ 1 h 7"/>
                <a:gd name="T8" fmla="*/ 5 w 6"/>
                <a:gd name="T9" fmla="*/ 0 h 7"/>
                <a:gd name="T10" fmla="*/ 1 w 6"/>
                <a:gd name="T11" fmla="*/ 6 h 7"/>
                <a:gd name="T12" fmla="*/ 3 w 6"/>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3" y="7"/>
                  </a:moveTo>
                  <a:cubicBezTo>
                    <a:pt x="3" y="7"/>
                    <a:pt x="3" y="7"/>
                    <a:pt x="3" y="7"/>
                  </a:cubicBezTo>
                  <a:cubicBezTo>
                    <a:pt x="3" y="7"/>
                    <a:pt x="4" y="6"/>
                    <a:pt x="5" y="5"/>
                  </a:cubicBezTo>
                  <a:cubicBezTo>
                    <a:pt x="6" y="4"/>
                    <a:pt x="6" y="2"/>
                    <a:pt x="6" y="1"/>
                  </a:cubicBezTo>
                  <a:cubicBezTo>
                    <a:pt x="6" y="1"/>
                    <a:pt x="5" y="0"/>
                    <a:pt x="5" y="0"/>
                  </a:cubicBezTo>
                  <a:cubicBezTo>
                    <a:pt x="4" y="0"/>
                    <a:pt x="0" y="3"/>
                    <a:pt x="1" y="6"/>
                  </a:cubicBezTo>
                  <a:cubicBezTo>
                    <a:pt x="2" y="6"/>
                    <a:pt x="3" y="7"/>
                    <a:pt x="3" y="7"/>
                  </a:cubicBezTo>
                </a:path>
              </a:pathLst>
            </a:custGeom>
            <a:grpFill/>
            <a:ln>
              <a:noFill/>
            </a:ln>
          </p:spPr>
          <p:txBody>
            <a:bodyPr vert="horz" wrap="square" lIns="91440" tIns="45720" rIns="91440" bIns="45720" numCol="1" anchor="t" anchorCtr="0" compatLnSpc="1"/>
            <a:lstStyle/>
            <a:p>
              <a:pPr>
                <a:lnSpc>
                  <a:spcPct val="120000"/>
                </a:lnSpc>
                <a:spcAft>
                  <a:spcPts val="100"/>
                </a:spcAft>
              </a:pPr>
              <a:endParaRPr lang="zh-CN" altLang="en-US"/>
            </a:p>
          </p:txBody>
        </p:sp>
      </p:grpSp>
      <p:sp>
        <p:nvSpPr>
          <p:cNvPr id="53" name="Freeform 608"/>
          <p:cNvSpPr/>
          <p:nvPr/>
        </p:nvSpPr>
        <p:spPr bwMode="auto">
          <a:xfrm>
            <a:off x="8967788" y="3387725"/>
            <a:ext cx="6350" cy="11113"/>
          </a:xfrm>
          <a:custGeom>
            <a:avLst/>
            <a:gdLst>
              <a:gd name="T0" fmla="*/ 3 w 5"/>
              <a:gd name="T1" fmla="*/ 7 h 7"/>
              <a:gd name="T2" fmla="*/ 0 w 5"/>
              <a:gd name="T3" fmla="*/ 5 h 7"/>
              <a:gd name="T4" fmla="*/ 2 w 5"/>
              <a:gd name="T5" fmla="*/ 0 h 7"/>
              <a:gd name="T6" fmla="*/ 5 w 5"/>
              <a:gd name="T7" fmla="*/ 2 h 7"/>
              <a:gd name="T8" fmla="*/ 3 w 5"/>
              <a:gd name="T9" fmla="*/ 7 h 7"/>
            </a:gdLst>
            <a:ahLst/>
            <a:cxnLst>
              <a:cxn ang="0">
                <a:pos x="T0" y="T1"/>
              </a:cxn>
              <a:cxn ang="0">
                <a:pos x="T2" y="T3"/>
              </a:cxn>
              <a:cxn ang="0">
                <a:pos x="T4" y="T5"/>
              </a:cxn>
              <a:cxn ang="0">
                <a:pos x="T6" y="T7"/>
              </a:cxn>
              <a:cxn ang="0">
                <a:pos x="T8" y="T9"/>
              </a:cxn>
            </a:cxnLst>
            <a:rect l="0" t="0" r="r" b="b"/>
            <a:pathLst>
              <a:path w="5" h="7">
                <a:moveTo>
                  <a:pt x="3" y="7"/>
                </a:moveTo>
                <a:cubicBezTo>
                  <a:pt x="2" y="6"/>
                  <a:pt x="0" y="5"/>
                  <a:pt x="0" y="5"/>
                </a:cubicBezTo>
                <a:cubicBezTo>
                  <a:pt x="1" y="3"/>
                  <a:pt x="1" y="2"/>
                  <a:pt x="2" y="0"/>
                </a:cubicBezTo>
                <a:cubicBezTo>
                  <a:pt x="3" y="1"/>
                  <a:pt x="5" y="2"/>
                  <a:pt x="5" y="2"/>
                </a:cubicBezTo>
                <a:cubicBezTo>
                  <a:pt x="4" y="4"/>
                  <a:pt x="4" y="5"/>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609"/>
          <p:cNvSpPr/>
          <p:nvPr/>
        </p:nvSpPr>
        <p:spPr bwMode="auto">
          <a:xfrm>
            <a:off x="4292601" y="3773488"/>
            <a:ext cx="11113" cy="19050"/>
          </a:xfrm>
          <a:custGeom>
            <a:avLst/>
            <a:gdLst>
              <a:gd name="T0" fmla="*/ 7 w 8"/>
              <a:gd name="T1" fmla="*/ 0 h 13"/>
              <a:gd name="T2" fmla="*/ 8 w 8"/>
              <a:gd name="T3" fmla="*/ 2 h 13"/>
              <a:gd name="T4" fmla="*/ 5 w 8"/>
              <a:gd name="T5" fmla="*/ 13 h 13"/>
              <a:gd name="T6" fmla="*/ 0 w 8"/>
              <a:gd name="T7" fmla="*/ 10 h 13"/>
              <a:gd name="T8" fmla="*/ 7 w 8"/>
              <a:gd name="T9" fmla="*/ 1 h 13"/>
              <a:gd name="T10" fmla="*/ 7 w 8"/>
              <a:gd name="T11" fmla="*/ 0 h 13"/>
            </a:gdLst>
            <a:ahLst/>
            <a:cxnLst>
              <a:cxn ang="0">
                <a:pos x="T0" y="T1"/>
              </a:cxn>
              <a:cxn ang="0">
                <a:pos x="T2" y="T3"/>
              </a:cxn>
              <a:cxn ang="0">
                <a:pos x="T4" y="T5"/>
              </a:cxn>
              <a:cxn ang="0">
                <a:pos x="T6" y="T7"/>
              </a:cxn>
              <a:cxn ang="0">
                <a:pos x="T8" y="T9"/>
              </a:cxn>
              <a:cxn ang="0">
                <a:pos x="T10" y="T11"/>
              </a:cxn>
            </a:cxnLst>
            <a:rect l="0" t="0" r="r" b="b"/>
            <a:pathLst>
              <a:path w="8" h="13">
                <a:moveTo>
                  <a:pt x="7" y="0"/>
                </a:moveTo>
                <a:cubicBezTo>
                  <a:pt x="7" y="1"/>
                  <a:pt x="8" y="1"/>
                  <a:pt x="8" y="2"/>
                </a:cubicBezTo>
                <a:cubicBezTo>
                  <a:pt x="7" y="5"/>
                  <a:pt x="6" y="9"/>
                  <a:pt x="5" y="13"/>
                </a:cubicBezTo>
                <a:cubicBezTo>
                  <a:pt x="3" y="12"/>
                  <a:pt x="2" y="11"/>
                  <a:pt x="0" y="10"/>
                </a:cubicBezTo>
                <a:cubicBezTo>
                  <a:pt x="3" y="7"/>
                  <a:pt x="5" y="4"/>
                  <a:pt x="7" y="1"/>
                </a:cubicBezTo>
                <a:cubicBezTo>
                  <a:pt x="7" y="1"/>
                  <a:pt x="7" y="0"/>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610"/>
          <p:cNvSpPr/>
          <p:nvPr/>
        </p:nvSpPr>
        <p:spPr bwMode="auto">
          <a:xfrm>
            <a:off x="8983663" y="3309938"/>
            <a:ext cx="4763" cy="4763"/>
          </a:xfrm>
          <a:custGeom>
            <a:avLst/>
            <a:gdLst>
              <a:gd name="T0" fmla="*/ 1 w 4"/>
              <a:gd name="T1" fmla="*/ 3 h 3"/>
              <a:gd name="T2" fmla="*/ 0 w 4"/>
              <a:gd name="T3" fmla="*/ 1 h 3"/>
              <a:gd name="T4" fmla="*/ 2 w 4"/>
              <a:gd name="T5" fmla="*/ 0 h 3"/>
              <a:gd name="T6" fmla="*/ 4 w 4"/>
              <a:gd name="T7" fmla="*/ 2 h 3"/>
              <a:gd name="T8" fmla="*/ 1 w 4"/>
              <a:gd name="T9" fmla="*/ 3 h 3"/>
            </a:gdLst>
            <a:ahLst/>
            <a:cxnLst>
              <a:cxn ang="0">
                <a:pos x="T0" y="T1"/>
              </a:cxn>
              <a:cxn ang="0">
                <a:pos x="T2" y="T3"/>
              </a:cxn>
              <a:cxn ang="0">
                <a:pos x="T4" y="T5"/>
              </a:cxn>
              <a:cxn ang="0">
                <a:pos x="T6" y="T7"/>
              </a:cxn>
              <a:cxn ang="0">
                <a:pos x="T8" y="T9"/>
              </a:cxn>
            </a:cxnLst>
            <a:rect l="0" t="0" r="r" b="b"/>
            <a:pathLst>
              <a:path w="4" h="3">
                <a:moveTo>
                  <a:pt x="1" y="3"/>
                </a:moveTo>
                <a:cubicBezTo>
                  <a:pt x="1" y="2"/>
                  <a:pt x="1" y="1"/>
                  <a:pt x="0" y="1"/>
                </a:cubicBezTo>
                <a:cubicBezTo>
                  <a:pt x="0" y="0"/>
                  <a:pt x="1" y="0"/>
                  <a:pt x="2" y="0"/>
                </a:cubicBezTo>
                <a:cubicBezTo>
                  <a:pt x="3" y="0"/>
                  <a:pt x="3" y="1"/>
                  <a:pt x="4" y="2"/>
                </a:cubicBezTo>
                <a:cubicBezTo>
                  <a:pt x="3" y="2"/>
                  <a:pt x="2" y="3"/>
                  <a:pt x="1"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611"/>
          <p:cNvSpPr/>
          <p:nvPr/>
        </p:nvSpPr>
        <p:spPr bwMode="auto">
          <a:xfrm>
            <a:off x="3140076" y="3267075"/>
            <a:ext cx="19050" cy="17463"/>
          </a:xfrm>
          <a:custGeom>
            <a:avLst/>
            <a:gdLst>
              <a:gd name="T0" fmla="*/ 13 w 13"/>
              <a:gd name="T1" fmla="*/ 0 h 12"/>
              <a:gd name="T2" fmla="*/ 0 w 13"/>
              <a:gd name="T3" fmla="*/ 11 h 12"/>
              <a:gd name="T4" fmla="*/ 13 w 13"/>
              <a:gd name="T5" fmla="*/ 0 h 12"/>
            </a:gdLst>
            <a:ahLst/>
            <a:cxnLst>
              <a:cxn ang="0">
                <a:pos x="T0" y="T1"/>
              </a:cxn>
              <a:cxn ang="0">
                <a:pos x="T2" y="T3"/>
              </a:cxn>
              <a:cxn ang="0">
                <a:pos x="T4" y="T5"/>
              </a:cxn>
            </a:cxnLst>
            <a:rect l="0" t="0" r="r" b="b"/>
            <a:pathLst>
              <a:path w="13" h="12">
                <a:moveTo>
                  <a:pt x="13" y="0"/>
                </a:moveTo>
                <a:cubicBezTo>
                  <a:pt x="11" y="10"/>
                  <a:pt x="8" y="12"/>
                  <a:pt x="0" y="11"/>
                </a:cubicBezTo>
                <a:cubicBezTo>
                  <a:pt x="4" y="7"/>
                  <a:pt x="7" y="5"/>
                  <a:pt x="13"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612"/>
          <p:cNvSpPr/>
          <p:nvPr/>
        </p:nvSpPr>
        <p:spPr bwMode="auto">
          <a:xfrm>
            <a:off x="4062413" y="3241675"/>
            <a:ext cx="7938" cy="14288"/>
          </a:xfrm>
          <a:custGeom>
            <a:avLst/>
            <a:gdLst>
              <a:gd name="T0" fmla="*/ 2 w 6"/>
              <a:gd name="T1" fmla="*/ 0 h 10"/>
              <a:gd name="T2" fmla="*/ 6 w 6"/>
              <a:gd name="T3" fmla="*/ 9 h 10"/>
              <a:gd name="T4" fmla="*/ 4 w 6"/>
              <a:gd name="T5" fmla="*/ 10 h 10"/>
              <a:gd name="T6" fmla="*/ 0 w 6"/>
              <a:gd name="T7" fmla="*/ 1 h 10"/>
              <a:gd name="T8" fmla="*/ 2 w 6"/>
              <a:gd name="T9" fmla="*/ 0 h 10"/>
            </a:gdLst>
            <a:ahLst/>
            <a:cxnLst>
              <a:cxn ang="0">
                <a:pos x="T0" y="T1"/>
              </a:cxn>
              <a:cxn ang="0">
                <a:pos x="T2" y="T3"/>
              </a:cxn>
              <a:cxn ang="0">
                <a:pos x="T4" y="T5"/>
              </a:cxn>
              <a:cxn ang="0">
                <a:pos x="T6" y="T7"/>
              </a:cxn>
              <a:cxn ang="0">
                <a:pos x="T8" y="T9"/>
              </a:cxn>
            </a:cxnLst>
            <a:rect l="0" t="0" r="r" b="b"/>
            <a:pathLst>
              <a:path w="6" h="10">
                <a:moveTo>
                  <a:pt x="2" y="0"/>
                </a:moveTo>
                <a:cubicBezTo>
                  <a:pt x="4" y="3"/>
                  <a:pt x="5" y="6"/>
                  <a:pt x="6" y="9"/>
                </a:cubicBezTo>
                <a:cubicBezTo>
                  <a:pt x="6" y="9"/>
                  <a:pt x="5" y="9"/>
                  <a:pt x="4" y="10"/>
                </a:cubicBezTo>
                <a:cubicBezTo>
                  <a:pt x="3" y="7"/>
                  <a:pt x="1" y="4"/>
                  <a:pt x="0" y="1"/>
                </a:cubicBezTo>
                <a:cubicBezTo>
                  <a:pt x="1" y="1"/>
                  <a:pt x="2"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613"/>
          <p:cNvSpPr/>
          <p:nvPr/>
        </p:nvSpPr>
        <p:spPr bwMode="auto">
          <a:xfrm>
            <a:off x="6453188" y="3711575"/>
            <a:ext cx="12700" cy="19050"/>
          </a:xfrm>
          <a:custGeom>
            <a:avLst/>
            <a:gdLst>
              <a:gd name="T0" fmla="*/ 5 w 8"/>
              <a:gd name="T1" fmla="*/ 13 h 13"/>
              <a:gd name="T2" fmla="*/ 1 w 8"/>
              <a:gd name="T3" fmla="*/ 5 h 13"/>
              <a:gd name="T4" fmla="*/ 3 w 8"/>
              <a:gd name="T5" fmla="*/ 0 h 13"/>
              <a:gd name="T6" fmla="*/ 8 w 8"/>
              <a:gd name="T7" fmla="*/ 4 h 13"/>
              <a:gd name="T8" fmla="*/ 5 w 8"/>
              <a:gd name="T9" fmla="*/ 13 h 13"/>
            </a:gdLst>
            <a:ahLst/>
            <a:cxnLst>
              <a:cxn ang="0">
                <a:pos x="T0" y="T1"/>
              </a:cxn>
              <a:cxn ang="0">
                <a:pos x="T2" y="T3"/>
              </a:cxn>
              <a:cxn ang="0">
                <a:pos x="T4" y="T5"/>
              </a:cxn>
              <a:cxn ang="0">
                <a:pos x="T6" y="T7"/>
              </a:cxn>
              <a:cxn ang="0">
                <a:pos x="T8" y="T9"/>
              </a:cxn>
            </a:cxnLst>
            <a:rect l="0" t="0" r="r" b="b"/>
            <a:pathLst>
              <a:path w="8" h="13">
                <a:moveTo>
                  <a:pt x="5" y="13"/>
                </a:moveTo>
                <a:cubicBezTo>
                  <a:pt x="2" y="9"/>
                  <a:pt x="1" y="7"/>
                  <a:pt x="1" y="5"/>
                </a:cubicBezTo>
                <a:cubicBezTo>
                  <a:pt x="0" y="4"/>
                  <a:pt x="2" y="2"/>
                  <a:pt x="3" y="0"/>
                </a:cubicBezTo>
                <a:cubicBezTo>
                  <a:pt x="5" y="2"/>
                  <a:pt x="7" y="3"/>
                  <a:pt x="8" y="4"/>
                </a:cubicBezTo>
                <a:cubicBezTo>
                  <a:pt x="8" y="6"/>
                  <a:pt x="7" y="8"/>
                  <a:pt x="5" y="1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614"/>
          <p:cNvSpPr/>
          <p:nvPr/>
        </p:nvSpPr>
        <p:spPr bwMode="auto">
          <a:xfrm>
            <a:off x="6361113" y="3698875"/>
            <a:ext cx="12700" cy="19050"/>
          </a:xfrm>
          <a:custGeom>
            <a:avLst/>
            <a:gdLst>
              <a:gd name="T0" fmla="*/ 5 w 9"/>
              <a:gd name="T1" fmla="*/ 13 h 13"/>
              <a:gd name="T2" fmla="*/ 1 w 9"/>
              <a:gd name="T3" fmla="*/ 6 h 13"/>
              <a:gd name="T4" fmla="*/ 4 w 9"/>
              <a:gd name="T5" fmla="*/ 0 h 13"/>
              <a:gd name="T6" fmla="*/ 8 w 9"/>
              <a:gd name="T7" fmla="*/ 4 h 13"/>
              <a:gd name="T8" fmla="*/ 5 w 9"/>
              <a:gd name="T9" fmla="*/ 13 h 13"/>
            </a:gdLst>
            <a:ahLst/>
            <a:cxnLst>
              <a:cxn ang="0">
                <a:pos x="T0" y="T1"/>
              </a:cxn>
              <a:cxn ang="0">
                <a:pos x="T2" y="T3"/>
              </a:cxn>
              <a:cxn ang="0">
                <a:pos x="T4" y="T5"/>
              </a:cxn>
              <a:cxn ang="0">
                <a:pos x="T6" y="T7"/>
              </a:cxn>
              <a:cxn ang="0">
                <a:pos x="T8" y="T9"/>
              </a:cxn>
            </a:cxnLst>
            <a:rect l="0" t="0" r="r" b="b"/>
            <a:pathLst>
              <a:path w="9" h="13">
                <a:moveTo>
                  <a:pt x="5" y="13"/>
                </a:moveTo>
                <a:cubicBezTo>
                  <a:pt x="3" y="9"/>
                  <a:pt x="1" y="7"/>
                  <a:pt x="1" y="6"/>
                </a:cubicBezTo>
                <a:cubicBezTo>
                  <a:pt x="0" y="4"/>
                  <a:pt x="2" y="2"/>
                  <a:pt x="4" y="0"/>
                </a:cubicBezTo>
                <a:cubicBezTo>
                  <a:pt x="5" y="1"/>
                  <a:pt x="8" y="2"/>
                  <a:pt x="8" y="4"/>
                </a:cubicBezTo>
                <a:cubicBezTo>
                  <a:pt x="9" y="6"/>
                  <a:pt x="7" y="8"/>
                  <a:pt x="5" y="1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615"/>
          <p:cNvSpPr/>
          <p:nvPr/>
        </p:nvSpPr>
        <p:spPr bwMode="auto">
          <a:xfrm>
            <a:off x="4341813" y="3746500"/>
            <a:ext cx="17463" cy="17463"/>
          </a:xfrm>
          <a:custGeom>
            <a:avLst/>
            <a:gdLst>
              <a:gd name="T0" fmla="*/ 9 w 13"/>
              <a:gd name="T1" fmla="*/ 12 h 12"/>
              <a:gd name="T2" fmla="*/ 0 w 13"/>
              <a:gd name="T3" fmla="*/ 1 h 12"/>
              <a:gd name="T4" fmla="*/ 8 w 13"/>
              <a:gd name="T5" fmla="*/ 12 h 12"/>
              <a:gd name="T6" fmla="*/ 9 w 13"/>
              <a:gd name="T7" fmla="*/ 12 h 12"/>
            </a:gdLst>
            <a:ahLst/>
            <a:cxnLst>
              <a:cxn ang="0">
                <a:pos x="T0" y="T1"/>
              </a:cxn>
              <a:cxn ang="0">
                <a:pos x="T2" y="T3"/>
              </a:cxn>
              <a:cxn ang="0">
                <a:pos x="T4" y="T5"/>
              </a:cxn>
              <a:cxn ang="0">
                <a:pos x="T6" y="T7"/>
              </a:cxn>
            </a:cxnLst>
            <a:rect l="0" t="0" r="r" b="b"/>
            <a:pathLst>
              <a:path w="13" h="12">
                <a:moveTo>
                  <a:pt x="9" y="12"/>
                </a:moveTo>
                <a:cubicBezTo>
                  <a:pt x="6" y="9"/>
                  <a:pt x="4" y="5"/>
                  <a:pt x="0" y="1"/>
                </a:cubicBezTo>
                <a:cubicBezTo>
                  <a:pt x="13" y="0"/>
                  <a:pt x="5" y="9"/>
                  <a:pt x="8" y="12"/>
                </a:cubicBezTo>
                <a:cubicBezTo>
                  <a:pt x="9" y="12"/>
                  <a:pt x="9" y="12"/>
                  <a:pt x="9" y="1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616"/>
          <p:cNvSpPr/>
          <p:nvPr/>
        </p:nvSpPr>
        <p:spPr bwMode="auto">
          <a:xfrm>
            <a:off x="5246688" y="3829050"/>
            <a:ext cx="485775" cy="47625"/>
          </a:xfrm>
          <a:custGeom>
            <a:avLst/>
            <a:gdLst>
              <a:gd name="T0" fmla="*/ 94 w 337"/>
              <a:gd name="T1" fmla="*/ 25 h 33"/>
              <a:gd name="T2" fmla="*/ 53 w 337"/>
              <a:gd name="T3" fmla="*/ 22 h 33"/>
              <a:gd name="T4" fmla="*/ 0 w 337"/>
              <a:gd name="T5" fmla="*/ 16 h 33"/>
              <a:gd name="T6" fmla="*/ 161 w 337"/>
              <a:gd name="T7" fmla="*/ 15 h 33"/>
              <a:gd name="T8" fmla="*/ 22 w 337"/>
              <a:gd name="T9" fmla="*/ 9 h 33"/>
              <a:gd name="T10" fmla="*/ 22 w 337"/>
              <a:gd name="T11" fmla="*/ 4 h 33"/>
              <a:gd name="T12" fmla="*/ 48 w 337"/>
              <a:gd name="T13" fmla="*/ 2 h 33"/>
              <a:gd name="T14" fmla="*/ 113 w 337"/>
              <a:gd name="T15" fmla="*/ 6 h 33"/>
              <a:gd name="T16" fmla="*/ 287 w 337"/>
              <a:gd name="T17" fmla="*/ 13 h 33"/>
              <a:gd name="T18" fmla="*/ 336 w 337"/>
              <a:gd name="T19" fmla="*/ 13 h 33"/>
              <a:gd name="T20" fmla="*/ 325 w 337"/>
              <a:gd name="T21" fmla="*/ 22 h 33"/>
              <a:gd name="T22" fmla="*/ 250 w 337"/>
              <a:gd name="T23" fmla="*/ 18 h 33"/>
              <a:gd name="T24" fmla="*/ 181 w 337"/>
              <a:gd name="T25" fmla="*/ 20 h 33"/>
              <a:gd name="T26" fmla="*/ 334 w 337"/>
              <a:gd name="T27" fmla="*/ 26 h 33"/>
              <a:gd name="T28" fmla="*/ 335 w 337"/>
              <a:gd name="T29" fmla="*/ 31 h 33"/>
              <a:gd name="T30" fmla="*/ 324 w 337"/>
              <a:gd name="T31" fmla="*/ 33 h 33"/>
              <a:gd name="T32" fmla="*/ 173 w 337"/>
              <a:gd name="T33" fmla="*/ 27 h 33"/>
              <a:gd name="T34" fmla="*/ 94 w 337"/>
              <a:gd name="T35"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7" h="33">
                <a:moveTo>
                  <a:pt x="94" y="25"/>
                </a:moveTo>
                <a:cubicBezTo>
                  <a:pt x="80" y="24"/>
                  <a:pt x="67" y="23"/>
                  <a:pt x="53" y="22"/>
                </a:cubicBezTo>
                <a:cubicBezTo>
                  <a:pt x="35" y="20"/>
                  <a:pt x="18" y="20"/>
                  <a:pt x="0" y="16"/>
                </a:cubicBezTo>
                <a:cubicBezTo>
                  <a:pt x="54" y="12"/>
                  <a:pt x="108" y="20"/>
                  <a:pt x="161" y="15"/>
                </a:cubicBezTo>
                <a:cubicBezTo>
                  <a:pt x="115" y="13"/>
                  <a:pt x="69" y="11"/>
                  <a:pt x="22" y="9"/>
                </a:cubicBezTo>
                <a:cubicBezTo>
                  <a:pt x="22" y="8"/>
                  <a:pt x="22" y="6"/>
                  <a:pt x="22" y="4"/>
                </a:cubicBezTo>
                <a:cubicBezTo>
                  <a:pt x="30" y="0"/>
                  <a:pt x="40" y="2"/>
                  <a:pt x="48" y="2"/>
                </a:cubicBezTo>
                <a:cubicBezTo>
                  <a:pt x="70" y="3"/>
                  <a:pt x="91" y="5"/>
                  <a:pt x="113" y="6"/>
                </a:cubicBezTo>
                <a:cubicBezTo>
                  <a:pt x="171" y="8"/>
                  <a:pt x="229" y="11"/>
                  <a:pt x="287" y="13"/>
                </a:cubicBezTo>
                <a:cubicBezTo>
                  <a:pt x="303" y="14"/>
                  <a:pt x="320" y="13"/>
                  <a:pt x="336" y="13"/>
                </a:cubicBezTo>
                <a:cubicBezTo>
                  <a:pt x="337" y="22"/>
                  <a:pt x="330" y="22"/>
                  <a:pt x="325" y="22"/>
                </a:cubicBezTo>
                <a:cubicBezTo>
                  <a:pt x="300" y="21"/>
                  <a:pt x="275" y="19"/>
                  <a:pt x="250" y="18"/>
                </a:cubicBezTo>
                <a:cubicBezTo>
                  <a:pt x="227" y="18"/>
                  <a:pt x="204" y="18"/>
                  <a:pt x="181" y="20"/>
                </a:cubicBezTo>
                <a:cubicBezTo>
                  <a:pt x="232" y="22"/>
                  <a:pt x="283" y="24"/>
                  <a:pt x="334" y="26"/>
                </a:cubicBezTo>
                <a:cubicBezTo>
                  <a:pt x="334" y="28"/>
                  <a:pt x="335" y="30"/>
                  <a:pt x="335" y="31"/>
                </a:cubicBezTo>
                <a:cubicBezTo>
                  <a:pt x="331" y="32"/>
                  <a:pt x="327" y="33"/>
                  <a:pt x="324" y="33"/>
                </a:cubicBezTo>
                <a:cubicBezTo>
                  <a:pt x="273" y="31"/>
                  <a:pt x="223" y="28"/>
                  <a:pt x="173" y="27"/>
                </a:cubicBezTo>
                <a:cubicBezTo>
                  <a:pt x="146" y="26"/>
                  <a:pt x="120" y="26"/>
                  <a:pt x="94" y="2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617"/>
          <p:cNvSpPr/>
          <p:nvPr/>
        </p:nvSpPr>
        <p:spPr bwMode="auto">
          <a:xfrm>
            <a:off x="8194676" y="3914775"/>
            <a:ext cx="26988" cy="130175"/>
          </a:xfrm>
          <a:custGeom>
            <a:avLst/>
            <a:gdLst>
              <a:gd name="T0" fmla="*/ 18 w 18"/>
              <a:gd name="T1" fmla="*/ 86 h 90"/>
              <a:gd name="T2" fmla="*/ 0 w 18"/>
              <a:gd name="T3" fmla="*/ 78 h 90"/>
              <a:gd name="T4" fmla="*/ 0 w 18"/>
              <a:gd name="T5" fmla="*/ 11 h 90"/>
              <a:gd name="T6" fmla="*/ 9 w 18"/>
              <a:gd name="T7" fmla="*/ 1 h 90"/>
              <a:gd name="T8" fmla="*/ 18 w 18"/>
              <a:gd name="T9" fmla="*/ 12 h 90"/>
              <a:gd name="T10" fmla="*/ 18 w 18"/>
              <a:gd name="T11" fmla="*/ 86 h 90"/>
            </a:gdLst>
            <a:ahLst/>
            <a:cxnLst>
              <a:cxn ang="0">
                <a:pos x="T0" y="T1"/>
              </a:cxn>
              <a:cxn ang="0">
                <a:pos x="T2" y="T3"/>
              </a:cxn>
              <a:cxn ang="0">
                <a:pos x="T4" y="T5"/>
              </a:cxn>
              <a:cxn ang="0">
                <a:pos x="T6" y="T7"/>
              </a:cxn>
              <a:cxn ang="0">
                <a:pos x="T8" y="T9"/>
              </a:cxn>
              <a:cxn ang="0">
                <a:pos x="T10" y="T11"/>
              </a:cxn>
            </a:cxnLst>
            <a:rect l="0" t="0" r="r" b="b"/>
            <a:pathLst>
              <a:path w="18" h="90">
                <a:moveTo>
                  <a:pt x="18" y="86"/>
                </a:moveTo>
                <a:cubicBezTo>
                  <a:pt x="7" y="90"/>
                  <a:pt x="0" y="89"/>
                  <a:pt x="0" y="78"/>
                </a:cubicBezTo>
                <a:cubicBezTo>
                  <a:pt x="0" y="55"/>
                  <a:pt x="0" y="33"/>
                  <a:pt x="0" y="11"/>
                </a:cubicBezTo>
                <a:cubicBezTo>
                  <a:pt x="0" y="6"/>
                  <a:pt x="2" y="1"/>
                  <a:pt x="9" y="1"/>
                </a:cubicBezTo>
                <a:cubicBezTo>
                  <a:pt x="17" y="0"/>
                  <a:pt x="18" y="5"/>
                  <a:pt x="18" y="12"/>
                </a:cubicBezTo>
                <a:cubicBezTo>
                  <a:pt x="18" y="36"/>
                  <a:pt x="18" y="61"/>
                  <a:pt x="18" y="8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618"/>
          <p:cNvSpPr/>
          <p:nvPr/>
        </p:nvSpPr>
        <p:spPr bwMode="auto">
          <a:xfrm>
            <a:off x="10375901" y="3824288"/>
            <a:ext cx="23813" cy="25400"/>
          </a:xfrm>
          <a:custGeom>
            <a:avLst/>
            <a:gdLst>
              <a:gd name="T0" fmla="*/ 5 w 17"/>
              <a:gd name="T1" fmla="*/ 17 h 17"/>
              <a:gd name="T2" fmla="*/ 11 w 17"/>
              <a:gd name="T3" fmla="*/ 0 h 17"/>
              <a:gd name="T4" fmla="*/ 4 w 17"/>
              <a:gd name="T5" fmla="*/ 16 h 17"/>
              <a:gd name="T6" fmla="*/ 5 w 17"/>
              <a:gd name="T7" fmla="*/ 17 h 17"/>
            </a:gdLst>
            <a:ahLst/>
            <a:cxnLst>
              <a:cxn ang="0">
                <a:pos x="T0" y="T1"/>
              </a:cxn>
              <a:cxn ang="0">
                <a:pos x="T2" y="T3"/>
              </a:cxn>
              <a:cxn ang="0">
                <a:pos x="T4" y="T5"/>
              </a:cxn>
              <a:cxn ang="0">
                <a:pos x="T6" y="T7"/>
              </a:cxn>
            </a:cxnLst>
            <a:rect l="0" t="0" r="r" b="b"/>
            <a:pathLst>
              <a:path w="17" h="17">
                <a:moveTo>
                  <a:pt x="5" y="17"/>
                </a:moveTo>
                <a:cubicBezTo>
                  <a:pt x="1" y="9"/>
                  <a:pt x="0" y="2"/>
                  <a:pt x="11" y="0"/>
                </a:cubicBezTo>
                <a:cubicBezTo>
                  <a:pt x="17" y="14"/>
                  <a:pt x="17" y="14"/>
                  <a:pt x="4" y="16"/>
                </a:cubicBezTo>
                <a:cubicBezTo>
                  <a:pt x="4" y="16"/>
                  <a:pt x="5" y="17"/>
                  <a:pt x="5" y="1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620"/>
          <p:cNvSpPr/>
          <p:nvPr/>
        </p:nvSpPr>
        <p:spPr bwMode="auto">
          <a:xfrm>
            <a:off x="4498976" y="3684588"/>
            <a:ext cx="25400" cy="25400"/>
          </a:xfrm>
          <a:custGeom>
            <a:avLst/>
            <a:gdLst>
              <a:gd name="T0" fmla="*/ 0 w 18"/>
              <a:gd name="T1" fmla="*/ 10 h 18"/>
              <a:gd name="T2" fmla="*/ 18 w 18"/>
              <a:gd name="T3" fmla="*/ 0 h 18"/>
              <a:gd name="T4" fmla="*/ 13 w 18"/>
              <a:gd name="T5" fmla="*/ 14 h 18"/>
              <a:gd name="T6" fmla="*/ 0 w 18"/>
              <a:gd name="T7" fmla="*/ 9 h 18"/>
              <a:gd name="T8" fmla="*/ 0 w 18"/>
              <a:gd name="T9" fmla="*/ 10 h 18"/>
            </a:gdLst>
            <a:ahLst/>
            <a:cxnLst>
              <a:cxn ang="0">
                <a:pos x="T0" y="T1"/>
              </a:cxn>
              <a:cxn ang="0">
                <a:pos x="T2" y="T3"/>
              </a:cxn>
              <a:cxn ang="0">
                <a:pos x="T4" y="T5"/>
              </a:cxn>
              <a:cxn ang="0">
                <a:pos x="T6" y="T7"/>
              </a:cxn>
              <a:cxn ang="0">
                <a:pos x="T8" y="T9"/>
              </a:cxn>
            </a:cxnLst>
            <a:rect l="0" t="0" r="r" b="b"/>
            <a:pathLst>
              <a:path w="18" h="18">
                <a:moveTo>
                  <a:pt x="0" y="10"/>
                </a:moveTo>
                <a:cubicBezTo>
                  <a:pt x="4" y="7"/>
                  <a:pt x="9" y="5"/>
                  <a:pt x="18" y="0"/>
                </a:cubicBezTo>
                <a:cubicBezTo>
                  <a:pt x="15" y="8"/>
                  <a:pt x="15" y="13"/>
                  <a:pt x="13" y="14"/>
                </a:cubicBezTo>
                <a:cubicBezTo>
                  <a:pt x="7" y="18"/>
                  <a:pt x="2" y="16"/>
                  <a:pt x="0" y="9"/>
                </a:cubicBezTo>
                <a:cubicBezTo>
                  <a:pt x="0" y="9"/>
                  <a:pt x="0" y="10"/>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621"/>
          <p:cNvSpPr/>
          <p:nvPr/>
        </p:nvSpPr>
        <p:spPr bwMode="auto">
          <a:xfrm>
            <a:off x="4525963" y="3665538"/>
            <a:ext cx="12700" cy="12700"/>
          </a:xfrm>
          <a:custGeom>
            <a:avLst/>
            <a:gdLst>
              <a:gd name="T0" fmla="*/ 9 w 9"/>
              <a:gd name="T1" fmla="*/ 5 h 9"/>
              <a:gd name="T2" fmla="*/ 4 w 9"/>
              <a:gd name="T3" fmla="*/ 9 h 9"/>
              <a:gd name="T4" fmla="*/ 0 w 9"/>
              <a:gd name="T5" fmla="*/ 4 h 9"/>
              <a:gd name="T6" fmla="*/ 4 w 9"/>
              <a:gd name="T7" fmla="*/ 1 h 9"/>
              <a:gd name="T8" fmla="*/ 9 w 9"/>
              <a:gd name="T9" fmla="*/ 5 h 9"/>
            </a:gdLst>
            <a:ahLst/>
            <a:cxnLst>
              <a:cxn ang="0">
                <a:pos x="T0" y="T1"/>
              </a:cxn>
              <a:cxn ang="0">
                <a:pos x="T2" y="T3"/>
              </a:cxn>
              <a:cxn ang="0">
                <a:pos x="T4" y="T5"/>
              </a:cxn>
              <a:cxn ang="0">
                <a:pos x="T6" y="T7"/>
              </a:cxn>
              <a:cxn ang="0">
                <a:pos x="T8" y="T9"/>
              </a:cxn>
            </a:cxnLst>
            <a:rect l="0" t="0" r="r" b="b"/>
            <a:pathLst>
              <a:path w="9" h="9">
                <a:moveTo>
                  <a:pt x="9" y="5"/>
                </a:moveTo>
                <a:cubicBezTo>
                  <a:pt x="6" y="7"/>
                  <a:pt x="5" y="8"/>
                  <a:pt x="4" y="9"/>
                </a:cubicBezTo>
                <a:cubicBezTo>
                  <a:pt x="3" y="7"/>
                  <a:pt x="1" y="6"/>
                  <a:pt x="0" y="4"/>
                </a:cubicBezTo>
                <a:cubicBezTo>
                  <a:pt x="0" y="3"/>
                  <a:pt x="3" y="0"/>
                  <a:pt x="4" y="1"/>
                </a:cubicBezTo>
                <a:cubicBezTo>
                  <a:pt x="5" y="1"/>
                  <a:pt x="7" y="3"/>
                  <a:pt x="9"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622"/>
          <p:cNvSpPr/>
          <p:nvPr/>
        </p:nvSpPr>
        <p:spPr bwMode="auto">
          <a:xfrm>
            <a:off x="9974263" y="3851275"/>
            <a:ext cx="26988" cy="22225"/>
          </a:xfrm>
          <a:custGeom>
            <a:avLst/>
            <a:gdLst>
              <a:gd name="T0" fmla="*/ 0 w 19"/>
              <a:gd name="T1" fmla="*/ 1 h 15"/>
              <a:gd name="T2" fmla="*/ 11 w 19"/>
              <a:gd name="T3" fmla="*/ 1 h 15"/>
              <a:gd name="T4" fmla="*/ 18 w 19"/>
              <a:gd name="T5" fmla="*/ 8 h 15"/>
              <a:gd name="T6" fmla="*/ 14 w 19"/>
              <a:gd name="T7" fmla="*/ 15 h 15"/>
              <a:gd name="T8" fmla="*/ 2 w 19"/>
              <a:gd name="T9" fmla="*/ 13 h 15"/>
              <a:gd name="T10" fmla="*/ 0 w 19"/>
              <a:gd name="T11" fmla="*/ 1 h 15"/>
              <a:gd name="T12" fmla="*/ 0 w 19"/>
              <a:gd name="T13" fmla="*/ 1 h 15"/>
            </a:gdLst>
            <a:ahLst/>
            <a:cxnLst>
              <a:cxn ang="0">
                <a:pos x="T0" y="T1"/>
              </a:cxn>
              <a:cxn ang="0">
                <a:pos x="T2" y="T3"/>
              </a:cxn>
              <a:cxn ang="0">
                <a:pos x="T4" y="T5"/>
              </a:cxn>
              <a:cxn ang="0">
                <a:pos x="T6" y="T7"/>
              </a:cxn>
              <a:cxn ang="0">
                <a:pos x="T8" y="T9"/>
              </a:cxn>
              <a:cxn ang="0">
                <a:pos x="T10" y="T11"/>
              </a:cxn>
              <a:cxn ang="0">
                <a:pos x="T12" y="T13"/>
              </a:cxn>
            </a:cxnLst>
            <a:rect l="0" t="0" r="r" b="b"/>
            <a:pathLst>
              <a:path w="19" h="15">
                <a:moveTo>
                  <a:pt x="0" y="1"/>
                </a:moveTo>
                <a:cubicBezTo>
                  <a:pt x="3" y="1"/>
                  <a:pt x="7" y="0"/>
                  <a:pt x="11" y="1"/>
                </a:cubicBezTo>
                <a:cubicBezTo>
                  <a:pt x="14" y="2"/>
                  <a:pt x="17" y="5"/>
                  <a:pt x="18" y="8"/>
                </a:cubicBezTo>
                <a:cubicBezTo>
                  <a:pt x="19" y="9"/>
                  <a:pt x="16" y="14"/>
                  <a:pt x="14" y="15"/>
                </a:cubicBezTo>
                <a:cubicBezTo>
                  <a:pt x="10" y="15"/>
                  <a:pt x="5" y="15"/>
                  <a:pt x="2" y="13"/>
                </a:cubicBezTo>
                <a:cubicBezTo>
                  <a:pt x="0" y="10"/>
                  <a:pt x="1" y="5"/>
                  <a:pt x="0" y="1"/>
                </a:cubicBezTo>
                <a:cubicBezTo>
                  <a:pt x="0" y="1"/>
                  <a:pt x="0" y="1"/>
                  <a:pt x="0"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624"/>
          <p:cNvSpPr/>
          <p:nvPr/>
        </p:nvSpPr>
        <p:spPr bwMode="auto">
          <a:xfrm>
            <a:off x="3876676" y="3997325"/>
            <a:ext cx="68263" cy="17463"/>
          </a:xfrm>
          <a:custGeom>
            <a:avLst/>
            <a:gdLst>
              <a:gd name="T0" fmla="*/ 39 w 47"/>
              <a:gd name="T1" fmla="*/ 12 h 12"/>
              <a:gd name="T2" fmla="*/ 17 w 47"/>
              <a:gd name="T3" fmla="*/ 9 h 12"/>
              <a:gd name="T4" fmla="*/ 0 w 47"/>
              <a:gd name="T5" fmla="*/ 0 h 12"/>
              <a:gd name="T6" fmla="*/ 47 w 47"/>
              <a:gd name="T7" fmla="*/ 4 h 12"/>
              <a:gd name="T8" fmla="*/ 39 w 47"/>
              <a:gd name="T9" fmla="*/ 12 h 12"/>
            </a:gdLst>
            <a:ahLst/>
            <a:cxnLst>
              <a:cxn ang="0">
                <a:pos x="T0" y="T1"/>
              </a:cxn>
              <a:cxn ang="0">
                <a:pos x="T2" y="T3"/>
              </a:cxn>
              <a:cxn ang="0">
                <a:pos x="T4" y="T5"/>
              </a:cxn>
              <a:cxn ang="0">
                <a:pos x="T6" y="T7"/>
              </a:cxn>
              <a:cxn ang="0">
                <a:pos x="T8" y="T9"/>
              </a:cxn>
            </a:cxnLst>
            <a:rect l="0" t="0" r="r" b="b"/>
            <a:pathLst>
              <a:path w="47" h="12">
                <a:moveTo>
                  <a:pt x="39" y="12"/>
                </a:moveTo>
                <a:cubicBezTo>
                  <a:pt x="32" y="11"/>
                  <a:pt x="25" y="10"/>
                  <a:pt x="17" y="9"/>
                </a:cubicBezTo>
                <a:cubicBezTo>
                  <a:pt x="10" y="9"/>
                  <a:pt x="3" y="8"/>
                  <a:pt x="0" y="0"/>
                </a:cubicBezTo>
                <a:cubicBezTo>
                  <a:pt x="16" y="1"/>
                  <a:pt x="31" y="3"/>
                  <a:pt x="47" y="4"/>
                </a:cubicBezTo>
                <a:cubicBezTo>
                  <a:pt x="44" y="7"/>
                  <a:pt x="42" y="9"/>
                  <a:pt x="39" y="1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625"/>
          <p:cNvSpPr/>
          <p:nvPr/>
        </p:nvSpPr>
        <p:spPr bwMode="auto">
          <a:xfrm>
            <a:off x="4164013" y="2984500"/>
            <a:ext cx="19050" cy="25400"/>
          </a:xfrm>
          <a:custGeom>
            <a:avLst/>
            <a:gdLst>
              <a:gd name="T0" fmla="*/ 13 w 13"/>
              <a:gd name="T1" fmla="*/ 0 h 17"/>
              <a:gd name="T2" fmla="*/ 13 w 13"/>
              <a:gd name="T3" fmla="*/ 16 h 17"/>
              <a:gd name="T4" fmla="*/ 5 w 13"/>
              <a:gd name="T5" fmla="*/ 0 h 17"/>
              <a:gd name="T6" fmla="*/ 13 w 13"/>
              <a:gd name="T7" fmla="*/ 0 h 17"/>
            </a:gdLst>
            <a:ahLst/>
            <a:cxnLst>
              <a:cxn ang="0">
                <a:pos x="T0" y="T1"/>
              </a:cxn>
              <a:cxn ang="0">
                <a:pos x="T2" y="T3"/>
              </a:cxn>
              <a:cxn ang="0">
                <a:pos x="T4" y="T5"/>
              </a:cxn>
              <a:cxn ang="0">
                <a:pos x="T6" y="T7"/>
              </a:cxn>
            </a:cxnLst>
            <a:rect l="0" t="0" r="r" b="b"/>
            <a:pathLst>
              <a:path w="13" h="17">
                <a:moveTo>
                  <a:pt x="13" y="0"/>
                </a:moveTo>
                <a:cubicBezTo>
                  <a:pt x="13" y="6"/>
                  <a:pt x="13" y="11"/>
                  <a:pt x="13" y="16"/>
                </a:cubicBezTo>
                <a:cubicBezTo>
                  <a:pt x="0" y="17"/>
                  <a:pt x="6" y="6"/>
                  <a:pt x="5" y="0"/>
                </a:cubicBezTo>
                <a:cubicBezTo>
                  <a:pt x="8" y="0"/>
                  <a:pt x="10" y="0"/>
                  <a:pt x="13"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649"/>
          <p:cNvSpPr/>
          <p:nvPr/>
        </p:nvSpPr>
        <p:spPr bwMode="auto">
          <a:xfrm>
            <a:off x="4273551" y="2992438"/>
            <a:ext cx="23813" cy="44450"/>
          </a:xfrm>
          <a:custGeom>
            <a:avLst/>
            <a:gdLst>
              <a:gd name="T0" fmla="*/ 3 w 17"/>
              <a:gd name="T1" fmla="*/ 0 h 31"/>
              <a:gd name="T2" fmla="*/ 17 w 17"/>
              <a:gd name="T3" fmla="*/ 25 h 31"/>
              <a:gd name="T4" fmla="*/ 1 w 17"/>
              <a:gd name="T5" fmla="*/ 31 h 31"/>
              <a:gd name="T6" fmla="*/ 0 w 17"/>
              <a:gd name="T7" fmla="*/ 20 h 31"/>
              <a:gd name="T8" fmla="*/ 6 w 17"/>
              <a:gd name="T9" fmla="*/ 17 h 31"/>
              <a:gd name="T10" fmla="*/ 4 w 17"/>
              <a:gd name="T11" fmla="*/ 8 h 31"/>
              <a:gd name="T12" fmla="*/ 3 w 17"/>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17" h="31">
                <a:moveTo>
                  <a:pt x="3" y="0"/>
                </a:moveTo>
                <a:cubicBezTo>
                  <a:pt x="13" y="7"/>
                  <a:pt x="4" y="20"/>
                  <a:pt x="17" y="25"/>
                </a:cubicBezTo>
                <a:cubicBezTo>
                  <a:pt x="12" y="26"/>
                  <a:pt x="8" y="28"/>
                  <a:pt x="1" y="31"/>
                </a:cubicBezTo>
                <a:cubicBezTo>
                  <a:pt x="1" y="26"/>
                  <a:pt x="1" y="23"/>
                  <a:pt x="0" y="20"/>
                </a:cubicBezTo>
                <a:cubicBezTo>
                  <a:pt x="6" y="25"/>
                  <a:pt x="6" y="20"/>
                  <a:pt x="6" y="17"/>
                </a:cubicBezTo>
                <a:cubicBezTo>
                  <a:pt x="6" y="14"/>
                  <a:pt x="4" y="11"/>
                  <a:pt x="4" y="8"/>
                </a:cubicBezTo>
                <a:cubicBezTo>
                  <a:pt x="3" y="6"/>
                  <a:pt x="3" y="3"/>
                  <a:pt x="3"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650"/>
          <p:cNvSpPr/>
          <p:nvPr/>
        </p:nvSpPr>
        <p:spPr bwMode="auto">
          <a:xfrm>
            <a:off x="4300538" y="3013075"/>
            <a:ext cx="20638" cy="23813"/>
          </a:xfrm>
          <a:custGeom>
            <a:avLst/>
            <a:gdLst>
              <a:gd name="T0" fmla="*/ 14 w 14"/>
              <a:gd name="T1" fmla="*/ 0 h 16"/>
              <a:gd name="T2" fmla="*/ 13 w 14"/>
              <a:gd name="T3" fmla="*/ 16 h 16"/>
              <a:gd name="T4" fmla="*/ 14 w 14"/>
              <a:gd name="T5" fmla="*/ 0 h 16"/>
            </a:gdLst>
            <a:ahLst/>
            <a:cxnLst>
              <a:cxn ang="0">
                <a:pos x="T0" y="T1"/>
              </a:cxn>
              <a:cxn ang="0">
                <a:pos x="T2" y="T3"/>
              </a:cxn>
              <a:cxn ang="0">
                <a:pos x="T4" y="T5"/>
              </a:cxn>
            </a:cxnLst>
            <a:rect l="0" t="0" r="r" b="b"/>
            <a:pathLst>
              <a:path w="14" h="16">
                <a:moveTo>
                  <a:pt x="14" y="0"/>
                </a:moveTo>
                <a:cubicBezTo>
                  <a:pt x="14" y="5"/>
                  <a:pt x="14" y="10"/>
                  <a:pt x="13" y="16"/>
                </a:cubicBezTo>
                <a:cubicBezTo>
                  <a:pt x="0" y="10"/>
                  <a:pt x="11" y="5"/>
                  <a:pt x="14"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651"/>
          <p:cNvSpPr/>
          <p:nvPr/>
        </p:nvSpPr>
        <p:spPr bwMode="auto">
          <a:xfrm>
            <a:off x="4337051" y="3051175"/>
            <a:ext cx="14288" cy="23813"/>
          </a:xfrm>
          <a:custGeom>
            <a:avLst/>
            <a:gdLst>
              <a:gd name="T0" fmla="*/ 1 w 10"/>
              <a:gd name="T1" fmla="*/ 17 h 17"/>
              <a:gd name="T2" fmla="*/ 6 w 10"/>
              <a:gd name="T3" fmla="*/ 0 h 17"/>
              <a:gd name="T4" fmla="*/ 10 w 10"/>
              <a:gd name="T5" fmla="*/ 2 h 17"/>
              <a:gd name="T6" fmla="*/ 0 w 10"/>
              <a:gd name="T7" fmla="*/ 16 h 17"/>
              <a:gd name="T8" fmla="*/ 1 w 10"/>
              <a:gd name="T9" fmla="*/ 17 h 17"/>
            </a:gdLst>
            <a:ahLst/>
            <a:cxnLst>
              <a:cxn ang="0">
                <a:pos x="T0" y="T1"/>
              </a:cxn>
              <a:cxn ang="0">
                <a:pos x="T2" y="T3"/>
              </a:cxn>
              <a:cxn ang="0">
                <a:pos x="T4" y="T5"/>
              </a:cxn>
              <a:cxn ang="0">
                <a:pos x="T6" y="T7"/>
              </a:cxn>
              <a:cxn ang="0">
                <a:pos x="T8" y="T9"/>
              </a:cxn>
            </a:cxnLst>
            <a:rect l="0" t="0" r="r" b="b"/>
            <a:pathLst>
              <a:path w="10" h="17">
                <a:moveTo>
                  <a:pt x="1" y="17"/>
                </a:moveTo>
                <a:cubicBezTo>
                  <a:pt x="2" y="11"/>
                  <a:pt x="4" y="6"/>
                  <a:pt x="6" y="0"/>
                </a:cubicBezTo>
                <a:cubicBezTo>
                  <a:pt x="7" y="1"/>
                  <a:pt x="9" y="1"/>
                  <a:pt x="10" y="2"/>
                </a:cubicBezTo>
                <a:cubicBezTo>
                  <a:pt x="9" y="8"/>
                  <a:pt x="7" y="14"/>
                  <a:pt x="0" y="16"/>
                </a:cubicBezTo>
                <a:cubicBezTo>
                  <a:pt x="0" y="16"/>
                  <a:pt x="1" y="17"/>
                  <a:pt x="1" y="17"/>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652"/>
          <p:cNvSpPr/>
          <p:nvPr/>
        </p:nvSpPr>
        <p:spPr bwMode="auto">
          <a:xfrm>
            <a:off x="2925763" y="3267075"/>
            <a:ext cx="14288" cy="19050"/>
          </a:xfrm>
          <a:custGeom>
            <a:avLst/>
            <a:gdLst>
              <a:gd name="T0" fmla="*/ 6 w 10"/>
              <a:gd name="T1" fmla="*/ 13 h 13"/>
              <a:gd name="T2" fmla="*/ 0 w 10"/>
              <a:gd name="T3" fmla="*/ 4 h 13"/>
              <a:gd name="T4" fmla="*/ 10 w 10"/>
              <a:gd name="T5" fmla="*/ 9 h 13"/>
              <a:gd name="T6" fmla="*/ 6 w 10"/>
              <a:gd name="T7" fmla="*/ 13 h 13"/>
            </a:gdLst>
            <a:ahLst/>
            <a:cxnLst>
              <a:cxn ang="0">
                <a:pos x="T0" y="T1"/>
              </a:cxn>
              <a:cxn ang="0">
                <a:pos x="T2" y="T3"/>
              </a:cxn>
              <a:cxn ang="0">
                <a:pos x="T4" y="T5"/>
              </a:cxn>
              <a:cxn ang="0">
                <a:pos x="T6" y="T7"/>
              </a:cxn>
            </a:cxnLst>
            <a:rect l="0" t="0" r="r" b="b"/>
            <a:pathLst>
              <a:path w="10" h="13">
                <a:moveTo>
                  <a:pt x="6" y="13"/>
                </a:moveTo>
                <a:cubicBezTo>
                  <a:pt x="4" y="10"/>
                  <a:pt x="2" y="7"/>
                  <a:pt x="0" y="4"/>
                </a:cubicBezTo>
                <a:cubicBezTo>
                  <a:pt x="9" y="0"/>
                  <a:pt x="6" y="8"/>
                  <a:pt x="10" y="9"/>
                </a:cubicBezTo>
                <a:cubicBezTo>
                  <a:pt x="8" y="11"/>
                  <a:pt x="7" y="12"/>
                  <a:pt x="6"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653"/>
          <p:cNvSpPr/>
          <p:nvPr/>
        </p:nvSpPr>
        <p:spPr bwMode="auto">
          <a:xfrm>
            <a:off x="3101976" y="3267075"/>
            <a:ext cx="14288" cy="22225"/>
          </a:xfrm>
          <a:custGeom>
            <a:avLst/>
            <a:gdLst>
              <a:gd name="T0" fmla="*/ 6 w 11"/>
              <a:gd name="T1" fmla="*/ 0 h 16"/>
              <a:gd name="T2" fmla="*/ 10 w 11"/>
              <a:gd name="T3" fmla="*/ 0 h 16"/>
              <a:gd name="T4" fmla="*/ 0 w 11"/>
              <a:gd name="T5" fmla="*/ 16 h 16"/>
              <a:gd name="T6" fmla="*/ 6 w 11"/>
              <a:gd name="T7" fmla="*/ 0 h 16"/>
            </a:gdLst>
            <a:ahLst/>
            <a:cxnLst>
              <a:cxn ang="0">
                <a:pos x="T0" y="T1"/>
              </a:cxn>
              <a:cxn ang="0">
                <a:pos x="T2" y="T3"/>
              </a:cxn>
              <a:cxn ang="0">
                <a:pos x="T4" y="T5"/>
              </a:cxn>
              <a:cxn ang="0">
                <a:pos x="T6" y="T7"/>
              </a:cxn>
            </a:cxnLst>
            <a:rect l="0" t="0" r="r" b="b"/>
            <a:pathLst>
              <a:path w="11" h="16">
                <a:moveTo>
                  <a:pt x="6" y="0"/>
                </a:moveTo>
                <a:cubicBezTo>
                  <a:pt x="7" y="0"/>
                  <a:pt x="9" y="0"/>
                  <a:pt x="10" y="0"/>
                </a:cubicBezTo>
                <a:cubicBezTo>
                  <a:pt x="9" y="6"/>
                  <a:pt x="11" y="14"/>
                  <a:pt x="0" y="16"/>
                </a:cubicBezTo>
                <a:cubicBezTo>
                  <a:pt x="2" y="10"/>
                  <a:pt x="4" y="5"/>
                  <a:pt x="6"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654"/>
          <p:cNvSpPr/>
          <p:nvPr/>
        </p:nvSpPr>
        <p:spPr bwMode="auto">
          <a:xfrm>
            <a:off x="3092451" y="3257550"/>
            <a:ext cx="17463" cy="11113"/>
          </a:xfrm>
          <a:custGeom>
            <a:avLst/>
            <a:gdLst>
              <a:gd name="T0" fmla="*/ 10 w 12"/>
              <a:gd name="T1" fmla="*/ 0 h 8"/>
              <a:gd name="T2" fmla="*/ 12 w 12"/>
              <a:gd name="T3" fmla="*/ 8 h 8"/>
              <a:gd name="T4" fmla="*/ 3 w 12"/>
              <a:gd name="T5" fmla="*/ 7 h 8"/>
              <a:gd name="T6" fmla="*/ 10 w 12"/>
              <a:gd name="T7" fmla="*/ 0 h 8"/>
            </a:gdLst>
            <a:ahLst/>
            <a:cxnLst>
              <a:cxn ang="0">
                <a:pos x="T0" y="T1"/>
              </a:cxn>
              <a:cxn ang="0">
                <a:pos x="T2" y="T3"/>
              </a:cxn>
              <a:cxn ang="0">
                <a:pos x="T4" y="T5"/>
              </a:cxn>
              <a:cxn ang="0">
                <a:pos x="T6" y="T7"/>
              </a:cxn>
            </a:cxnLst>
            <a:rect l="0" t="0" r="r" b="b"/>
            <a:pathLst>
              <a:path w="12" h="8">
                <a:moveTo>
                  <a:pt x="10" y="0"/>
                </a:moveTo>
                <a:cubicBezTo>
                  <a:pt x="11" y="2"/>
                  <a:pt x="11" y="5"/>
                  <a:pt x="12" y="8"/>
                </a:cubicBezTo>
                <a:cubicBezTo>
                  <a:pt x="9" y="7"/>
                  <a:pt x="4" y="8"/>
                  <a:pt x="3" y="7"/>
                </a:cubicBezTo>
                <a:cubicBezTo>
                  <a:pt x="0" y="0"/>
                  <a:pt x="8" y="3"/>
                  <a:pt x="1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890" name="图片 889"/>
          <p:cNvPicPr>
            <a:picLocks noChangeAspect="1"/>
          </p:cNvPicPr>
          <p:nvPr/>
        </p:nvPicPr>
        <p:blipFill>
          <a:blip r:embed="rId1">
            <a:alphaModFix amt="50000"/>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4125153" y="3702049"/>
            <a:ext cx="7780276" cy="2772000"/>
          </a:xfrm>
          <a:prstGeom prst="rect">
            <a:avLst/>
          </a:prstGeom>
        </p:spPr>
      </p:pic>
      <p:sp>
        <p:nvSpPr>
          <p:cNvPr id="2" name="文本占位符 1"/>
          <p:cNvSpPr>
            <a:spLocks noGrp="1"/>
          </p:cNvSpPr>
          <p:nvPr>
            <p:ph type="body" sz="quarter" idx="11"/>
          </p:nvPr>
        </p:nvSpPr>
        <p:spPr/>
        <p:txBody>
          <a:bodyPr/>
          <a:lstStyle/>
          <a:p>
            <a:r>
              <a:rPr lang="en-US" altLang="zh-CN" sz="4000" dirty="0">
                <a:latin typeface="更纱黑体 SC Light" panose="02000400000000000000" charset="-122"/>
                <a:ea typeface="更纱黑体 SC Light" panose="02000400000000000000" charset="-122"/>
              </a:rPr>
              <a:t>Background</a:t>
            </a:r>
            <a:endParaRPr lang="zh-CN" altLang="en-US" sz="4000" dirty="0">
              <a:latin typeface="更纱黑体 SC Light" panose="02000400000000000000" charset="-122"/>
              <a:ea typeface="更纱黑体 SC Light" panose="02000400000000000000" charset="-122"/>
            </a:endParaRPr>
          </a:p>
        </p:txBody>
      </p:sp>
      <p:sp>
        <p:nvSpPr>
          <p:cNvPr id="4" name="文本占位符 3"/>
          <p:cNvSpPr>
            <a:spLocks noGrp="1"/>
          </p:cNvSpPr>
          <p:nvPr>
            <p:ph type="body" sz="quarter" idx="15"/>
          </p:nvPr>
        </p:nvSpPr>
        <p:spPr/>
        <p:txBody>
          <a:bodyPr/>
          <a:lstStyle/>
          <a:p>
            <a:r>
              <a:rPr lang="en-US" altLang="zh-CN" dirty="0"/>
              <a:t>02</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tags/tag1.xml><?xml version="1.0" encoding="utf-8"?>
<p:tagLst xmlns:p="http://schemas.openxmlformats.org/presentationml/2006/main">
  <p:tag name="ISLIDE.GUIDESSETTING" val="{&quot;Id&quot;:&quot;GuidesStyle_Narrow&quot;,&quot;Name&quot;:&quot;窄&quot;,&quot;HeaderHeight&quot;:10.0,&quot;FooterHeight&quot;:5.0,&quot;SideMargin&quot;:2.5,&quot;TopMargin&quot;:0.0,&quot;BottomMargin&quot;:0.0,&quot;IntervalMargin&quot;:1.0,&quot;SettingType&quot;:&quot;System&quot;}"/>
  <p:tag name="COMMONDATA" val="eyJoZGlkIjoiY2ExYjdmODI1ZmVlZWIwMTk2NTFkYTI4ZWI1NjY2ZDAifQ=="/>
</p:tagLst>
</file>

<file path=ppt/theme/theme1.xml><?xml version="1.0" encoding="utf-8"?>
<a:theme xmlns:a="http://schemas.openxmlformats.org/drawingml/2006/main" name="Office 主题​​">
  <a:themeElements>
    <a:clrScheme name="浙江大学母版色彩">
      <a:dk1>
        <a:srgbClr val="3F3F3F"/>
      </a:dk1>
      <a:lt1>
        <a:srgbClr val="FFFFFF"/>
      </a:lt1>
      <a:dk2>
        <a:srgbClr val="003F88"/>
      </a:dk2>
      <a:lt2>
        <a:srgbClr val="D8D8D8"/>
      </a:lt2>
      <a:accent1>
        <a:srgbClr val="FFD54F"/>
      </a:accent1>
      <a:accent2>
        <a:srgbClr val="006EB6"/>
      </a:accent2>
      <a:accent3>
        <a:srgbClr val="B01F24"/>
      </a:accent3>
      <a:accent4>
        <a:srgbClr val="616161"/>
      </a:accent4>
      <a:accent5>
        <a:srgbClr val="7F7F7F"/>
      </a:accent5>
      <a:accent6>
        <a:srgbClr val="ACACAC"/>
      </a:accent6>
      <a:hlink>
        <a:srgbClr val="1F1F1F"/>
      </a:hlink>
      <a:folHlink>
        <a:srgbClr val="BFBFBF"/>
      </a:folHlink>
    </a:clrScheme>
    <a:fontScheme name="hnguc2yk">
      <a:majorFont>
        <a:latin typeface="Arial"/>
        <a:ea typeface="Microsoft YaHei"/>
        <a:cs typeface=""/>
      </a:majorFont>
      <a:minorFont>
        <a:latin typeface="Arial"/>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nchor="ctr">
        <a:normAutofit/>
      </a:bodyPr>
      <a:lstStyle>
        <a:defPPr algn="l">
          <a:lnSpc>
            <a:spcPct val="125000"/>
          </a:lnSpc>
          <a:spcAft>
            <a:spcPts val="500"/>
          </a:spcAft>
          <a:defRPr dirty="0"/>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2338</Words>
  <Application>WPS 演示</Application>
  <PresentationFormat>宽屏</PresentationFormat>
  <Paragraphs>225</Paragraphs>
  <Slides>31</Slides>
  <Notes>30</Notes>
  <HiddenSlides>0</HiddenSlides>
  <MMClips>0</MMClips>
  <ScaleCrop>false</ScaleCrop>
  <HeadingPairs>
    <vt:vector size="6" baseType="variant">
      <vt:variant>
        <vt:lpstr>已用的字体</vt:lpstr>
      </vt:variant>
      <vt:variant>
        <vt:i4>22</vt:i4>
      </vt:variant>
      <vt:variant>
        <vt:lpstr>主题</vt:lpstr>
      </vt:variant>
      <vt:variant>
        <vt:i4>2</vt:i4>
      </vt:variant>
      <vt:variant>
        <vt:lpstr>幻灯片标题</vt:lpstr>
      </vt:variant>
      <vt:variant>
        <vt:i4>31</vt:i4>
      </vt:variant>
    </vt:vector>
  </HeadingPairs>
  <TitlesOfParts>
    <vt:vector size="55" baseType="lpstr">
      <vt:lpstr>Arial</vt:lpstr>
      <vt:lpstr>宋体</vt:lpstr>
      <vt:lpstr>Wingdings</vt:lpstr>
      <vt:lpstr>方正粗雅宋简体</vt:lpstr>
      <vt:lpstr>方正准雅宋简体</vt:lpstr>
      <vt:lpstr>Calibri</vt:lpstr>
      <vt:lpstr>等线</vt:lpstr>
      <vt:lpstr>微软雅黑</vt:lpstr>
      <vt:lpstr>Segoe UI</vt:lpstr>
      <vt:lpstr>Segoe UI Light</vt:lpstr>
      <vt:lpstr>更纱黑体 SC Light</vt:lpstr>
      <vt:lpstr>Arial Unicode MS</vt:lpstr>
      <vt:lpstr>NimbusRomNo9L-Regu</vt:lpstr>
      <vt:lpstr>Sarasa Fixed CL Light</vt:lpstr>
      <vt:lpstr>Century Gothic</vt:lpstr>
      <vt:lpstr>更纱黑体 UI SC Light</vt:lpstr>
      <vt:lpstr>汉仪尚巍手书W</vt:lpstr>
      <vt:lpstr>更纱黑体 UI SC Xlight</vt:lpstr>
      <vt:lpstr>更纱黑体 UI SC</vt:lpstr>
      <vt:lpstr>更纱黑体 UI SC Semibold</vt:lpstr>
      <vt:lpstr>更纱黑体 SC Semibold</vt:lpstr>
      <vt:lpstr>更纱黑体 SC</vt:lpstr>
      <vt:lpstr>Office 主题​​</vt:lpstr>
      <vt:lpstr>1_OfficePLUS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Fake Deposit</vt:lpstr>
      <vt:lpstr>PowerPoint 演示文稿</vt:lpstr>
      <vt:lpstr>01 Ethereum Account and Transaction</vt:lpstr>
      <vt:lpstr>01 Ethereum Account and Transaction</vt:lpstr>
      <vt:lpstr>02 Ethereum Virtual Machine (EVM)</vt:lpstr>
      <vt:lpstr>03 Smart Contract and Bytecode</vt:lpstr>
      <vt:lpstr>04 ERC-20 Standard</vt:lpstr>
      <vt:lpstr>04 ERC-20 Standard</vt:lpstr>
      <vt:lpstr>05 Exchange and Deposit</vt:lpstr>
      <vt:lpstr>PowerPoint 演示文稿</vt:lpstr>
      <vt:lpstr>01 Non-standard Implementation of Tokens</vt:lpstr>
      <vt:lpstr>02 Flawed Verification of Exchanges</vt:lpstr>
      <vt:lpstr>PowerPoint 演示文稿</vt:lpstr>
      <vt:lpstr>PowerPoint 演示文稿</vt:lpstr>
      <vt:lpstr>01 Static Detector</vt:lpstr>
      <vt:lpstr>01 Static Detector</vt:lpstr>
      <vt:lpstr>01 Static Detector</vt:lpstr>
      <vt:lpstr>01 Static Detector</vt:lpstr>
      <vt:lpstr>01 Static Detector</vt:lpstr>
      <vt:lpstr>02 Dynamic Validator</vt:lpstr>
      <vt:lpstr>02 Dynamic Validator</vt:lpstr>
      <vt:lpstr>02 Dynamic Validator</vt:lpstr>
      <vt:lpstr>02 Dynamic Validator</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Lynn Fu</dc:creator>
  <cp:lastModifiedBy>泡里不相容</cp:lastModifiedBy>
  <cp:revision>209</cp:revision>
  <dcterms:created xsi:type="dcterms:W3CDTF">2019-04-08T08:24:00Z</dcterms:created>
  <dcterms:modified xsi:type="dcterms:W3CDTF">2022-06-10T01:24:17Z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2019-04-13T09:12:31.5970499Z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c1efdefd-7163-4249-a0d1-35a0735e084a</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ICV">
    <vt:lpwstr>66A31743252548B89072FAD545CE16EB</vt:lpwstr>
  </property>
  <property fmtid="{D5CDD505-2E9C-101B-9397-08002B2CF9AE}" pid="12" name="KSOProductBuildVer">
    <vt:lpwstr>2052-11.1.0.11744</vt:lpwstr>
  </property>
</Properties>
</file>